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2" r:id="rId2"/>
    <p:sldId id="271" r:id="rId3"/>
    <p:sldId id="265" r:id="rId4"/>
    <p:sldId id="264" r:id="rId5"/>
    <p:sldId id="267" r:id="rId6"/>
    <p:sldId id="268" r:id="rId7"/>
    <p:sldId id="257" r:id="rId8"/>
    <p:sldId id="272" r:id="rId9"/>
    <p:sldId id="269" r:id="rId10"/>
    <p:sldId id="270" r:id="rId11"/>
    <p:sldId id="261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9834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77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AC42BE-7886-4B78-A2BE-E1FDB55492BA}" type="datetimeFigureOut">
              <a:rPr lang="ru-RU" smtClean="0"/>
              <a:pPr/>
              <a:t>29.11.2021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6587BD-32E4-49B5-9FA6-6A2A9262417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587BD-32E4-49B5-9FA6-6A2A92624177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213285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B59F1-6C86-4A0E-8FFA-A1C7658B9776}" type="datetimeFigureOut">
              <a:rPr lang="ru-RU" smtClean="0"/>
              <a:pPr/>
              <a:t>29.11.2021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C383B-0A44-487A-AA01-63C93A3EB11C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26" name="Picture 2" descr="C:\Users\Зоя\Desktop\шабл\ол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611560" y="188640"/>
            <a:ext cx="1997075" cy="2049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969428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B59F1-6C86-4A0E-8FFA-A1C7658B9776}" type="datetimeFigureOut">
              <a:rPr lang="ru-RU" smtClean="0"/>
              <a:pPr/>
              <a:t>29.11.2021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C383B-0A44-487A-AA01-63C93A3EB1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54028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B59F1-6C86-4A0E-8FFA-A1C7658B9776}" type="datetimeFigureOut">
              <a:rPr lang="ru-RU" smtClean="0"/>
              <a:pPr/>
              <a:t>29.11.2021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C383B-0A44-487A-AA01-63C93A3EB1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01752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B59F1-6C86-4A0E-8FFA-A1C7658B9776}" type="datetimeFigureOut">
              <a:rPr lang="ru-RU" smtClean="0"/>
              <a:pPr/>
              <a:t>29.11.2021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C383B-0A44-487A-AA01-63C93A3EB1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68037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B59F1-6C86-4A0E-8FFA-A1C7658B9776}" type="datetimeFigureOut">
              <a:rPr lang="ru-RU" smtClean="0"/>
              <a:pPr/>
              <a:t>29.11.2021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C383B-0A44-487A-AA01-63C93A3EB1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95345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B59F1-6C86-4A0E-8FFA-A1C7658B9776}" type="datetimeFigureOut">
              <a:rPr lang="ru-RU" smtClean="0"/>
              <a:pPr/>
              <a:t>29.11.2021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C383B-0A44-487A-AA01-63C93A3EB11C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2050" name="Picture 2" descr="C:\Users\Зоя\Desktop\шабл\ол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68344" y="0"/>
            <a:ext cx="1493019" cy="1532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100713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B59F1-6C86-4A0E-8FFA-A1C7658B9776}" type="datetimeFigureOut">
              <a:rPr lang="ru-RU" smtClean="0"/>
              <a:pPr/>
              <a:t>29.11.2021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C383B-0A44-487A-AA01-63C93A3EB1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787937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B59F1-6C86-4A0E-8FFA-A1C7658B9776}" type="datetimeFigureOut">
              <a:rPr lang="ru-RU" smtClean="0"/>
              <a:pPr/>
              <a:t>29.11.2021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C383B-0A44-487A-AA01-63C93A3EB11C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3074" name="Picture 2" descr="C:\Users\Зоя\Desktop\шабл\ол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67005" y="1"/>
            <a:ext cx="1276995" cy="1310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92247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B59F1-6C86-4A0E-8FFA-A1C7658B9776}" type="datetimeFigureOut">
              <a:rPr lang="ru-RU" smtClean="0"/>
              <a:pPr/>
              <a:t>29.11.2021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C383B-0A44-487A-AA01-63C93A3EB11C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4098" name="Picture 2" descr="C:\Users\Зоя\Desktop\шабл\ол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539552" y="5013176"/>
            <a:ext cx="1368152" cy="1761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75274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B59F1-6C86-4A0E-8FFA-A1C7658B9776}" type="datetimeFigureOut">
              <a:rPr lang="ru-RU" smtClean="0"/>
              <a:pPr/>
              <a:t>29.11.2021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C383B-0A44-487A-AA01-63C93A3EB1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986548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B59F1-6C86-4A0E-8FFA-A1C7658B9776}" type="datetimeFigureOut">
              <a:rPr lang="ru-RU" smtClean="0"/>
              <a:pPr/>
              <a:t>29.11.2021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C383B-0A44-487A-AA01-63C93A3EB1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243470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BB59F1-6C86-4A0E-8FFA-A1C7658B9776}" type="datetimeFigureOut">
              <a:rPr lang="ru-RU" smtClean="0"/>
              <a:pPr/>
              <a:t>29.11.2021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3C383B-0A44-487A-AA01-63C93A3EB1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959548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Таня\Downloads\bebaa92b5b90559caf5967d46ad16f7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3074" name="WordArt 2"/>
          <p:cNvSpPr>
            <a:spLocks noChangeArrowheads="1" noChangeShapeType="1" noTextEdit="1"/>
          </p:cNvSpPr>
          <p:nvPr/>
        </p:nvSpPr>
        <p:spPr bwMode="auto">
          <a:xfrm>
            <a:off x="1071538" y="1357298"/>
            <a:ext cx="7429552" cy="150019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</a:rPr>
              <a:t>Письменное умножение на двухзначное, </a:t>
            </a:r>
          </a:p>
          <a:p>
            <a:pPr algn="ctr"/>
            <a:r>
              <a:rPr lang="ru-RU" sz="4800" b="1" dirty="0" smtClean="0">
                <a:solidFill>
                  <a:schemeClr val="bg1"/>
                </a:solidFill>
              </a:rPr>
              <a:t>трёхзначное число.</a:t>
            </a:r>
            <a:br>
              <a:rPr lang="ru-RU" sz="4800" b="1" dirty="0" smtClean="0">
                <a:solidFill>
                  <a:schemeClr val="bg1"/>
                </a:solidFill>
              </a:rPr>
            </a:br>
            <a:r>
              <a:rPr lang="ru-RU" sz="4800" b="1" dirty="0" smtClean="0">
                <a:solidFill>
                  <a:schemeClr val="bg1"/>
                </a:solidFill>
              </a:rPr>
              <a:t>(закрепление)</a:t>
            </a:r>
            <a:endParaRPr lang="ru-RU" sz="48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bg1"/>
              </a:solidFill>
              <a:effectLst/>
              <a:latin typeface="Arial Black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14810" y="4929198"/>
            <a:ext cx="4329327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+mj-lt"/>
              </a:rPr>
              <a:t>Цибулина Татьяна Викторовна, учитель начальной школы</a:t>
            </a:r>
          </a:p>
          <a:p>
            <a:pPr algn="ctr"/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+mj-lt"/>
              </a:rPr>
              <a:t>МКОУ «Лебяжьевская СОШ»</a:t>
            </a:r>
            <a:endParaRPr lang="ru-RU" sz="20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28662" y="785794"/>
            <a:ext cx="7072362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Comic Sans MS" pitchFamily="66" charset="0"/>
              </a:rPr>
              <a:t>Алгоритм:</a:t>
            </a:r>
          </a:p>
          <a:p>
            <a:endParaRPr lang="ru-RU" sz="2000" dirty="0" smtClean="0">
              <a:latin typeface="Comic Sans MS" pitchFamily="66" charset="0"/>
            </a:endParaRPr>
          </a:p>
          <a:p>
            <a:r>
              <a:rPr lang="ru-RU" sz="2000" dirty="0" smtClean="0">
                <a:latin typeface="Comic Sans MS" pitchFamily="66" charset="0"/>
              </a:rPr>
              <a:t> 1. Умножу первый множитель на число единиц.</a:t>
            </a:r>
          </a:p>
          <a:p>
            <a:endParaRPr lang="ru-RU" sz="2000" dirty="0" smtClean="0">
              <a:latin typeface="Comic Sans MS" pitchFamily="66" charset="0"/>
            </a:endParaRPr>
          </a:p>
          <a:p>
            <a:r>
              <a:rPr lang="ru-RU" sz="2000" dirty="0" smtClean="0">
                <a:latin typeface="Comic Sans MS" pitchFamily="66" charset="0"/>
              </a:rPr>
              <a:t> 2. Получу первое неполное произведение.</a:t>
            </a:r>
          </a:p>
          <a:p>
            <a:endParaRPr lang="ru-RU" sz="2000" dirty="0" smtClean="0">
              <a:latin typeface="Comic Sans MS" pitchFamily="66" charset="0"/>
            </a:endParaRPr>
          </a:p>
          <a:p>
            <a:r>
              <a:rPr lang="ru-RU" sz="2000" dirty="0" smtClean="0">
                <a:latin typeface="Comic Sans MS" pitchFamily="66" charset="0"/>
              </a:rPr>
              <a:t> 3. Умножу первый множитель на число десятков.</a:t>
            </a:r>
          </a:p>
          <a:p>
            <a:endParaRPr lang="ru-RU" sz="2000" dirty="0" smtClean="0">
              <a:latin typeface="Comic Sans MS" pitchFamily="66" charset="0"/>
            </a:endParaRPr>
          </a:p>
          <a:p>
            <a:r>
              <a:rPr lang="ru-RU" sz="2000" dirty="0" smtClean="0">
                <a:latin typeface="Comic Sans MS" pitchFamily="66" charset="0"/>
              </a:rPr>
              <a:t> 4. Получу второе неполное произведение.</a:t>
            </a:r>
          </a:p>
          <a:p>
            <a:endParaRPr lang="ru-RU" sz="2000" dirty="0" smtClean="0">
              <a:latin typeface="Comic Sans MS" pitchFamily="66" charset="0"/>
            </a:endParaRPr>
          </a:p>
          <a:p>
            <a:r>
              <a:rPr lang="ru-RU" sz="2000" dirty="0" smtClean="0">
                <a:latin typeface="Comic Sans MS" pitchFamily="66" charset="0"/>
              </a:rPr>
              <a:t> 5. Умножу первый множитель на число сотен.</a:t>
            </a:r>
          </a:p>
          <a:p>
            <a:endParaRPr lang="ru-RU" sz="2000" dirty="0" smtClean="0">
              <a:latin typeface="Comic Sans MS" pitchFamily="66" charset="0"/>
            </a:endParaRPr>
          </a:p>
          <a:p>
            <a:r>
              <a:rPr lang="ru-RU" sz="2000" dirty="0" smtClean="0">
                <a:latin typeface="Comic Sans MS" pitchFamily="66" charset="0"/>
              </a:rPr>
              <a:t> 6. Получу третье неполное произведение.</a:t>
            </a:r>
          </a:p>
          <a:p>
            <a:endParaRPr lang="ru-RU" sz="2000" dirty="0" smtClean="0">
              <a:latin typeface="Comic Sans MS" pitchFamily="66" charset="0"/>
            </a:endParaRPr>
          </a:p>
          <a:p>
            <a:r>
              <a:rPr lang="ru-RU" sz="2000" dirty="0" smtClean="0">
                <a:latin typeface="Comic Sans MS" pitchFamily="66" charset="0"/>
              </a:rPr>
              <a:t>7. Сложу неполные произведения.</a:t>
            </a:r>
          </a:p>
          <a:p>
            <a:endParaRPr lang="ru-RU" sz="2000" dirty="0" smtClean="0">
              <a:latin typeface="Comic Sans MS" pitchFamily="66" charset="0"/>
            </a:endParaRPr>
          </a:p>
          <a:p>
            <a:r>
              <a:rPr lang="ru-RU" sz="2000" dirty="0" smtClean="0">
                <a:latin typeface="Comic Sans MS" pitchFamily="66" charset="0"/>
              </a:rPr>
              <a:t>8. Читаю ответ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5852" y="714356"/>
            <a:ext cx="6215106" cy="369331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500166" y="1071546"/>
            <a:ext cx="700092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Calibri" pitchFamily="34" charset="0"/>
              </a:rPr>
              <a:t>15873 ∙ 7  = </a:t>
            </a:r>
          </a:p>
          <a:p>
            <a:r>
              <a:rPr lang="ru-RU" sz="6000" dirty="0" smtClean="0">
                <a:latin typeface="Calibri" pitchFamily="34" charset="0"/>
              </a:rPr>
              <a:t>15873 ∙ 14 =</a:t>
            </a:r>
          </a:p>
          <a:p>
            <a:r>
              <a:rPr lang="ru-RU" sz="6000" dirty="0" smtClean="0">
                <a:latin typeface="Calibri" pitchFamily="34" charset="0"/>
              </a:rPr>
              <a:t>15873 ∙ 21 =</a:t>
            </a:r>
          </a:p>
          <a:p>
            <a:r>
              <a:rPr lang="ru-RU" sz="6000" dirty="0" smtClean="0">
                <a:latin typeface="Calibri" pitchFamily="34" charset="0"/>
              </a:rPr>
              <a:t>15873 ∙      =</a:t>
            </a:r>
            <a:endParaRPr lang="ru-RU" sz="6000" dirty="0">
              <a:latin typeface="Calibri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000496" y="4000504"/>
            <a:ext cx="628648" cy="6286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5214942" y="1071546"/>
            <a:ext cx="27860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Calibri" pitchFamily="34" charset="0"/>
              </a:rPr>
              <a:t>111111</a:t>
            </a:r>
            <a:endParaRPr lang="ru-RU" sz="6000" dirty="0">
              <a:latin typeface="Calibri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500694" y="2071679"/>
            <a:ext cx="27146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222222</a:t>
            </a:r>
            <a:endParaRPr lang="ru-RU" sz="6000" dirty="0"/>
          </a:p>
        </p:txBody>
      </p:sp>
      <p:sp>
        <p:nvSpPr>
          <p:cNvPr id="12" name="TextBox 11"/>
          <p:cNvSpPr txBox="1"/>
          <p:nvPr/>
        </p:nvSpPr>
        <p:spPr>
          <a:xfrm>
            <a:off x="5500694" y="2928934"/>
            <a:ext cx="34290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333333</a:t>
            </a:r>
            <a:endParaRPr lang="ru-RU" sz="6000" dirty="0"/>
          </a:p>
        </p:txBody>
      </p:sp>
      <p:sp>
        <p:nvSpPr>
          <p:cNvPr id="13" name="TextBox 12"/>
          <p:cNvSpPr txBox="1"/>
          <p:nvPr/>
        </p:nvSpPr>
        <p:spPr>
          <a:xfrm>
            <a:off x="5429256" y="3857628"/>
            <a:ext cx="27146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666666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85786" y="1643050"/>
            <a:ext cx="785818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dirty="0" smtClean="0">
                <a:latin typeface="Calibri" pitchFamily="34" charset="0"/>
              </a:rPr>
              <a:t>15873 ∙ 7 = 111111</a:t>
            </a:r>
          </a:p>
          <a:p>
            <a:pPr algn="ctr"/>
            <a:r>
              <a:rPr lang="ru-RU" sz="6000" dirty="0" smtClean="0">
                <a:latin typeface="Calibri" pitchFamily="34" charset="0"/>
              </a:rPr>
              <a:t>15873 ∙14=222222</a:t>
            </a:r>
          </a:p>
          <a:p>
            <a:pPr algn="ctr"/>
            <a:r>
              <a:rPr lang="ru-RU" sz="6000" dirty="0" smtClean="0">
                <a:latin typeface="Calibri" pitchFamily="34" charset="0"/>
              </a:rPr>
              <a:t>15873 ∙21=333333</a:t>
            </a:r>
          </a:p>
          <a:p>
            <a:pPr algn="ctr"/>
            <a:r>
              <a:rPr lang="ru-RU" sz="6000" dirty="0" smtClean="0">
                <a:latin typeface="Calibri" pitchFamily="34" charset="0"/>
              </a:rPr>
              <a:t>15873 ∙42=666666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57224" y="2786058"/>
            <a:ext cx="1085182" cy="938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Равнобедренный треугольник 4"/>
          <p:cNvSpPr/>
          <p:nvPr/>
        </p:nvSpPr>
        <p:spPr>
          <a:xfrm>
            <a:off x="857224" y="500042"/>
            <a:ext cx="1060704" cy="914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40" y="3714752"/>
            <a:ext cx="1085850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357554" y="428604"/>
            <a:ext cx="914400" cy="9144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0840" y="2709984"/>
            <a:ext cx="1011237" cy="1011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450" y="5074354"/>
            <a:ext cx="1011237" cy="1011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Овал 9"/>
          <p:cNvSpPr/>
          <p:nvPr/>
        </p:nvSpPr>
        <p:spPr>
          <a:xfrm>
            <a:off x="6000760" y="428604"/>
            <a:ext cx="1008112" cy="1043748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929058" y="2797891"/>
            <a:ext cx="271706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= 355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22808" y="3890665"/>
            <a:ext cx="23310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 28     +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175759" y="3878193"/>
            <a:ext cx="20537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 = 428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429124" y="4929198"/>
            <a:ext cx="138852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= 15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411760" y="5118307"/>
            <a:ext cx="3754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: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404442" y="2544237"/>
            <a:ext cx="635110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- </a:t>
            </a:r>
            <a:endParaRPr lang="ru-RU" sz="6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857356" y="571480"/>
            <a:ext cx="13949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400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500562" y="500042"/>
            <a:ext cx="12009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 45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286644" y="571480"/>
            <a:ext cx="6928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3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40" y="5000636"/>
            <a:ext cx="1109663" cy="114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071670" y="1643050"/>
          <a:ext cx="5294750" cy="2345894"/>
        </p:xfrm>
        <a:graphic>
          <a:graphicData uri="http://schemas.openxmlformats.org/drawingml/2006/table">
            <a:tbl>
              <a:tblPr bandRow="1"/>
              <a:tblGrid>
                <a:gridCol w="1143008"/>
                <a:gridCol w="1071570"/>
                <a:gridCol w="1000133"/>
                <a:gridCol w="1071569"/>
                <a:gridCol w="1008470"/>
              </a:tblGrid>
              <a:tr h="1172947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40</a:t>
                      </a:r>
                      <a:endParaRPr lang="ru-RU" sz="3200" dirty="0"/>
                    </a:p>
                  </a:txBody>
                  <a:tcPr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24</a:t>
                      </a:r>
                      <a:endParaRPr lang="ru-RU" sz="3200" dirty="0"/>
                    </a:p>
                  </a:txBody>
                  <a:tcPr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2</a:t>
                      </a:r>
                      <a:endParaRPr lang="ru-RU" sz="3200" dirty="0"/>
                    </a:p>
                  </a:txBody>
                  <a:tcPr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5400</a:t>
                      </a:r>
                      <a:endParaRPr lang="ru-RU" sz="3200" dirty="0"/>
                    </a:p>
                  </a:txBody>
                  <a:tcPr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27</a:t>
                      </a:r>
                      <a:endParaRPr lang="ru-RU" sz="3200" dirty="0"/>
                    </a:p>
                  </a:txBody>
                  <a:tcPr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2947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540</a:t>
                      </a:r>
                      <a:endParaRPr lang="ru-RU" sz="3200" dirty="0"/>
                    </a:p>
                  </a:txBody>
                  <a:tcPr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7</a:t>
                      </a:r>
                      <a:endParaRPr lang="ru-RU" sz="3200" dirty="0"/>
                    </a:p>
                  </a:txBody>
                  <a:tcPr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9</a:t>
                      </a:r>
                      <a:endParaRPr lang="ru-RU" sz="3200" dirty="0"/>
                    </a:p>
                  </a:txBody>
                  <a:tcPr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4</a:t>
                      </a:r>
                      <a:endParaRPr lang="ru-RU" sz="3200" dirty="0"/>
                    </a:p>
                  </a:txBody>
                  <a:tcPr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720</a:t>
                      </a:r>
                      <a:endParaRPr lang="ru-RU" sz="3200" dirty="0"/>
                    </a:p>
                  </a:txBody>
                  <a:tcPr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214546" y="1643050"/>
          <a:ext cx="5294750" cy="2345894"/>
        </p:xfrm>
        <a:graphic>
          <a:graphicData uri="http://schemas.openxmlformats.org/drawingml/2006/table">
            <a:tbl>
              <a:tblPr bandRow="1"/>
              <a:tblGrid>
                <a:gridCol w="1143008"/>
                <a:gridCol w="1071570"/>
                <a:gridCol w="1000133"/>
                <a:gridCol w="1071569"/>
                <a:gridCol w="1008470"/>
              </a:tblGrid>
              <a:tr h="1172947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40</a:t>
                      </a:r>
                      <a:endParaRPr lang="ru-RU" sz="3200" dirty="0"/>
                    </a:p>
                  </a:txBody>
                  <a:tcPr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24</a:t>
                      </a:r>
                      <a:endParaRPr lang="ru-RU" sz="3200" dirty="0"/>
                    </a:p>
                  </a:txBody>
                  <a:tcPr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2</a:t>
                      </a:r>
                      <a:endParaRPr lang="ru-RU" sz="3200" dirty="0"/>
                    </a:p>
                  </a:txBody>
                  <a:tcPr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5400</a:t>
                      </a:r>
                      <a:endParaRPr lang="ru-RU" sz="3200" dirty="0"/>
                    </a:p>
                  </a:txBody>
                  <a:tcPr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27</a:t>
                      </a:r>
                      <a:endParaRPr lang="ru-RU" sz="3200" dirty="0"/>
                    </a:p>
                  </a:txBody>
                  <a:tcPr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1172947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540</a:t>
                      </a:r>
                      <a:endParaRPr lang="ru-RU" sz="3200" dirty="0"/>
                    </a:p>
                  </a:txBody>
                  <a:tcPr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7</a:t>
                      </a:r>
                      <a:endParaRPr lang="ru-RU" sz="3200" dirty="0"/>
                    </a:p>
                  </a:txBody>
                  <a:tcPr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9</a:t>
                      </a:r>
                      <a:endParaRPr lang="ru-RU" sz="3200" dirty="0"/>
                    </a:p>
                  </a:txBody>
                  <a:tcPr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4</a:t>
                      </a:r>
                      <a:endParaRPr lang="ru-RU" sz="3200" dirty="0"/>
                    </a:p>
                  </a:txBody>
                  <a:tcPr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720</a:t>
                      </a:r>
                      <a:endParaRPr lang="ru-RU" sz="3200" dirty="0"/>
                    </a:p>
                  </a:txBody>
                  <a:tcPr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28662" y="2571744"/>
            <a:ext cx="7858180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Comic Sans MS" pitchFamily="66" charset="0"/>
              </a:rPr>
              <a:t> </a:t>
            </a:r>
            <a:r>
              <a:rPr lang="ru-RU" sz="4000" dirty="0" smtClean="0">
                <a:latin typeface="Comic Sans MS" pitchFamily="66" charset="0"/>
              </a:rPr>
              <a:t>427, 724, 247, 472, 742, 274,</a:t>
            </a:r>
            <a:endParaRPr lang="ru-RU" sz="40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14678" y="2285992"/>
            <a:ext cx="2214578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Comic Sans MS" pitchFamily="66" charset="0"/>
              </a:rPr>
              <a:t>247 ∙  24</a:t>
            </a:r>
            <a:endParaRPr lang="ru-RU" sz="3600" dirty="0"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57554" y="3500438"/>
            <a:ext cx="2571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Comic Sans MS" pitchFamily="66" charset="0"/>
              </a:rPr>
              <a:t>742 ∙ 247</a:t>
            </a:r>
            <a:endParaRPr lang="ru-RU" sz="36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18" descr="https://3.allegroimg.com/original/01c719/b9a0e864433e8144f893e05c734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-214338"/>
            <a:ext cx="6072230" cy="642425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7" name="WordArt 3"/>
          <p:cNvSpPr>
            <a:spLocks noChangeArrowheads="1" noChangeShapeType="1" noTextEdit="1"/>
          </p:cNvSpPr>
          <p:nvPr/>
        </p:nvSpPr>
        <p:spPr bwMode="auto">
          <a:xfrm rot="19429454" flipV="1">
            <a:off x="4230272" y="4843514"/>
            <a:ext cx="4444295" cy="77780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endParaRPr lang="ru-RU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effectLst/>
              <a:latin typeface="Arial Black"/>
            </a:endParaRPr>
          </a:p>
        </p:txBody>
      </p:sp>
      <p:sp>
        <p:nvSpPr>
          <p:cNvPr id="1028" name="WordArt 4"/>
          <p:cNvSpPr>
            <a:spLocks noChangeArrowheads="1" noChangeShapeType="1" noTextEdit="1"/>
          </p:cNvSpPr>
          <p:nvPr/>
        </p:nvSpPr>
        <p:spPr bwMode="auto">
          <a:xfrm rot="19650374" flipV="1">
            <a:off x="2235144" y="3331265"/>
            <a:ext cx="4435394" cy="9818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>
                    <a:lumMod val="50000"/>
                  </a:schemeClr>
                </a:solidFill>
                <a:effectLst/>
                <a:latin typeface="Arial Black"/>
              </a:rPr>
              <a:t>ЗАКРЕПЛЕНИЕ</a:t>
            </a:r>
            <a:endParaRPr lang="ru-RU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bg1">
                  <a:lumMod val="50000"/>
                </a:schemeClr>
              </a:solidFill>
              <a:effectLst/>
              <a:latin typeface="Arial Black"/>
            </a:endParaRPr>
          </a:p>
        </p:txBody>
      </p:sp>
      <p:sp>
        <p:nvSpPr>
          <p:cNvPr id="1030" name="WordArt 6"/>
          <p:cNvSpPr>
            <a:spLocks noChangeArrowheads="1" noChangeShapeType="1" noTextEdit="1"/>
          </p:cNvSpPr>
          <p:nvPr/>
        </p:nvSpPr>
        <p:spPr bwMode="auto">
          <a:xfrm rot="19593105">
            <a:off x="3031721" y="4447173"/>
            <a:ext cx="4319516" cy="99783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>
                    <a:lumMod val="50000"/>
                  </a:schemeClr>
                </a:solidFill>
                <a:effectLst/>
                <a:latin typeface="Arial Black"/>
              </a:rPr>
              <a:t>ЗАКРЕПЛЕНИЕ</a:t>
            </a:r>
            <a:endParaRPr lang="ru-RU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bg1">
                  <a:lumMod val="50000"/>
                </a:schemeClr>
              </a:solidFill>
              <a:effectLst/>
              <a:latin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27204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Приём  «Облако слов»</a:t>
            </a:r>
            <a:endParaRPr lang="ru-RU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pic>
        <p:nvPicPr>
          <p:cNvPr id="1026" name="Picture 2" descr="C:\Users\Таня\Desktop\Klassichieskoie oblako #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500174"/>
            <a:ext cx="7005630" cy="46677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857356" y="500042"/>
            <a:ext cx="585038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Приём «Лови ошибку»</a:t>
            </a:r>
            <a:endParaRPr lang="ru-RU" sz="4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2" name="Рисунок 11" descr="коля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414" y="1714488"/>
            <a:ext cx="7467600" cy="3390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272</TotalTime>
  <Words>126</Words>
  <Application>Microsoft Office PowerPoint</Application>
  <PresentationFormat>Экран (4:3)</PresentationFormat>
  <Paragraphs>82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Приём  «Облако слов»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</dc:title>
  <dc:creator>Зоя</dc:creator>
  <cp:lastModifiedBy>Таня</cp:lastModifiedBy>
  <cp:revision>34</cp:revision>
  <dcterms:created xsi:type="dcterms:W3CDTF">2017-04-16T19:24:06Z</dcterms:created>
  <dcterms:modified xsi:type="dcterms:W3CDTF">2021-11-29T16:03:15Z</dcterms:modified>
</cp:coreProperties>
</file>