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51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F7517D2-9239-4500-9B07-F8D6B8479F8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5A5B1F0-4582-41E8-9126-F83C60AA13E9}" type="datetimeFigureOut">
              <a:rPr lang="ru-RU" smtClean="0"/>
              <a:t>16.04.2021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learningapps.org/watch?v=pe04400yk21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1"/>
            <a:ext cx="8136904" cy="2952328"/>
          </a:xfrm>
        </p:spPr>
        <p:txBody>
          <a:bodyPr/>
          <a:lstStyle/>
          <a:p>
            <a:pPr algn="ctr"/>
            <a:r>
              <a:rPr lang="ru-RU" sz="7200" b="1" dirty="0" smtClean="0"/>
              <a:t>Урок математики </a:t>
            </a:r>
            <a:br>
              <a:rPr lang="ru-RU" sz="7200" b="1" dirty="0" smtClean="0"/>
            </a:br>
            <a:r>
              <a:rPr lang="ru-RU" sz="7200" b="1" dirty="0" smtClean="0"/>
              <a:t>в 5 классе</a:t>
            </a:r>
            <a:endParaRPr lang="ru-RU" sz="7200" b="1" dirty="0"/>
          </a:p>
        </p:txBody>
      </p:sp>
      <p:pic>
        <p:nvPicPr>
          <p:cNvPr id="1026" name="Picture 2" descr="https://xn----7sblcehjsjaso8aoc.xn--p1ai/pluginfile.php/22868/course/overviewfiles/casovi-matematike-novi-sad-5425626785973-71783955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8" y="4077073"/>
            <a:ext cx="2635491" cy="2745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2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332656"/>
            <a:ext cx="148367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Ответы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4943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1 вариант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В  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А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Б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Б</a:t>
            </a:r>
            <a:endParaRPr lang="ru-RU" sz="2800" dirty="0"/>
          </a:p>
          <a:p>
            <a:pPr marL="514350" lvl="0" indent="-514350">
              <a:buAutoNum type="arabicPeriod"/>
            </a:pPr>
            <a:r>
              <a:rPr lang="ru-RU" sz="2800" dirty="0" smtClean="0"/>
              <a:t>В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1245631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2 вариант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А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В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А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А</a:t>
            </a:r>
          </a:p>
          <a:p>
            <a:pPr marL="514350" lvl="0" indent="-514350">
              <a:buAutoNum type="arabicPeriod"/>
            </a:pPr>
            <a:r>
              <a:rPr lang="ru-RU" sz="2800" dirty="0" smtClean="0"/>
              <a:t>Б </a:t>
            </a:r>
            <a:endParaRPr lang="ru-RU" sz="28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4149090"/>
            <a:ext cx="51784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5</a:t>
            </a:r>
            <a:r>
              <a:rPr lang="ru-RU" sz="2800" dirty="0" smtClean="0">
                <a:solidFill>
                  <a:srgbClr val="FF0000"/>
                </a:solidFill>
              </a:rPr>
              <a:t>» – 5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B050"/>
                </a:solidFill>
              </a:rPr>
              <a:t>«</a:t>
            </a:r>
            <a:r>
              <a:rPr lang="ru-RU" sz="2800" b="1" dirty="0" smtClean="0">
                <a:solidFill>
                  <a:srgbClr val="00B050"/>
                </a:solidFill>
              </a:rPr>
              <a:t>4</a:t>
            </a:r>
            <a:r>
              <a:rPr lang="ru-RU" sz="2800" dirty="0" smtClean="0">
                <a:solidFill>
                  <a:srgbClr val="00B050"/>
                </a:solidFill>
              </a:rPr>
              <a:t>» – 4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7030A0"/>
                </a:solidFill>
              </a:rPr>
              <a:t>«</a:t>
            </a:r>
            <a:r>
              <a:rPr lang="ru-RU" sz="2800" b="1" dirty="0" smtClean="0">
                <a:solidFill>
                  <a:srgbClr val="7030A0"/>
                </a:solidFill>
              </a:rPr>
              <a:t>3</a:t>
            </a:r>
            <a:r>
              <a:rPr lang="ru-RU" sz="2800" dirty="0" smtClean="0">
                <a:solidFill>
                  <a:srgbClr val="7030A0"/>
                </a:solidFill>
              </a:rPr>
              <a:t>» – 3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/>
              <a:t>«</a:t>
            </a:r>
            <a:r>
              <a:rPr lang="ru-RU" sz="2800" b="1" dirty="0" smtClean="0"/>
              <a:t>2</a:t>
            </a:r>
            <a:r>
              <a:rPr lang="ru-RU" sz="2800" dirty="0" smtClean="0"/>
              <a:t>» – менее 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375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31" y="818014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hlinkClick r:id="rId2"/>
              </a:rPr>
              <a:t>https://</a:t>
            </a:r>
            <a:r>
              <a:rPr lang="en-US" sz="3200" dirty="0" smtClean="0">
                <a:hlinkClick r:id="rId2"/>
              </a:rPr>
              <a:t>learningapps.org/watch?v=pe04400yk21</a:t>
            </a:r>
            <a:endParaRPr lang="ru-RU" sz="3200" dirty="0" smtClean="0"/>
          </a:p>
          <a:p>
            <a:pPr algn="ctr"/>
            <a:endParaRPr lang="ru-RU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0216" y="188640"/>
            <a:ext cx="8368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Математические </a:t>
            </a:r>
            <a:r>
              <a:rPr lang="ru-RU" sz="3200" b="1" dirty="0" err="1" smtClean="0"/>
              <a:t>пазлы</a:t>
            </a:r>
            <a:endParaRPr lang="ru-RU" sz="3200" b="1" dirty="0"/>
          </a:p>
        </p:txBody>
      </p:sp>
      <p:pic>
        <p:nvPicPr>
          <p:cNvPr id="6146" name="Picture 2" descr="https://fs00.infourok.ru/images/doc/115/135278/img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6816756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" y="476672"/>
            <a:ext cx="84032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Я узнал (а</a:t>
            </a:r>
            <a:r>
              <a:rPr lang="ru-RU" sz="3600" b="1" i="1" dirty="0" smtClean="0">
                <a:solidFill>
                  <a:srgbClr val="0070C0"/>
                </a:solidFill>
              </a:rPr>
              <a:t>)….</a:t>
            </a:r>
          </a:p>
          <a:p>
            <a:pPr algn="ctr"/>
            <a:endParaRPr lang="ru-RU" sz="3600" dirty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Я научился (ась</a:t>
            </a:r>
            <a:r>
              <a:rPr lang="ru-RU" sz="3600" b="1" i="1" dirty="0" smtClean="0">
                <a:solidFill>
                  <a:srgbClr val="0070C0"/>
                </a:solidFill>
              </a:rPr>
              <a:t>)….</a:t>
            </a:r>
          </a:p>
          <a:p>
            <a:pPr algn="ctr"/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" name="Picture 8" descr="https://cdo-rzn.ru/upload/iblock/e50/e50e0f50879df93c1436b689c1a9cb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81321"/>
            <a:ext cx="8211219" cy="4276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20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«Светофор»</a:t>
            </a:r>
            <a:endParaRPr lang="ru-RU" sz="4000" b="1" dirty="0"/>
          </a:p>
        </p:txBody>
      </p:sp>
      <p:sp>
        <p:nvSpPr>
          <p:cNvPr id="4" name="Овал 3"/>
          <p:cNvSpPr/>
          <p:nvPr/>
        </p:nvSpPr>
        <p:spPr>
          <a:xfrm>
            <a:off x="599878" y="4428009"/>
            <a:ext cx="1584176" cy="1512168"/>
          </a:xfrm>
          <a:prstGeom prst="ellipse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99878" y="2915841"/>
            <a:ext cx="1584176" cy="1512168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99878" y="1381572"/>
            <a:ext cx="1584176" cy="1512168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426555"/>
            <a:ext cx="5904656" cy="138499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У </a:t>
            </a:r>
            <a:r>
              <a:rPr lang="ru-RU" sz="2800" dirty="0"/>
              <a:t>кого все задания были выполнены верно, и не было затруднений при их </a:t>
            </a:r>
            <a:r>
              <a:rPr lang="ru-RU" sz="2800" dirty="0" smtClean="0"/>
              <a:t>выполнении.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63019" y="3194871"/>
            <a:ext cx="5904656" cy="954107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/>
              <a:t>У</a:t>
            </a:r>
            <a:r>
              <a:rPr lang="ru-RU" sz="2800" dirty="0" smtClean="0"/>
              <a:t> </a:t>
            </a:r>
            <a:r>
              <a:rPr lang="ru-RU" sz="2800" dirty="0"/>
              <a:t>кого были незначительные ошибки в </a:t>
            </a:r>
            <a:r>
              <a:rPr lang="ru-RU" sz="2800" dirty="0" smtClean="0"/>
              <a:t>вычислениях.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4550593"/>
            <a:ext cx="5904656" cy="138499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У </a:t>
            </a:r>
            <a:r>
              <a:rPr lang="ru-RU" sz="2800" dirty="0"/>
              <a:t>кого было много затруднений и были ошибки при выполнении </a:t>
            </a:r>
            <a:r>
              <a:rPr lang="ru-RU" sz="2800" dirty="0" smtClean="0"/>
              <a:t>заданий.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542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35065"/>
            <a:ext cx="83884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Домашнее задание</a:t>
            </a:r>
          </a:p>
          <a:p>
            <a:pPr algn="ctr"/>
            <a:endParaRPr lang="ru-RU" sz="3200" b="1" dirty="0" smtClean="0"/>
          </a:p>
          <a:p>
            <a:r>
              <a:rPr lang="ru-RU" sz="3200" dirty="0" smtClean="0"/>
              <a:t>§</a:t>
            </a:r>
            <a:r>
              <a:rPr lang="ru-RU" sz="3200" dirty="0"/>
              <a:t>34 вопросы 1 – 3 </a:t>
            </a:r>
            <a:endParaRPr lang="ru-RU" sz="3200" dirty="0" smtClean="0"/>
          </a:p>
          <a:p>
            <a:r>
              <a:rPr lang="ru-RU" sz="3200" dirty="0" smtClean="0"/>
              <a:t>№ 912</a:t>
            </a:r>
            <a:r>
              <a:rPr lang="ru-RU" sz="3200" dirty="0"/>
              <a:t>, </a:t>
            </a:r>
            <a:r>
              <a:rPr lang="ru-RU" sz="3200" dirty="0" smtClean="0"/>
              <a:t>№ 915 </a:t>
            </a:r>
            <a:r>
              <a:rPr lang="ru-RU" sz="3200" dirty="0"/>
              <a:t>(1-6), </a:t>
            </a:r>
            <a:r>
              <a:rPr lang="ru-RU" sz="3200" dirty="0" smtClean="0"/>
              <a:t>№ 917</a:t>
            </a:r>
            <a:r>
              <a:rPr lang="ru-RU" sz="3200" dirty="0"/>
              <a:t>.</a:t>
            </a:r>
          </a:p>
        </p:txBody>
      </p:sp>
      <p:pic>
        <p:nvPicPr>
          <p:cNvPr id="3" name="Picture 2" descr="https://xn----7sblcehjsjaso8aoc.xn--p1ai/pluginfile.php/22868/course/overviewfiles/casovi-matematike-novi-sad-5425626785973-71783955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58" y="3573016"/>
            <a:ext cx="2981129" cy="3105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54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37006"/>
              </p:ext>
            </p:extLst>
          </p:nvPr>
        </p:nvGraphicFramePr>
        <p:xfrm>
          <a:off x="899592" y="260648"/>
          <a:ext cx="7056784" cy="1121664"/>
        </p:xfrm>
        <a:graphic>
          <a:graphicData uri="http://schemas.openxmlformats.org/drawingml/2006/table">
            <a:tbl>
              <a:tblPr firstRow="1" firstCol="1" bandRow="1"/>
              <a:tblGrid>
                <a:gridCol w="648072"/>
                <a:gridCol w="720080"/>
                <a:gridCol w="648072"/>
                <a:gridCol w="648072"/>
                <a:gridCol w="648072"/>
                <a:gridCol w="792088"/>
                <a:gridCol w="720080"/>
                <a:gridCol w="720080"/>
                <a:gridCol w="720080"/>
                <a:gridCol w="792088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33012"/>
              </p:ext>
            </p:extLst>
          </p:nvPr>
        </p:nvGraphicFramePr>
        <p:xfrm>
          <a:off x="899592" y="1484784"/>
          <a:ext cx="3528392" cy="1121664"/>
        </p:xfrm>
        <a:graphic>
          <a:graphicData uri="http://schemas.openxmlformats.org/drawingml/2006/table">
            <a:tbl>
              <a:tblPr firstRow="1" firstCol="1" bandRow="1"/>
              <a:tblGrid>
                <a:gridCol w="792088"/>
                <a:gridCol w="648072"/>
                <a:gridCol w="720080"/>
                <a:gridCol w="648072"/>
                <a:gridCol w="72008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389905"/>
              </p:ext>
            </p:extLst>
          </p:nvPr>
        </p:nvGraphicFramePr>
        <p:xfrm>
          <a:off x="467544" y="2996952"/>
          <a:ext cx="7704857" cy="3531040"/>
        </p:xfrm>
        <a:graphic>
          <a:graphicData uri="http://schemas.openxmlformats.org/drawingml/2006/table">
            <a:tbl>
              <a:tblPr firstRow="1" firstCol="1" bandRow="1"/>
              <a:tblGrid>
                <a:gridCol w="1539921"/>
                <a:gridCol w="1541234"/>
                <a:gridCol w="1541234"/>
                <a:gridCol w="1541234"/>
                <a:gridCol w="1541234"/>
              </a:tblGrid>
              <a:tr h="70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2987824" y="3284984"/>
            <a:ext cx="0" cy="151216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835696" y="4949552"/>
            <a:ext cx="576064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71600" y="692696"/>
            <a:ext cx="418705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4192" y="30484"/>
            <a:ext cx="9144000" cy="682751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07504" y="2453987"/>
            <a:ext cx="9139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Comic Sans MS" panose="030F0702030302020204" pitchFamily="66" charset="0"/>
              </a:rPr>
              <a:t>Десятичные дроби</a:t>
            </a:r>
            <a:endParaRPr lang="ru-RU" sz="4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7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28092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1. Сравните </a:t>
            </a:r>
            <a:r>
              <a:rPr lang="ru-RU" sz="3200" b="1" dirty="0"/>
              <a:t>следующие десятичные дроби</a:t>
            </a:r>
          </a:p>
          <a:p>
            <a:pPr marL="742950" lvl="0" indent="-742950">
              <a:buFont typeface="+mj-lt"/>
              <a:buAutoNum type="arabicParenR"/>
            </a:pPr>
            <a:r>
              <a:rPr lang="en-US" sz="3600" dirty="0"/>
              <a:t>3,6 </a:t>
            </a:r>
            <a:r>
              <a:rPr lang="ru-RU" sz="3600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 </a:t>
            </a:r>
            <a:r>
              <a:rPr lang="en-US" sz="3600" dirty="0" smtClean="0"/>
              <a:t>3,8</a:t>
            </a:r>
            <a:endParaRPr lang="ru-RU" sz="3600" dirty="0"/>
          </a:p>
          <a:p>
            <a:pPr marL="742950" indent="-742950">
              <a:buFont typeface="+mj-lt"/>
              <a:buAutoNum type="arabicParenR"/>
            </a:pPr>
            <a:r>
              <a:rPr lang="en-US" sz="3600" dirty="0" smtClean="0"/>
              <a:t>8,5 </a:t>
            </a:r>
            <a:r>
              <a:rPr lang="ru-RU" sz="3600" dirty="0" smtClean="0">
                <a:sym typeface="Symbol"/>
              </a:rPr>
              <a:t> </a:t>
            </a:r>
            <a:r>
              <a:rPr lang="ru-RU" sz="3600" dirty="0" smtClean="0"/>
              <a:t>  </a:t>
            </a:r>
            <a:r>
              <a:rPr lang="en-US" sz="3600" dirty="0" smtClean="0"/>
              <a:t>4,8</a:t>
            </a:r>
            <a:r>
              <a:rPr lang="ru-RU" sz="3600" dirty="0" smtClean="0">
                <a:sym typeface="Symbol"/>
              </a:rPr>
              <a:t>     </a:t>
            </a:r>
            <a:endParaRPr lang="ru-RU" sz="3600" dirty="0"/>
          </a:p>
          <a:p>
            <a:pPr marL="742950" lvl="0" indent="-742950">
              <a:buFont typeface="+mj-lt"/>
              <a:buAutoNum type="arabicParenR"/>
            </a:pPr>
            <a:r>
              <a:rPr lang="en-US" sz="3600" dirty="0" smtClean="0"/>
              <a:t>83,87    83,908</a:t>
            </a:r>
            <a:endParaRPr lang="ru-RU" sz="3600" dirty="0"/>
          </a:p>
          <a:p>
            <a:pPr marL="742950" lvl="0" indent="-742950">
              <a:buFont typeface="+mj-lt"/>
              <a:buAutoNum type="arabicParenR"/>
            </a:pPr>
            <a:r>
              <a:rPr lang="en-US" sz="3600" dirty="0" smtClean="0"/>
              <a:t>0,02   </a:t>
            </a:r>
            <a:r>
              <a:rPr lang="ru-RU" sz="3600" dirty="0" smtClean="0"/>
              <a:t>  </a:t>
            </a:r>
            <a:r>
              <a:rPr lang="en-US" sz="3600" dirty="0" smtClean="0"/>
              <a:t>0,0009</a:t>
            </a:r>
            <a:endParaRPr lang="ru-RU" sz="3600" dirty="0"/>
          </a:p>
          <a:p>
            <a:pPr marL="742950" lvl="0" indent="-742950">
              <a:buFont typeface="+mj-lt"/>
              <a:buAutoNum type="arabicParenR"/>
            </a:pPr>
            <a:r>
              <a:rPr lang="en-US" sz="3600" dirty="0" smtClean="0"/>
              <a:t>16,8    16,79</a:t>
            </a:r>
            <a:endParaRPr lang="ru-RU" sz="3600" dirty="0"/>
          </a:p>
          <a:p>
            <a:pPr marL="742950" lvl="0" indent="-742950">
              <a:buFont typeface="+mj-lt"/>
              <a:buAutoNum type="arabicParenR"/>
            </a:pPr>
            <a:r>
              <a:rPr lang="ru-RU" sz="3600" dirty="0" smtClean="0"/>
              <a:t>5,2    5,20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097402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2. Округлите: до </a:t>
            </a:r>
            <a:r>
              <a:rPr lang="ru-RU" sz="3200" b="1" dirty="0"/>
              <a:t>десятых: </a:t>
            </a:r>
            <a:r>
              <a:rPr lang="ru-RU" sz="3200" dirty="0" smtClean="0"/>
              <a:t>2,112           6,289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2852936"/>
            <a:ext cx="90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sym typeface="Symbol"/>
              </a:rPr>
              <a:t>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645718"/>
            <a:ext cx="90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sym typeface="Symbol"/>
              </a:rPr>
              <a:t>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5960" y="1700808"/>
            <a:ext cx="90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sym typeface="Symbol"/>
              </a:rPr>
              <a:t>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1196752"/>
            <a:ext cx="90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sym typeface="Symbol"/>
              </a:rPr>
              <a:t>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2304058"/>
            <a:ext cx="90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sym typeface="Symbol"/>
              </a:rPr>
              <a:t>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93404" y="3449330"/>
            <a:ext cx="540568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sym typeface="Symbol"/>
              </a:rPr>
              <a:t>=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4083308"/>
            <a:ext cx="1133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Symbol"/>
              </a:rPr>
              <a:t>2,1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164385" y="4581128"/>
            <a:ext cx="2191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020272" y="4581128"/>
            <a:ext cx="288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596336" y="4097401"/>
            <a:ext cx="933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Symbol"/>
              </a:rPr>
              <a:t>6,3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79749" y="4919810"/>
            <a:ext cx="57692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 </a:t>
            </a:r>
            <a:r>
              <a:rPr lang="ru-RU" sz="3200" b="1" dirty="0"/>
              <a:t>до единиц:  </a:t>
            </a:r>
            <a:r>
              <a:rPr lang="ru-RU" sz="3200" dirty="0" smtClean="0"/>
              <a:t>86,39            26,839</a:t>
            </a:r>
            <a:endParaRPr lang="ru-RU" sz="32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825305" y="5381028"/>
            <a:ext cx="196602" cy="33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876256" y="5376564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08104" y="4919433"/>
            <a:ext cx="1133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Symbol"/>
              </a:rPr>
              <a:t>86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40352" y="4886242"/>
            <a:ext cx="1133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Symbol"/>
              </a:rPr>
              <a:t>27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9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  <p:bldP spid="12" grpId="0"/>
      <p:bldP spid="18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018" y="14305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3.Вычислите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653" y="863531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1. </a:t>
            </a:r>
            <a:r>
              <a:rPr lang="ru-RU" sz="2800" dirty="0" smtClean="0"/>
              <a:t>0,6 + 0,3 =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3794" y="2094726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6. </a:t>
            </a:r>
            <a:r>
              <a:rPr lang="ru-RU" sz="2800" dirty="0" smtClean="0"/>
              <a:t>2,6 – 0,8 =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03527" y="2546715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5</a:t>
            </a:r>
            <a:r>
              <a:rPr lang="ru-RU" sz="2400" b="1" dirty="0" smtClean="0"/>
              <a:t>. </a:t>
            </a:r>
            <a:r>
              <a:rPr lang="ru-RU" sz="2800" dirty="0" smtClean="0"/>
              <a:t>1 – 0,8 =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944183"/>
            <a:ext cx="2055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8. </a:t>
            </a:r>
            <a:r>
              <a:rPr lang="ru-RU" sz="2800" dirty="0" smtClean="0"/>
              <a:t>2,1 + 0,6 =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49527" y="3367770"/>
            <a:ext cx="1864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7. </a:t>
            </a:r>
            <a:r>
              <a:rPr lang="ru-RU" sz="2800" dirty="0" smtClean="0"/>
              <a:t>6 + 5,7 =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9989" y="5176743"/>
            <a:ext cx="2502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10. </a:t>
            </a:r>
            <a:r>
              <a:rPr lang="ru-RU" sz="2800" dirty="0" smtClean="0"/>
              <a:t>0,4  + 0,05 =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09955" y="1744561"/>
            <a:ext cx="2401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3</a:t>
            </a:r>
            <a:r>
              <a:rPr lang="ru-RU" sz="2400" b="1" dirty="0" smtClean="0"/>
              <a:t>. </a:t>
            </a:r>
            <a:r>
              <a:rPr lang="ru-RU" sz="2800" dirty="0" smtClean="0"/>
              <a:t>0,1 –  0,04 =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21470" y="5438353"/>
            <a:ext cx="2685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11.</a:t>
            </a:r>
            <a:r>
              <a:rPr lang="ru-RU" sz="2800" dirty="0" smtClean="0"/>
              <a:t> 7,43 – 2,43 =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00151" y="1017419"/>
            <a:ext cx="21403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2. </a:t>
            </a:r>
            <a:r>
              <a:rPr lang="ru-RU" sz="2800" dirty="0" smtClean="0"/>
              <a:t>5,1 </a:t>
            </a:r>
            <a:r>
              <a:rPr lang="ru-RU" sz="2800" dirty="0" smtClean="0">
                <a:sym typeface="Symbol"/>
              </a:rPr>
              <a:t></a:t>
            </a:r>
            <a:r>
              <a:rPr lang="ru-RU" sz="2800" dirty="0" smtClean="0"/>
              <a:t> 100 = 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00151" y="4365104"/>
            <a:ext cx="2047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9. </a:t>
            </a:r>
            <a:r>
              <a:rPr lang="ru-RU" sz="2800" dirty="0" smtClean="0"/>
              <a:t>2,3 </a:t>
            </a:r>
            <a:r>
              <a:rPr lang="ru-RU" sz="2800" dirty="0" smtClean="0">
                <a:sym typeface="Symbol"/>
              </a:rPr>
              <a:t></a:t>
            </a:r>
            <a:r>
              <a:rPr lang="ru-RU" sz="2800" dirty="0" smtClean="0"/>
              <a:t> 1,4 =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3679" y="2589847"/>
            <a:ext cx="2230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4. </a:t>
            </a:r>
            <a:r>
              <a:rPr lang="ru-RU" sz="2800" dirty="0" smtClean="0"/>
              <a:t>2,5 </a:t>
            </a:r>
            <a:r>
              <a:rPr lang="ru-RU" sz="2800" dirty="0" smtClean="0">
                <a:sym typeface="Symbol"/>
              </a:rPr>
              <a:t></a:t>
            </a:r>
            <a:r>
              <a:rPr lang="ru-RU" sz="2800" dirty="0" smtClean="0"/>
              <a:t> 0,01 = 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91363" y="841237"/>
            <a:ext cx="639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0,9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1744561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0,06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90106" y="2529391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0,2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98407" y="2094726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1,8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00238" y="3939004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2,7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30429" y="5176743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0,45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84910" y="3351723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11,7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14139" y="5438353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1419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yt3.ggpht.com/ytc/AAUvwngM5Dna-kkCeShMM7Qnz67aKrO3nCrQLU4iMqK6=s900-c-k-c0x00ffffff-no-r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5" y="126731"/>
            <a:ext cx="3459932" cy="345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24944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Тема </a:t>
            </a:r>
            <a:r>
              <a:rPr lang="ru-RU" sz="4000" b="1" dirty="0" smtClean="0"/>
              <a:t>урока </a:t>
            </a:r>
          </a:p>
          <a:p>
            <a:pPr algn="ctr"/>
            <a:r>
              <a:rPr lang="ru-RU" sz="4000" b="1" dirty="0" smtClean="0"/>
              <a:t>«</a:t>
            </a:r>
            <a:r>
              <a:rPr lang="ru-RU" sz="4000" b="1" dirty="0"/>
              <a:t>Умножение десятичных дробей</a:t>
            </a:r>
            <a:r>
              <a:rPr lang="ru-RU" sz="4000" b="1" dirty="0" smtClean="0"/>
              <a:t>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0129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2474" y="548680"/>
            <a:ext cx="5148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Я узнаю</a:t>
            </a:r>
            <a:r>
              <a:rPr lang="ru-RU" sz="3600" b="1" i="1" dirty="0" smtClean="0">
                <a:solidFill>
                  <a:srgbClr val="0070C0"/>
                </a:solidFill>
              </a:rPr>
              <a:t>…</a:t>
            </a:r>
            <a:r>
              <a:rPr lang="ru-RU" sz="3600" b="1" i="1" dirty="0">
                <a:solidFill>
                  <a:srgbClr val="0070C0"/>
                </a:solidFill>
              </a:rPr>
              <a:t> </a:t>
            </a:r>
            <a:endParaRPr lang="ru-RU" sz="3600" i="1" dirty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 </a:t>
            </a:r>
            <a:endParaRPr lang="ru-RU" sz="3600" i="1" dirty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Я научусь…</a:t>
            </a:r>
            <a:endParaRPr lang="ru-RU" sz="3600" i="1" dirty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 </a:t>
            </a:r>
            <a:endParaRPr lang="ru-RU" sz="3600" b="1" i="1" dirty="0" smtClean="0">
              <a:solidFill>
                <a:srgbClr val="0070C0"/>
              </a:solidFill>
            </a:endParaRPr>
          </a:p>
        </p:txBody>
      </p:sp>
      <p:pic>
        <p:nvPicPr>
          <p:cNvPr id="2056" name="Picture 8" descr="https://cdo-rzn.ru/upload/iblock/e50/e50e0f50879df93c1436b689c1a9cb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81321"/>
            <a:ext cx="8211219" cy="4276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Правила умножения десятичных дробей</a:t>
            </a:r>
            <a:endParaRPr lang="ru-RU" sz="2800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1268760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1.</a:t>
            </a:r>
            <a:r>
              <a:rPr lang="ru-RU" sz="2800" dirty="0" smtClean="0"/>
              <a:t> Чтобы </a:t>
            </a:r>
            <a:r>
              <a:rPr lang="ru-RU" sz="2800" dirty="0"/>
              <a:t>умножить десятичную дробь на 10; 100;1000 и т.д., надо в этой дроби перенести запятую вправо на 1, 2, 3 и т.д. цифры.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3329" y="3573016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5,1 </a:t>
            </a:r>
            <a:r>
              <a:rPr lang="ru-RU" sz="3200" dirty="0" smtClean="0">
                <a:sym typeface="Symbol"/>
              </a:rPr>
              <a:t></a:t>
            </a:r>
            <a:r>
              <a:rPr lang="ru-RU" sz="3200" dirty="0" smtClean="0"/>
              <a:t> 100 = 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4064878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6986" y="2852936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5,1 </a:t>
            </a:r>
            <a:r>
              <a:rPr lang="ru-RU" sz="3200" dirty="0" smtClean="0">
                <a:sym typeface="Symbol"/>
              </a:rPr>
              <a:t></a:t>
            </a:r>
            <a:r>
              <a:rPr lang="ru-RU" sz="3200" dirty="0" smtClean="0"/>
              <a:t> 10 = 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6986" y="4249544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5,1 </a:t>
            </a:r>
            <a:r>
              <a:rPr lang="ru-RU" sz="3200" dirty="0" smtClean="0">
                <a:sym typeface="Symbol"/>
              </a:rPr>
              <a:t></a:t>
            </a:r>
            <a:r>
              <a:rPr lang="ru-RU" sz="3200" dirty="0" smtClean="0"/>
              <a:t> 1000 =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2819425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79828" y="3573016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510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47206" y="4241413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5100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27984" y="2651867"/>
            <a:ext cx="3991412" cy="1571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420741" y="3089950"/>
            <a:ext cx="3991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с.231 № 911 (устно)</a:t>
            </a:r>
            <a:endParaRPr lang="ru-RU" sz="3200" b="1" dirty="0"/>
          </a:p>
        </p:txBody>
      </p:sp>
      <p:pic>
        <p:nvPicPr>
          <p:cNvPr id="13" name="Picture 2" descr="https://www.kidibot.com/wp-content/uploads/2019/08/invatam-sa-socoti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4954"/>
            <a:ext cx="3173933" cy="240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34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9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4604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2.</a:t>
            </a:r>
            <a:r>
              <a:rPr lang="ru-RU" sz="3200" dirty="0" smtClean="0"/>
              <a:t> </a:t>
            </a:r>
            <a:r>
              <a:rPr lang="ru-RU" sz="2800" dirty="0" smtClean="0"/>
              <a:t>Чтобы </a:t>
            </a:r>
            <a:r>
              <a:rPr lang="ru-RU" sz="2800" dirty="0"/>
              <a:t>умножить десятичную дробь на 0,1; 0,01; 0,001 и т.д., надо в этой дроби перенести запятую влево соответственно на 1, 2, 3 и т.д. цифры.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165" y="2884294"/>
            <a:ext cx="2111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2,5 </a:t>
            </a:r>
            <a:r>
              <a:rPr lang="ru-RU" sz="3200" dirty="0" smtClean="0">
                <a:sym typeface="Symbol"/>
              </a:rPr>
              <a:t></a:t>
            </a:r>
            <a:r>
              <a:rPr lang="ru-RU" sz="3200" dirty="0" smtClean="0"/>
              <a:t> 0,01 =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65" y="1918570"/>
            <a:ext cx="19030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2,5 </a:t>
            </a:r>
            <a:r>
              <a:rPr lang="ru-RU" sz="3200" dirty="0" smtClean="0">
                <a:sym typeface="Symbol"/>
              </a:rPr>
              <a:t></a:t>
            </a:r>
            <a:r>
              <a:rPr lang="ru-RU" sz="3200" dirty="0" smtClean="0"/>
              <a:t> 0,1 =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65" y="3789040"/>
            <a:ext cx="2319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2,5 </a:t>
            </a:r>
            <a:r>
              <a:rPr lang="ru-RU" sz="3200" dirty="0" smtClean="0">
                <a:sym typeface="Symbol"/>
              </a:rPr>
              <a:t></a:t>
            </a:r>
            <a:r>
              <a:rPr lang="ru-RU" sz="3200" dirty="0" smtClean="0"/>
              <a:t> 0,001 = 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7" y="191856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0,25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4329" y="2897863"/>
            <a:ext cx="12170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0,025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12666" y="3744033"/>
            <a:ext cx="1425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0,0025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72273" y="2097144"/>
            <a:ext cx="4186683" cy="16918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30216" y="2603694"/>
            <a:ext cx="41637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№ 916</a:t>
            </a:r>
            <a:endParaRPr lang="ru-RU" sz="3200" dirty="0"/>
          </a:p>
        </p:txBody>
      </p:sp>
      <p:pic>
        <p:nvPicPr>
          <p:cNvPr id="12" name="Picture 2" descr="https://www.kidibot.com/wp-content/uploads/2019/08/invatam-sa-socoti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4954"/>
            <a:ext cx="3173933" cy="240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90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3840" y="439770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+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7193" y="260648"/>
            <a:ext cx="8460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3.</a:t>
            </a:r>
            <a:r>
              <a:rPr lang="ru-RU" sz="2800" dirty="0" smtClean="0"/>
              <a:t> Чтобы </a:t>
            </a:r>
            <a:r>
              <a:rPr lang="ru-RU" sz="2800" dirty="0"/>
              <a:t>перемножить две десятичные дроби, надо: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800" dirty="0" smtClean="0"/>
              <a:t>Умножить </a:t>
            </a:r>
            <a:r>
              <a:rPr lang="ru-RU" sz="2800" dirty="0"/>
              <a:t>их как натуральные числа, не обращая внимания на </a:t>
            </a:r>
            <a:r>
              <a:rPr lang="ru-RU" sz="2800" dirty="0" smtClean="0"/>
              <a:t>запятые.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800" dirty="0" smtClean="0"/>
              <a:t>В </a:t>
            </a:r>
            <a:r>
              <a:rPr lang="ru-RU" sz="2800" dirty="0"/>
              <a:t>полученном произведении отделить запятой справа столько цифр, сколько их стоит после запятых в обоих множителях вместе.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140968"/>
            <a:ext cx="704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2,3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3712527"/>
            <a:ext cx="704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1,4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4818" y="3433355"/>
            <a:ext cx="381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ym typeface="Symbol"/>
              </a:rPr>
              <a:t></a:t>
            </a: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95736" y="4297302"/>
            <a:ext cx="70403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5736" y="430834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9 2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85941" y="462945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2 3</a:t>
            </a:r>
            <a:endParaRPr lang="ru-RU" sz="3200" dirty="0"/>
          </a:p>
        </p:txBody>
      </p:sp>
      <p:cxnSp>
        <p:nvCxnSpPr>
          <p:cNvPr id="12" name="Прямая соединительная линия 11"/>
          <p:cNvCxnSpPr>
            <a:endCxn id="15" idx="0"/>
          </p:cNvCxnSpPr>
          <p:nvPr/>
        </p:nvCxnSpPr>
        <p:spPr>
          <a:xfrm>
            <a:off x="1885941" y="5196706"/>
            <a:ext cx="101383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19655" y="519670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3 2 2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26770" y="5190962"/>
            <a:ext cx="480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,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804994" y="2938305"/>
            <a:ext cx="3557757" cy="12827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04994" y="3212976"/>
            <a:ext cx="35577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/>
                <a:latin typeface="Times New Roman"/>
                <a:ea typeface="Calibri"/>
              </a:rPr>
              <a:t>№ 914 (1 – 8)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 </a:t>
            </a:r>
            <a:endParaRPr lang="ru-RU" sz="3200" dirty="0"/>
          </a:p>
        </p:txBody>
      </p:sp>
      <p:pic>
        <p:nvPicPr>
          <p:cNvPr id="19" name="Picture 2" descr="https://www.kidibot.com/wp-content/uploads/2019/08/invatam-sa-socoti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4954"/>
            <a:ext cx="3173933" cy="240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6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5" grpId="0"/>
      <p:bldP spid="17" grpId="0" animBg="1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493</TotalTime>
  <Words>453</Words>
  <Application>Microsoft Office PowerPoint</Application>
  <PresentationFormat>Экран (4:3)</PresentationFormat>
  <Paragraphs>164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Соседство</vt:lpstr>
      <vt:lpstr>Урок математики  в 5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 в 5 классе</dc:title>
  <dc:creator>User</dc:creator>
  <cp:lastModifiedBy>User</cp:lastModifiedBy>
  <cp:revision>28</cp:revision>
  <dcterms:created xsi:type="dcterms:W3CDTF">2021-04-10T07:06:26Z</dcterms:created>
  <dcterms:modified xsi:type="dcterms:W3CDTF">2021-04-16T15:32:14Z</dcterms:modified>
</cp:coreProperties>
</file>