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7" r:id="rId2"/>
    <p:sldId id="263" r:id="rId3"/>
    <p:sldId id="256" r:id="rId4"/>
    <p:sldId id="265" r:id="rId5"/>
    <p:sldId id="260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1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4A9186-C012-460A-A47C-F1E5375593BE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193576-75FC-4842-AC24-08ACA21AA9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59132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1571604" y="857232"/>
            <a:ext cx="4429156" cy="73866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052736"/>
            <a:ext cx="7890100" cy="600164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Шапки серые плывут</a:t>
            </a:r>
            <a:b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На прохожих дождик льют. </a:t>
            </a: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                           </a:t>
            </a:r>
            <a:endParaRPr lang="ru-RU" sz="3200" dirty="0" smtClean="0">
              <a:solidFill>
                <a:schemeClr val="accent1">
                  <a:lumMod val="50000"/>
                </a:schemeClr>
              </a:solidFill>
              <a:latin typeface="Arial Black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C0000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(Тучи)</a:t>
            </a:r>
            <a:endParaRPr lang="en-US" sz="3200" b="1" dirty="0" smtClean="0">
              <a:solidFill>
                <a:srgbClr val="C00000"/>
              </a:solidFill>
              <a:latin typeface="Arial Black" pitchFamily="34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200" dirty="0" smtClean="0">
              <a:solidFill>
                <a:schemeClr val="accent1">
                  <a:lumMod val="50000"/>
                </a:schemeClr>
              </a:solidFill>
              <a:latin typeface="Arial Black" pitchFamily="34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200" dirty="0" smtClean="0">
              <a:solidFill>
                <a:schemeClr val="accent1">
                  <a:lumMod val="50000"/>
                </a:schemeClr>
              </a:solidFill>
              <a:latin typeface="Arial Black" pitchFamily="34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Он всю ночь по крыше бьёт </a:t>
            </a:r>
            <a:b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Да постукивает, </a:t>
            </a:r>
            <a:b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И бормочет, и поёт, убаюкивает.</a:t>
            </a:r>
            <a:endParaRPr lang="en-US" sz="3200" dirty="0" smtClean="0">
              <a:solidFill>
                <a:schemeClr val="accent1">
                  <a:lumMod val="50000"/>
                </a:schemeClr>
              </a:solidFill>
              <a:latin typeface="Arial Black" pitchFamily="34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solidFill>
                  <a:srgbClr val="C0000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C0000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(Дождь)</a:t>
            </a:r>
            <a:endParaRPr lang="en-US" sz="3200" b="1" dirty="0" smtClean="0">
              <a:solidFill>
                <a:srgbClr val="C00000"/>
              </a:solidFill>
              <a:latin typeface="Arial Black" pitchFamily="34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200" b="1" dirty="0" smtClean="0">
              <a:solidFill>
                <a:srgbClr val="C00000"/>
              </a:solidFill>
              <a:latin typeface="Arial Black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200" b="1" dirty="0" smtClean="0">
              <a:solidFill>
                <a:srgbClr val="C00000"/>
              </a:solidFill>
              <a:latin typeface="Arial Black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200" b="1" dirty="0" smtClean="0">
              <a:solidFill>
                <a:srgbClr val="C00000"/>
              </a:solidFill>
              <a:latin typeface="Arial Black" pitchFamily="34" charset="0"/>
              <a:cs typeface="Times New Roman" pitchFamily="18" charset="0"/>
            </a:endParaRPr>
          </a:p>
        </p:txBody>
      </p:sp>
      <p:pic>
        <p:nvPicPr>
          <p:cNvPr id="10" name="Picture 5" descr="http://boombob.ru/img/picture/Apr/19/55e76d8bfd0d3542119192f7cccf32e3/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 flipV="1">
            <a:off x="5292080" y="2044380"/>
            <a:ext cx="2571768" cy="1334458"/>
          </a:xfrm>
          <a:prstGeom prst="rect">
            <a:avLst/>
          </a:prstGeom>
          <a:noFill/>
        </p:spPr>
      </p:pic>
      <p:pic>
        <p:nvPicPr>
          <p:cNvPr id="11" name="Picture 2" descr="http://cliparts.co/cliparts/8TG/Ezr/8TGEzrzGc.png"/>
          <p:cNvPicPr>
            <a:picLocks noChangeAspect="1" noChangeArrowheads="1"/>
          </p:cNvPicPr>
          <p:nvPr/>
        </p:nvPicPr>
        <p:blipFill>
          <a:blip r:embed="rId3"/>
          <a:srcRect l="8492" t="56066" r="8003"/>
          <a:stretch>
            <a:fillRect/>
          </a:stretch>
        </p:blipFill>
        <p:spPr bwMode="auto">
          <a:xfrm>
            <a:off x="5060358" y="5013176"/>
            <a:ext cx="2440511" cy="1273344"/>
          </a:xfrm>
          <a:prstGeom prst="rect">
            <a:avLst/>
          </a:prstGeom>
          <a:noFill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-1317"/>
            <a:ext cx="9144793" cy="981541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2664376"/>
              </p:ext>
            </p:extLst>
          </p:nvPr>
        </p:nvGraphicFramePr>
        <p:xfrm>
          <a:off x="1242204" y="1451824"/>
          <a:ext cx="7290236" cy="4785043"/>
        </p:xfrm>
        <a:graphic>
          <a:graphicData uri="http://schemas.openxmlformats.org/drawingml/2006/table">
            <a:tbl>
              <a:tblPr/>
              <a:tblGrid>
                <a:gridCol w="4592848"/>
                <a:gridCol w="2697388"/>
              </a:tblGrid>
              <a:tr h="38493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холо</a:t>
                      </a:r>
                      <a:r>
                        <a:rPr lang="ru-RU" sz="4000" b="1" u="none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</a:t>
                      </a:r>
                      <a:r>
                        <a:rPr lang="ru-RU" sz="40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ный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густая</a:t>
                      </a:r>
                      <a:endParaRPr lang="ru-RU" sz="40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тяжелое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жёлтые</a:t>
                      </a:r>
                      <a:endParaRPr lang="ru-RU" sz="4000" b="1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0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r>
                        <a:rPr lang="en-GB" sz="4000" b="1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оварные</a:t>
                      </a:r>
                      <a:endParaRPr lang="ru-RU" sz="4000" b="1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0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  <a:r>
                        <a:rPr lang="en-GB" sz="4000" b="1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ебединая</a:t>
                      </a:r>
                      <a:endParaRPr lang="en-GB" sz="4000" b="1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трава</a:t>
                      </a:r>
                      <a:endParaRPr lang="ru-RU" sz="40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листья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r>
                        <a:rPr lang="en-GB" sz="4000" b="1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тая</a:t>
                      </a:r>
                      <a:endParaRPr lang="ru-RU" sz="40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0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дождик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ведро</a:t>
                      </a:r>
                      <a:endParaRPr lang="ru-RU" sz="40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000" b="1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r>
                        <a:rPr lang="en-GB" sz="4000" b="1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оезда</a:t>
                      </a:r>
                      <a:endParaRPr lang="ru-RU" sz="4000" b="1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5715008" y="2551837"/>
            <a:ext cx="11430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643702" y="2551837"/>
            <a:ext cx="135732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dirty="0">
              <a:solidFill>
                <a:srgbClr val="000000"/>
              </a:solidFill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3465088" y="1956494"/>
            <a:ext cx="2424899" cy="2386500"/>
          </a:xfrm>
          <a:prstGeom prst="straightConnector1">
            <a:avLst/>
          </a:prstGeom>
          <a:ln w="3810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V="1">
            <a:off x="2701669" y="2093561"/>
            <a:ext cx="3429024" cy="642942"/>
          </a:xfrm>
          <a:prstGeom prst="straightConnector1">
            <a:avLst/>
          </a:prstGeom>
          <a:ln w="3810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V="1">
            <a:off x="3567865" y="3639389"/>
            <a:ext cx="2405842" cy="2416548"/>
          </a:xfrm>
          <a:prstGeom prst="straightConnector1">
            <a:avLst/>
          </a:prstGeom>
          <a:ln w="3810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3097686" y="3551480"/>
            <a:ext cx="2695375" cy="1583029"/>
          </a:xfrm>
          <a:prstGeom prst="straightConnector1">
            <a:avLst/>
          </a:prstGeom>
          <a:ln w="28575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V="1">
            <a:off x="3000760" y="2843157"/>
            <a:ext cx="3119040" cy="1549306"/>
          </a:xfrm>
          <a:prstGeom prst="straightConnector1">
            <a:avLst/>
          </a:prstGeom>
          <a:ln w="3810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3476594" y="5197679"/>
            <a:ext cx="2316467" cy="835044"/>
          </a:xfrm>
          <a:prstGeom prst="straightConnector1">
            <a:avLst/>
          </a:prstGeom>
          <a:ln w="3810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>
            <a:off x="2267744" y="2082123"/>
            <a:ext cx="214314" cy="1588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>
            <a:off x="5834048" y="4499117"/>
            <a:ext cx="285752" cy="0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>
            <a:off x="1928794" y="2843157"/>
            <a:ext cx="214314" cy="1588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>
            <a:off x="5826299" y="2039038"/>
            <a:ext cx="214314" cy="1588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>
            <a:off x="1246808" y="3691973"/>
            <a:ext cx="214314" cy="1588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>
            <a:off x="6343163" y="5349522"/>
            <a:ext cx="214314" cy="1588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единительная линия 60"/>
          <p:cNvCxnSpPr/>
          <p:nvPr/>
        </p:nvCxnSpPr>
        <p:spPr>
          <a:xfrm>
            <a:off x="2136892" y="4508157"/>
            <a:ext cx="214314" cy="1588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/>
          <p:nvPr/>
        </p:nvCxnSpPr>
        <p:spPr>
          <a:xfrm>
            <a:off x="6643702" y="2843157"/>
            <a:ext cx="214314" cy="1588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единительная линия 64"/>
          <p:cNvCxnSpPr/>
          <p:nvPr/>
        </p:nvCxnSpPr>
        <p:spPr>
          <a:xfrm>
            <a:off x="1246808" y="5367143"/>
            <a:ext cx="214314" cy="1588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единительная линия 65"/>
          <p:cNvCxnSpPr/>
          <p:nvPr/>
        </p:nvCxnSpPr>
        <p:spPr>
          <a:xfrm>
            <a:off x="6858016" y="6237312"/>
            <a:ext cx="214314" cy="1588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единительная линия 68"/>
          <p:cNvCxnSpPr/>
          <p:nvPr/>
        </p:nvCxnSpPr>
        <p:spPr>
          <a:xfrm>
            <a:off x="2168939" y="6235724"/>
            <a:ext cx="285752" cy="1588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единительная линия 70"/>
          <p:cNvCxnSpPr/>
          <p:nvPr/>
        </p:nvCxnSpPr>
        <p:spPr>
          <a:xfrm>
            <a:off x="6070633" y="3688190"/>
            <a:ext cx="285752" cy="1588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5971"/>
            <a:ext cx="9144793" cy="12903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fs00.infourok.ru/images/doc/117/138097/hello_html_m42677736.png"/>
          <p:cNvPicPr>
            <a:picLocks noChangeAspect="1" noChangeArrowheads="1"/>
          </p:cNvPicPr>
          <p:nvPr/>
        </p:nvPicPr>
        <p:blipFill rotWithShape="1">
          <a:blip r:embed="rId2"/>
          <a:srcRect t="18926" b="15691"/>
          <a:stretch/>
        </p:blipFill>
        <p:spPr bwMode="auto">
          <a:xfrm>
            <a:off x="1048114" y="1340768"/>
            <a:ext cx="7048563" cy="41764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793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42844" y="5663088"/>
            <a:ext cx="8786874" cy="89255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Times New Roman" pitchFamily="18" charset="0"/>
                <a:cs typeface="Helvetica"/>
              </a:rPr>
              <a:t>Плот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Arial Black" pitchFamily="34" charset="0"/>
                <a:ea typeface="Times New Roman" pitchFamily="18" charset="0"/>
                <a:cs typeface="Helvetica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itchFamily="34" charset="0"/>
                <a:ea typeface="Times New Roman" pitchFamily="18" charset="0"/>
                <a:cs typeface="Helvetica"/>
              </a:rPr>
              <a:t>-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 Black" pitchFamily="34" charset="0"/>
                <a:ea typeface="Times New Roman" pitchFamily="18" charset="0"/>
                <a:cs typeface="Helvetica"/>
              </a:rPr>
              <a:t>бревна или доски, скрепл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  <a:ea typeface="Times New Roman" pitchFamily="18" charset="0"/>
                <a:cs typeface="Helvetica"/>
              </a:rPr>
              <a:t>ё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 Black" pitchFamily="34" charset="0"/>
                <a:ea typeface="Times New Roman" pitchFamily="18" charset="0"/>
                <a:cs typeface="Helvetica"/>
              </a:rPr>
              <a:t>нные вместе для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/>
                <a:ea typeface="Times New Roman" pitchFamily="18" charset="0"/>
                <a:cs typeface="Helvetica"/>
              </a:rPr>
              <a:t>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 Black" pitchFamily="34" charset="0"/>
                <a:ea typeface="Times New Roman" pitchFamily="18" charset="0"/>
                <a:cs typeface="Helvetica"/>
              </a:rPr>
              <a:t>переправы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/>
                <a:ea typeface="Times New Roman" pitchFamily="18" charset="0"/>
                <a:cs typeface="Helvetica"/>
              </a:rPr>
              <a:t>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 Black" pitchFamily="34" charset="0"/>
                <a:ea typeface="Times New Roman" pitchFamily="18" charset="0"/>
                <a:cs typeface="Helvetica"/>
              </a:rPr>
              <a:t>на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/>
                <a:ea typeface="Times New Roman" pitchFamily="18" charset="0"/>
                <a:cs typeface="Helvetica"/>
              </a:rPr>
              <a:t>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 Black" pitchFamily="34" charset="0"/>
                <a:ea typeface="Times New Roman" pitchFamily="18" charset="0"/>
                <a:cs typeface="Helvetica"/>
              </a:rPr>
              <a:t>них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/>
                <a:ea typeface="Times New Roman" pitchFamily="18" charset="0"/>
                <a:cs typeface="Helvetica"/>
              </a:rPr>
              <a:t>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 Black" pitchFamily="34" charset="0"/>
                <a:ea typeface="Times New Roman" pitchFamily="18" charset="0"/>
                <a:cs typeface="Helvetica"/>
              </a:rPr>
              <a:t>по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/>
                <a:ea typeface="Times New Roman" pitchFamily="18" charset="0"/>
                <a:cs typeface="Helvetica"/>
              </a:rPr>
              <a:t>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 Black" pitchFamily="34" charset="0"/>
                <a:ea typeface="Times New Roman" pitchFamily="18" charset="0"/>
                <a:cs typeface="Helvetica"/>
              </a:rPr>
              <a:t>воде.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 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b="73100"/>
          <a:stretch/>
        </p:blipFill>
        <p:spPr>
          <a:xfrm>
            <a:off x="0" y="0"/>
            <a:ext cx="9144000" cy="98072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 l="11217" r="9440"/>
          <a:stretch/>
        </p:blipFill>
        <p:spPr>
          <a:xfrm>
            <a:off x="1187624" y="980728"/>
            <a:ext cx="6408713" cy="45434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https://ds02.infourok.ru/uploads/ex/0a65/0006d4ac-f95957f6/hello_html_m7dde6f66.gif"/>
          <p:cNvPicPr/>
          <p:nvPr/>
        </p:nvPicPr>
        <p:blipFill>
          <a:blip r:embed="rId2"/>
          <a:srcRect r="52464"/>
          <a:stretch>
            <a:fillRect/>
          </a:stretch>
        </p:blipFill>
        <p:spPr bwMode="auto">
          <a:xfrm>
            <a:off x="899592" y="1628800"/>
            <a:ext cx="2457962" cy="4728587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3203848" y="1844824"/>
            <a:ext cx="5569189" cy="483209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Я понял тему.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 Black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Я доволен своей работой на уроке.</a:t>
            </a:r>
            <a:endParaRPr kumimoji="0" lang="en-US" sz="2800" b="0" i="1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 Black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800" i="1" dirty="0" smtClean="0">
              <a:latin typeface="Arial Black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На уроке я работал неплохо.</a:t>
            </a:r>
            <a:endParaRPr kumimoji="0" lang="en-US" sz="2800" b="0" i="1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Arial Black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Мне было очень трудно.</a:t>
            </a: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 Black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Black" pitchFamily="34" charset="0"/>
                <a:ea typeface="Times New Roman" pitchFamily="18" charset="0"/>
              </a:rPr>
              <a:t>Надо работать еще.</a:t>
            </a:r>
            <a:endParaRPr kumimoji="0" lang="en-US" sz="2800" b="0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 Black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</a:rPr>
              <a:t>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b="73100"/>
          <a:stretch/>
        </p:blipFill>
        <p:spPr>
          <a:xfrm>
            <a:off x="0" y="11209"/>
            <a:ext cx="9144000" cy="9807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188640"/>
            <a:ext cx="2719052" cy="2359356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187624" y="2492896"/>
            <a:ext cx="6606480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3000" b="1" kern="10" dirty="0"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  <a:solidFill>
                  <a:srgbClr val="C00000"/>
                </a:solidFill>
                <a:latin typeface="Monotype Corsiva"/>
              </a:rPr>
              <a:t>М</a:t>
            </a:r>
            <a:r>
              <a:rPr lang="ru-RU" sz="13000" b="1" kern="10" dirty="0" smtClean="0"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  <a:solidFill>
                  <a:srgbClr val="C00000"/>
                </a:solidFill>
                <a:latin typeface="Monotype Corsiva"/>
              </a:rPr>
              <a:t>олодцы</a:t>
            </a:r>
            <a:r>
              <a:rPr lang="ru-RU" sz="13000" b="1" kern="10" dirty="0"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  <a:solidFill>
                  <a:srgbClr val="C00000"/>
                </a:solidFill>
                <a:latin typeface="Monotype Corsiva"/>
              </a:rPr>
              <a:t>!</a:t>
            </a:r>
            <a:endParaRPr lang="ru-RU" sz="13000" b="1" kern="10" dirty="0">
              <a:ln w="28440">
                <a:solidFill>
                  <a:srgbClr val="000000"/>
                </a:solidFill>
                <a:miter lim="800000"/>
                <a:headEnd/>
                <a:tailEnd/>
              </a:ln>
              <a:solidFill>
                <a:srgbClr val="C00000"/>
              </a:solidFill>
              <a:latin typeface="Monotype Corsiv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1306</TotalTime>
  <Words>57</Words>
  <Application>Microsoft Office PowerPoint</Application>
  <PresentationFormat>Экран (4:3)</PresentationFormat>
  <Paragraphs>31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3" baseType="lpstr">
      <vt:lpstr>Arial</vt:lpstr>
      <vt:lpstr>Arial Black</vt:lpstr>
      <vt:lpstr>Calibri</vt:lpstr>
      <vt:lpstr>Helvetica</vt:lpstr>
      <vt:lpstr>Monotype Corsiva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Пользователь Windows</cp:lastModifiedBy>
  <cp:revision>64</cp:revision>
  <dcterms:modified xsi:type="dcterms:W3CDTF">2021-03-16T15:38:08Z</dcterms:modified>
</cp:coreProperties>
</file>