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59" r:id="rId3"/>
    <p:sldId id="257" r:id="rId4"/>
    <p:sldId id="258" r:id="rId5"/>
    <p:sldId id="262" r:id="rId6"/>
    <p:sldId id="273" r:id="rId7"/>
    <p:sldId id="263" r:id="rId8"/>
    <p:sldId id="279" r:id="rId9"/>
    <p:sldId id="264" r:id="rId10"/>
    <p:sldId id="268" r:id="rId11"/>
    <p:sldId id="280" r:id="rId12"/>
    <p:sldId id="265" r:id="rId13"/>
    <p:sldId id="269" r:id="rId14"/>
    <p:sldId id="278" r:id="rId15"/>
    <p:sldId id="281" r:id="rId16"/>
    <p:sldId id="267" r:id="rId17"/>
    <p:sldId id="271" r:id="rId18"/>
    <p:sldId id="27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horzBarState="maximized">
    <p:restoredLeft sz="10546" autoAdjust="0"/>
    <p:restoredTop sz="86467" autoAdjust="0"/>
  </p:normalViewPr>
  <p:slideViewPr>
    <p:cSldViewPr>
      <p:cViewPr>
        <p:scale>
          <a:sx n="100" d="100"/>
          <a:sy n="100" d="100"/>
        </p:scale>
        <p:origin x="-708" y="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4000"/>
                <a:satMod val="160000"/>
                <a:lumMod val="160000"/>
              </a:schemeClr>
            </a:gs>
            <a:gs pos="18000">
              <a:schemeClr val="accent4">
                <a:alpha val="41000"/>
                <a:lumMod val="86000"/>
                <a:lumOff val="14000"/>
              </a:schemeClr>
            </a:gs>
            <a:gs pos="100000">
              <a:schemeClr val="bg2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56AECD-A6FB-4322-8840-A982740B0F94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0424DDB-B6ED-4BAA-93DA-9257F309A23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67240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88840"/>
            <a:ext cx="2448272" cy="33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Russian Federation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The Republic of Bashkortostan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2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11759" y="57150"/>
            <a:ext cx="4896545" cy="1143000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 smtClean="0">
                <a:solidFill>
                  <a:srgbClr val="FF6699"/>
                </a:solidFill>
                <a:latin typeface="Monotype Corsiva" pitchFamily="66" charset="0"/>
              </a:rPr>
              <a:t>SMILES</a:t>
            </a:r>
            <a:endParaRPr lang="ru-RU" sz="8800" b="1" dirty="0">
              <a:solidFill>
                <a:srgbClr val="FF6699"/>
              </a:solidFill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412776"/>
            <a:ext cx="8712968" cy="33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86916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     Not </a:t>
            </a:r>
            <a:r>
              <a:rPr lang="en-US" sz="3200" dirty="0">
                <a:solidFill>
                  <a:srgbClr val="00B050"/>
                </a:solidFill>
              </a:rPr>
              <a:t>bad! </a:t>
            </a:r>
            <a:r>
              <a:rPr lang="en-US" sz="3200" dirty="0" smtClean="0">
                <a:solidFill>
                  <a:srgbClr val="00B050"/>
                </a:solidFill>
              </a:rPr>
              <a:t>3-2    </a:t>
            </a:r>
            <a:r>
              <a:rPr lang="en-US" sz="3200" dirty="0" smtClean="0">
                <a:solidFill>
                  <a:srgbClr val="FFC000"/>
                </a:solidFill>
              </a:rPr>
              <a:t>Good</a:t>
            </a:r>
            <a:r>
              <a:rPr lang="en-US" sz="3200" dirty="0">
                <a:solidFill>
                  <a:srgbClr val="FFC000"/>
                </a:solidFill>
              </a:rPr>
              <a:t>!   </a:t>
            </a:r>
            <a:r>
              <a:rPr lang="en-US" sz="3200" dirty="0" smtClean="0">
                <a:solidFill>
                  <a:srgbClr val="FFC000"/>
                </a:solidFill>
              </a:rPr>
              <a:t>5-4        </a:t>
            </a:r>
            <a:r>
              <a:rPr lang="en-US" sz="3200" dirty="0" smtClean="0">
                <a:solidFill>
                  <a:srgbClr val="7030A0"/>
                </a:solidFill>
              </a:rPr>
              <a:t>Bad! </a:t>
            </a:r>
            <a:r>
              <a:rPr lang="en-US" sz="3200" dirty="0" smtClean="0">
                <a:solidFill>
                  <a:srgbClr val="7030A0"/>
                </a:solidFill>
              </a:rPr>
              <a:t>1-0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8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097337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47" y="1484784"/>
            <a:ext cx="306705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4652"/>
            <a:ext cx="3316287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47" y="4044652"/>
            <a:ext cx="26162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836712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prstClr val="white"/>
                </a:solidFill>
              </a:rPr>
              <a:t>Summer camp “</a:t>
            </a:r>
            <a:r>
              <a:rPr lang="en-US" sz="2800" b="1" dirty="0" err="1">
                <a:solidFill>
                  <a:prstClr val="white"/>
                </a:solidFill>
              </a:rPr>
              <a:t>Muradym</a:t>
            </a:r>
            <a:r>
              <a:rPr lang="en-US" sz="2800" b="1" dirty="0">
                <a:solidFill>
                  <a:prstClr val="white"/>
                </a:solidFill>
              </a:rPr>
              <a:t>”</a:t>
            </a:r>
            <a:endParaRPr lang="ru-RU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7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33114"/>
            <a:ext cx="6512511" cy="1143000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Questions to text for </a:t>
            </a:r>
            <a:r>
              <a:rPr lang="en-US" sz="4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listening</a:t>
            </a:r>
            <a:br>
              <a:rPr lang="en-US" sz="4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8424936" cy="4896544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LISTENING 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Task 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Listen and choose the correct answers.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1.	The name of camp leader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is                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                                                                                   Linda</a:t>
            </a:r>
            <a:endParaRPr lang="en-US" sz="49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a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Lena;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b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Marina;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c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 Linda.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2.	</a:t>
            </a:r>
            <a:r>
              <a:rPr lang="en-US" sz="4900" dirty="0" err="1">
                <a:latin typeface="Aharoni" panose="02010803020104030203" pitchFamily="2" charset="-79"/>
                <a:cs typeface="Aharoni" panose="02010803020104030203" pitchFamily="2" charset="-79"/>
              </a:rPr>
              <a:t>Muradymovo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is in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…                             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                                                                        in </a:t>
            </a:r>
            <a:r>
              <a:rPr lang="en-US" sz="49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Kugarchinski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district</a:t>
            </a:r>
            <a:endParaRPr lang="en-US" sz="49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a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In </a:t>
            </a:r>
            <a:r>
              <a:rPr lang="en-US" sz="4900" dirty="0" err="1">
                <a:latin typeface="Aharoni" panose="02010803020104030203" pitchFamily="2" charset="-79"/>
                <a:cs typeface="Aharoni" panose="02010803020104030203" pitchFamily="2" charset="-79"/>
              </a:rPr>
              <a:t>Kugarchinski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district;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b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In </a:t>
            </a:r>
            <a:r>
              <a:rPr lang="en-US" sz="4900" dirty="0" err="1">
                <a:latin typeface="Aharoni" panose="02010803020104030203" pitchFamily="2" charset="-79"/>
                <a:cs typeface="Aharoni" panose="02010803020104030203" pitchFamily="2" charset="-79"/>
              </a:rPr>
              <a:t>Kuyurgazinski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district;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c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In </a:t>
            </a:r>
            <a:r>
              <a:rPr lang="en-US" sz="4900" dirty="0" err="1">
                <a:latin typeface="Aharoni" panose="02010803020104030203" pitchFamily="2" charset="-79"/>
                <a:cs typeface="Aharoni" panose="02010803020104030203" pitchFamily="2" charset="-79"/>
              </a:rPr>
              <a:t>Zilairski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district.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3.	In the morning we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…                          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                                                                             do exercises</a:t>
            </a:r>
            <a:endParaRPr lang="en-US" sz="49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a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Do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exercises;</a:t>
            </a:r>
            <a:endParaRPr lang="en-US" sz="49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b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Sing songs;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c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Have  disco.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4.	Everyone enjoyed playing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…             </a:t>
            </a:r>
          </a:p>
          <a:p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                                                                            football and volleyball</a:t>
            </a:r>
            <a:endParaRPr lang="en-US" sz="49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a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Chess;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b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Tennis;</a:t>
            </a:r>
          </a:p>
          <a:p>
            <a:pPr marL="45720" indent="0">
              <a:buNone/>
            </a:pPr>
            <a:r>
              <a:rPr lang="en-US" sz="49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c</a:t>
            </a:r>
            <a:r>
              <a:rPr lang="en-US" sz="4900" dirty="0">
                <a:latin typeface="Aharoni" panose="02010803020104030203" pitchFamily="2" charset="-79"/>
                <a:cs typeface="Aharoni" panose="02010803020104030203" pitchFamily="2" charset="-79"/>
              </a:rPr>
              <a:t>)	Football and volleyball.   </a:t>
            </a:r>
          </a:p>
          <a:p>
            <a:endParaRPr lang="en-US" sz="4900" dirty="0"/>
          </a:p>
          <a:p>
            <a:endParaRPr lang="en-US" sz="4900" dirty="0"/>
          </a:p>
          <a:p>
            <a:endParaRPr lang="en-US" sz="4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411759" y="57150"/>
            <a:ext cx="4896545" cy="1143000"/>
          </a:xfrm>
          <a:prstGeom prst="rect">
            <a:avLst/>
          </a:prstGeom>
        </p:spPr>
        <p:txBody>
          <a:bodyPr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8800" smtClean="0">
                <a:solidFill>
                  <a:srgbClr val="FF6699"/>
                </a:solidFill>
                <a:latin typeface="Monotype Corsiva" pitchFamily="66" charset="0"/>
              </a:rPr>
              <a:t>SMILES</a:t>
            </a:r>
            <a:endParaRPr lang="ru-RU" sz="8800" dirty="0">
              <a:solidFill>
                <a:srgbClr val="FF6699"/>
              </a:solidFill>
              <a:latin typeface="Monotype Corsiva" pitchFamily="6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412776"/>
            <a:ext cx="8712968" cy="33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486916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  </a:t>
            </a:r>
            <a:r>
              <a:rPr lang="en-US" sz="3200" dirty="0" smtClean="0">
                <a:solidFill>
                  <a:srgbClr val="00B050"/>
                </a:solidFill>
              </a:rPr>
              <a:t>Not bad!</a:t>
            </a:r>
            <a:r>
              <a:rPr lang="ru-RU" sz="3200" dirty="0" smtClean="0">
                <a:solidFill>
                  <a:srgbClr val="00B050"/>
                </a:solidFill>
              </a:rPr>
              <a:t> 2</a:t>
            </a:r>
            <a:r>
              <a:rPr lang="en-US" sz="3200" dirty="0" smtClean="0">
                <a:solidFill>
                  <a:srgbClr val="00B050"/>
                </a:solidFill>
              </a:rPr>
              <a:t>          </a:t>
            </a:r>
            <a:r>
              <a:rPr lang="en-US" sz="3200" dirty="0">
                <a:solidFill>
                  <a:srgbClr val="FFC000"/>
                </a:solidFill>
              </a:rPr>
              <a:t>Good</a:t>
            </a:r>
            <a:r>
              <a:rPr lang="en-US" sz="3200" dirty="0" smtClean="0">
                <a:solidFill>
                  <a:srgbClr val="FFC000"/>
                </a:solidFill>
              </a:rPr>
              <a:t>!</a:t>
            </a:r>
            <a:r>
              <a:rPr lang="ru-RU" sz="3200" dirty="0" smtClean="0">
                <a:solidFill>
                  <a:srgbClr val="FFC000"/>
                </a:solidFill>
              </a:rPr>
              <a:t> 4-3</a:t>
            </a:r>
            <a:r>
              <a:rPr lang="en-US" sz="3200" dirty="0" smtClean="0">
                <a:solidFill>
                  <a:srgbClr val="FFC000"/>
                </a:solidFill>
              </a:rPr>
              <a:t>         </a:t>
            </a:r>
            <a:r>
              <a:rPr lang="en-US" sz="3200" dirty="0" smtClean="0">
                <a:solidFill>
                  <a:srgbClr val="7030A0"/>
                </a:solidFill>
              </a:rPr>
              <a:t>Bad</a:t>
            </a:r>
            <a:r>
              <a:rPr lang="en-US" sz="3200" dirty="0">
                <a:solidFill>
                  <a:srgbClr val="7030A0"/>
                </a:solidFill>
              </a:rPr>
              <a:t>! </a:t>
            </a:r>
            <a:r>
              <a:rPr lang="ru-RU" sz="3200" dirty="0" smtClean="0">
                <a:solidFill>
                  <a:srgbClr val="7030A0"/>
                </a:solidFill>
              </a:rPr>
              <a:t>1-0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88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96838"/>
            <a:ext cx="7883525" cy="63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05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American</a:t>
            </a:r>
          </a:p>
          <a:p>
            <a:r>
              <a:rPr lang="en-US" sz="3200" b="1" dirty="0" smtClean="0"/>
              <a:t>Canadian</a:t>
            </a:r>
          </a:p>
          <a:p>
            <a:r>
              <a:rPr lang="en-US" sz="3200" b="1" dirty="0" smtClean="0"/>
              <a:t>British</a:t>
            </a:r>
          </a:p>
          <a:p>
            <a:r>
              <a:rPr lang="en-US" sz="3200" b="1" dirty="0" smtClean="0"/>
              <a:t>Australian</a:t>
            </a:r>
          </a:p>
          <a:p>
            <a:r>
              <a:rPr lang="en-US" sz="3200" b="1" dirty="0" smtClean="0"/>
              <a:t>New Zealander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sz="2000" b="1" dirty="0" smtClean="0"/>
              <a:t>The USA – </a:t>
            </a:r>
            <a:r>
              <a:rPr lang="en-US" sz="2000" b="1" dirty="0" err="1" smtClean="0"/>
              <a:t>Washigton</a:t>
            </a:r>
            <a:r>
              <a:rPr lang="en-US" sz="2000" b="1" dirty="0"/>
              <a:t>,</a:t>
            </a:r>
            <a:r>
              <a:rPr lang="en-US" sz="2000" b="1" dirty="0" smtClean="0"/>
              <a:t> DC</a:t>
            </a:r>
          </a:p>
          <a:p>
            <a:r>
              <a:rPr lang="en-US" sz="2000" b="1" dirty="0" smtClean="0"/>
              <a:t>Canada – Ottawa</a:t>
            </a:r>
          </a:p>
          <a:p>
            <a:r>
              <a:rPr lang="en-US" sz="2000" b="1" dirty="0" smtClean="0"/>
              <a:t>The United Kingdom of Great Britain and Northern Ireland- London</a:t>
            </a:r>
          </a:p>
          <a:p>
            <a:r>
              <a:rPr lang="en-US" sz="2000" b="1" dirty="0" smtClean="0"/>
              <a:t> Australia - Canberra</a:t>
            </a:r>
          </a:p>
          <a:p>
            <a:r>
              <a:rPr lang="en-US" sz="2000" b="1" dirty="0" smtClean="0"/>
              <a:t>New Zealand -Wellington</a:t>
            </a:r>
            <a:endParaRPr lang="ru-RU" sz="2000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59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59632" y="1340768"/>
            <a:ext cx="6264696" cy="359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 smtClean="0">
                <a:latin typeface="Times New Roman"/>
                <a:ea typeface="Calibri"/>
                <a:cs typeface="Times New Roman"/>
              </a:rPr>
              <a:t>Hello! I’m </a:t>
            </a:r>
            <a:r>
              <a:rPr lang="en-US" sz="4400" dirty="0">
                <a:latin typeface="Times New Roman"/>
                <a:ea typeface="Calibri"/>
                <a:cs typeface="Times New Roman"/>
              </a:rPr>
              <a:t>a…</a:t>
            </a:r>
            <a:endParaRPr lang="ru-RU" sz="4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latin typeface="Times New Roman"/>
                <a:ea typeface="Calibri"/>
                <a:cs typeface="Times New Roman"/>
              </a:rPr>
              <a:t>My country is …</a:t>
            </a:r>
            <a:endParaRPr lang="ru-RU" sz="4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latin typeface="Times New Roman"/>
                <a:ea typeface="Calibri"/>
                <a:cs typeface="Times New Roman"/>
              </a:rPr>
              <a:t>The capital of  … is …</a:t>
            </a:r>
            <a:endParaRPr lang="ru-RU" sz="4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latin typeface="Times New Roman"/>
                <a:ea typeface="Calibri"/>
                <a:cs typeface="Times New Roman"/>
              </a:rPr>
              <a:t>This is the flag of …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833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2511" cy="1143000"/>
          </a:xfrm>
        </p:spPr>
        <p:txBody>
          <a:bodyPr/>
          <a:lstStyle/>
          <a:p>
            <a:pPr algn="l"/>
            <a:r>
              <a:rPr lang="en-US" dirty="0" smtClean="0"/>
              <a:t>Now I know…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1105580"/>
            <a:ext cx="7157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…more about </a:t>
            </a:r>
            <a:r>
              <a:rPr lang="en-US" sz="2800" dirty="0" smtClean="0"/>
              <a:t>our republic of Bashkortostan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1772816"/>
            <a:ext cx="4799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…names of different nationalities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59632" y="22880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dirty="0" smtClean="0"/>
              <a:t>Now I know…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12031" y="2234481"/>
            <a:ext cx="6512511" cy="90648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dirty="0" smtClean="0"/>
              <a:t>Now I can…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3686547"/>
            <a:ext cx="6203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…talk like children from different countries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412031" y="4437112"/>
            <a:ext cx="2576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…fill out the map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989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16632"/>
            <a:ext cx="7848872" cy="6192688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FFC000"/>
                </a:solidFill>
              </a:rPr>
              <a:t>Homework</a:t>
            </a:r>
          </a:p>
          <a:p>
            <a:pPr algn="ctr"/>
            <a:r>
              <a:rPr lang="en-US" sz="6000" b="1" dirty="0" smtClean="0">
                <a:solidFill>
                  <a:srgbClr val="FFC000"/>
                </a:solidFill>
              </a:rPr>
              <a:t>ex.3 p.43</a:t>
            </a:r>
            <a:endParaRPr lang="en-US" sz="60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0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2" cy="3744416"/>
          </a:xfrm>
        </p:spPr>
        <p:txBody>
          <a:bodyPr/>
          <a:lstStyle/>
          <a:p>
            <a:pPr algn="ctr"/>
            <a:r>
              <a:rPr lang="en-US" sz="6600" dirty="0" smtClean="0"/>
              <a:t>Thank you for the lesson!</a:t>
            </a:r>
            <a:br>
              <a:rPr lang="en-US" sz="6600" dirty="0" smtClean="0"/>
            </a:br>
            <a:endParaRPr lang="ru-RU" sz="6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2771799" cy="277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09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085184"/>
            <a:ext cx="6512511" cy="11430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The map of the world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99018" cy="471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75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242"/>
            <a:ext cx="8758812" cy="656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9"/>
            <a:ext cx="849694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3A447"/>
              </a:buClr>
              <a:buSzPct val="85000"/>
              <a:buFont typeface="Wingdings 2"/>
              <a:buChar char=""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LAND          </a:t>
            </a:r>
            <a:r>
              <a:rPr lang="en-US" sz="44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HOME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FATHER        </a:t>
            </a:r>
            <a:r>
              <a:rPr lang="en-US" sz="44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810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971600" y="260648"/>
            <a:ext cx="7048872" cy="4176464"/>
          </a:xfrm>
        </p:spPr>
        <p:txBody>
          <a:bodyPr>
            <a:normAutofit lnSpcReduction="10000"/>
          </a:bodyPr>
          <a:lstStyle/>
          <a:p>
            <a:r>
              <a:rPr lang="en-US" sz="8000" dirty="0" smtClean="0">
                <a:solidFill>
                  <a:schemeClr val="tx2"/>
                </a:solidFill>
                <a:latin typeface="Algerian" pitchFamily="82" charset="0"/>
                <a:ea typeface="Arial Unicode MS" pitchFamily="34" charset="-128"/>
                <a:cs typeface="Arial Unicode MS" pitchFamily="34" charset="-128"/>
              </a:rPr>
              <a:t>Homeland</a:t>
            </a:r>
          </a:p>
          <a:p>
            <a:r>
              <a:rPr lang="en-US" sz="8000" dirty="0" smtClean="0">
                <a:solidFill>
                  <a:schemeClr val="tx2"/>
                </a:solidFill>
                <a:latin typeface="Algerian" pitchFamily="82" charset="0"/>
                <a:ea typeface="Arial Unicode MS" pitchFamily="34" charset="-128"/>
                <a:cs typeface="Arial Unicode MS" pitchFamily="34" charset="-128"/>
              </a:rPr>
              <a:t>Fatherland</a:t>
            </a:r>
          </a:p>
          <a:p>
            <a:r>
              <a:rPr lang="en-US" sz="8000" dirty="0" smtClean="0">
                <a:solidFill>
                  <a:schemeClr val="tx2"/>
                </a:solidFill>
                <a:latin typeface="Algerian" pitchFamily="82" charset="0"/>
                <a:ea typeface="Arial Unicode MS" pitchFamily="34" charset="-128"/>
                <a:cs typeface="Arial Unicode MS" pitchFamily="34" charset="-128"/>
              </a:rPr>
              <a:t>Motherland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777240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05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512511" cy="1143000"/>
          </a:xfrm>
        </p:spPr>
        <p:txBody>
          <a:bodyPr/>
          <a:lstStyle/>
          <a:p>
            <a:pPr algn="ctr"/>
            <a:r>
              <a:rPr lang="en-US" sz="7200" dirty="0" smtClean="0"/>
              <a:t>RUSSIA</a:t>
            </a:r>
            <a:endParaRPr lang="ru-RU" sz="7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696744" cy="502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346965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Moscow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33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6512511" cy="1143000"/>
          </a:xfrm>
        </p:spPr>
        <p:txBody>
          <a:bodyPr/>
          <a:lstStyle/>
          <a:p>
            <a:r>
              <a:rPr lang="en-US" dirty="0" smtClean="0"/>
              <a:t>Theme: Our </a:t>
            </a:r>
            <a:r>
              <a:rPr lang="en-US" dirty="0" err="1" smtClean="0"/>
              <a:t>Contry</a:t>
            </a:r>
            <a:r>
              <a:rPr lang="en-US" dirty="0" smtClean="0"/>
              <a:t>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07704" y="1286264"/>
            <a:ext cx="6400800" cy="1350648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sz="5400" spc="-1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The Republic of Bashkortostan.</a:t>
            </a:r>
            <a:endParaRPr lang="ru-RU" dirty="0"/>
          </a:p>
        </p:txBody>
      </p:sp>
      <p:pic>
        <p:nvPicPr>
          <p:cNvPr id="4" name="Picture 3" descr="C:\Documents and Settings\Катерина\Рабочий стол\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52352"/>
            <a:ext cx="3422898" cy="2096511"/>
          </a:xfrm>
          <a:prstGeom prst="rect">
            <a:avLst/>
          </a:prstGeom>
          <a:noFill/>
        </p:spPr>
      </p:pic>
      <p:pic>
        <p:nvPicPr>
          <p:cNvPr id="5" name="Picture 2" descr="C:\Documents and Settings\Катерина\Рабочий стол\World___Russia_Beautiful_winter_morning_in_moscow_048359_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95736" y="3160997"/>
            <a:ext cx="3779912" cy="2775732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52352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00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The Republic of Bashkortostan.</a:t>
            </a:r>
            <a:r>
              <a:rPr lang="en-US" sz="8800" dirty="0"/>
              <a:t/>
            </a:r>
            <a:br>
              <a:rPr lang="en-US" sz="8800" dirty="0"/>
            </a:br>
            <a:endParaRPr lang="ru-RU" sz="8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18669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97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35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</a:rPr>
              <a:t>100-</a:t>
            </a:r>
            <a:r>
              <a:rPr lang="en-US" sz="3600" dirty="0" smtClean="0">
                <a:solidFill>
                  <a:schemeClr val="bg1"/>
                </a:solidFill>
              </a:rPr>
              <a:t>anniversary of the Republic of Bashkortostan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712"/>
            <a:ext cx="2847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3"/>
            <a:ext cx="25146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792" y="2561783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117" y="2060848"/>
            <a:ext cx="3240360" cy="167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1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6512511" cy="864096"/>
          </a:xfrm>
        </p:spPr>
        <p:txBody>
          <a:bodyPr/>
          <a:lstStyle/>
          <a:p>
            <a:pPr marL="228600" lvl="0" indent="-182880" algn="ctr">
              <a:lnSpc>
                <a:spcPct val="115000"/>
              </a:lnSpc>
              <a:spcBef>
                <a:spcPct val="20000"/>
              </a:spcBef>
            </a:pPr>
            <a:endParaRPr lang="ru-RU" sz="4800" b="0" dirty="0">
              <a:solidFill>
                <a:prstClr val="white">
                  <a:lumMod val="75000"/>
                  <a:lumOff val="25000"/>
                </a:prst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5472608" cy="4075906"/>
          </a:xfrm>
        </p:spPr>
        <p:txBody>
          <a:bodyPr>
            <a:normAutofit/>
          </a:bodyPr>
          <a:lstStyle/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Say True or False:</a:t>
            </a:r>
          </a:p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1.	The capital of the Republic of Bashkortostan is Ufa </a:t>
            </a:r>
          </a:p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2.	The republic  was founded in </a:t>
            </a:r>
            <a:r>
              <a:rPr lang="en-US" dirty="0" smtClean="0">
                <a:solidFill>
                  <a:schemeClr val="bg1"/>
                </a:solidFill>
              </a:rPr>
              <a:t>19</a:t>
            </a:r>
            <a:r>
              <a:rPr lang="ru-RU" dirty="0" smtClean="0">
                <a:solidFill>
                  <a:schemeClr val="bg1"/>
                </a:solidFill>
              </a:rPr>
              <a:t>21</a:t>
            </a:r>
            <a:endParaRPr lang="en-US" dirty="0">
              <a:solidFill>
                <a:schemeClr val="bg1"/>
              </a:solidFill>
            </a:endParaRPr>
          </a:p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3.	The republic has 21 towns and 55 districts </a:t>
            </a:r>
          </a:p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4.	In Bashkortostan about 4 million people with 157 different nationalities </a:t>
            </a:r>
          </a:p>
          <a:p>
            <a:pPr marL="868680" lvl="3" indent="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en-US" dirty="0">
                <a:solidFill>
                  <a:schemeClr val="bg1"/>
                </a:solidFill>
              </a:rPr>
              <a:t>5.	Bashkortostan is famous for its honey all over the world</a:t>
            </a:r>
          </a:p>
          <a:p>
            <a:pPr marL="1211580" lvl="3" indent="-342900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4248" y="18998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1436" y="246139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1436" y="287641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00833" y="362265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1714" y="410843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5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1331</TotalTime>
  <Words>202</Words>
  <Application>Microsoft Office PowerPoint</Application>
  <PresentationFormat>Экран (4:3)</PresentationFormat>
  <Paragraphs>81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The map of the world</vt:lpstr>
      <vt:lpstr>Презентация PowerPoint</vt:lpstr>
      <vt:lpstr>Презентация PowerPoint</vt:lpstr>
      <vt:lpstr>RUSSIA</vt:lpstr>
      <vt:lpstr>Theme: Our Contry .</vt:lpstr>
      <vt:lpstr>The Republic of Bashkortostan. </vt:lpstr>
      <vt:lpstr>100-anniversary of the Republic of Bashkortostan</vt:lpstr>
      <vt:lpstr>Презентация PowerPoint</vt:lpstr>
      <vt:lpstr>SMILES</vt:lpstr>
      <vt:lpstr>Презентация PowerPoint</vt:lpstr>
      <vt:lpstr>Questions to text for listening </vt:lpstr>
      <vt:lpstr>Презентация PowerPoint</vt:lpstr>
      <vt:lpstr>Презентация PowerPoint</vt:lpstr>
      <vt:lpstr>Презентация PowerPoint</vt:lpstr>
      <vt:lpstr>Презентация PowerPoint</vt:lpstr>
      <vt:lpstr>Now I know…</vt:lpstr>
      <vt:lpstr>Презентация PowerPoint</vt:lpstr>
      <vt:lpstr>Thank you for the lesson!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SMILES</dc:title>
  <dc:creator>User</dc:creator>
  <cp:lastModifiedBy>user</cp:lastModifiedBy>
  <cp:revision>44</cp:revision>
  <dcterms:created xsi:type="dcterms:W3CDTF">2016-10-26T16:08:54Z</dcterms:created>
  <dcterms:modified xsi:type="dcterms:W3CDTF">2019-03-15T15:36:08Z</dcterms:modified>
</cp:coreProperties>
</file>