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60" r:id="rId4"/>
    <p:sldId id="267" r:id="rId5"/>
    <p:sldId id="268" r:id="rId6"/>
    <p:sldId id="269" r:id="rId7"/>
    <p:sldId id="270" r:id="rId8"/>
    <p:sldId id="276" r:id="rId9"/>
    <p:sldId id="277" r:id="rId10"/>
    <p:sldId id="278" r:id="rId11"/>
    <p:sldId id="279" r:id="rId12"/>
    <p:sldId id="280" r:id="rId13"/>
    <p:sldId id="281" r:id="rId14"/>
    <p:sldId id="261" r:id="rId15"/>
    <p:sldId id="266" r:id="rId16"/>
    <p:sldId id="265" r:id="rId17"/>
    <p:sldId id="282" r:id="rId18"/>
    <p:sldId id="259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1C2FF"/>
    <a:srgbClr val="266678"/>
    <a:srgbClr val="A7D6E3"/>
    <a:srgbClr val="87C7D9"/>
    <a:srgbClr val="8A0000"/>
    <a:srgbClr val="FF8B8B"/>
    <a:srgbClr val="B07BD7"/>
    <a:srgbClr val="D1B2E8"/>
    <a:srgbClr val="C39B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503" autoAdjust="0"/>
    <p:restoredTop sz="94660"/>
  </p:normalViewPr>
  <p:slideViewPr>
    <p:cSldViewPr>
      <p:cViewPr>
        <p:scale>
          <a:sx n="66" d="100"/>
          <a:sy n="66" d="100"/>
        </p:scale>
        <p:origin x="-1891" y="-4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8C9FD1-1056-4FE8-B088-83DD4BD283C9}" type="datetimeFigureOut">
              <a:rPr lang="ru-RU" smtClean="0"/>
              <a:t>13.02.2022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C7130A-B472-4B6A-9A11-0A353991CC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80492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C7130A-B472-4B6A-9A11-0A353991CC28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7699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0" y="6611779"/>
            <a:ext cx="144943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kern="1200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Mistral" pitchFamily="66" charset="0"/>
                <a:ea typeface="+mn-ea"/>
                <a:cs typeface="+mn-cs"/>
              </a:rPr>
              <a:t>© Фокина Лидия Петровна </a:t>
            </a:r>
            <a:endParaRPr lang="ru-RU" sz="1000" kern="1200" dirty="0">
              <a:solidFill>
                <a:schemeClr val="accent4">
                  <a:lumMod val="20000"/>
                  <a:lumOff val="80000"/>
                </a:schemeClr>
              </a:solidFill>
              <a:latin typeface="Mistral" pitchFamily="66" charset="0"/>
              <a:ea typeface="+mn-ea"/>
              <a:cs typeface="+mn-cs"/>
            </a:endParaRP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857224" y="214290"/>
            <a:ext cx="8072494" cy="6429420"/>
          </a:xfrm>
          <a:prstGeom prst="rect">
            <a:avLst/>
          </a:prstGeom>
          <a:solidFill>
            <a:schemeClr val="bg1"/>
          </a:solidFill>
          <a:ln w="38100" cap="rnd">
            <a:solidFill>
              <a:schemeClr val="accent5">
                <a:lumMod val="20000"/>
                <a:lumOff val="80000"/>
              </a:schemeClr>
            </a:solidFill>
            <a:prstDash val="solid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9" name="Группа 8"/>
          <p:cNvGrpSpPr/>
          <p:nvPr userDrawn="1"/>
        </p:nvGrpSpPr>
        <p:grpSpPr>
          <a:xfrm>
            <a:off x="357158" y="1000108"/>
            <a:ext cx="928662" cy="214314"/>
            <a:chOff x="2714612" y="3143248"/>
            <a:chExt cx="2857520" cy="928694"/>
          </a:xfrm>
          <a:solidFill>
            <a:srgbClr val="0070C0"/>
          </a:solidFill>
        </p:grpSpPr>
        <p:sp>
          <p:nvSpPr>
            <p:cNvPr id="10" name="Овал 9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Овал 10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Овал 11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Овал 12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Овал 13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5" name="Группа 14"/>
          <p:cNvGrpSpPr/>
          <p:nvPr userDrawn="1"/>
        </p:nvGrpSpPr>
        <p:grpSpPr>
          <a:xfrm>
            <a:off x="357158" y="1658925"/>
            <a:ext cx="928662" cy="214314"/>
            <a:chOff x="2714612" y="3143248"/>
            <a:chExt cx="2857520" cy="928694"/>
          </a:xfrm>
          <a:solidFill>
            <a:srgbClr val="0070C0"/>
          </a:solidFill>
        </p:grpSpPr>
        <p:sp>
          <p:nvSpPr>
            <p:cNvPr id="16" name="Овал 15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Овал 16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Овал 17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Овал 18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Овал 19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1" name="Группа 20"/>
          <p:cNvGrpSpPr/>
          <p:nvPr userDrawn="1"/>
        </p:nvGrpSpPr>
        <p:grpSpPr>
          <a:xfrm>
            <a:off x="357158" y="2317742"/>
            <a:ext cx="928662" cy="214314"/>
            <a:chOff x="2714612" y="3143248"/>
            <a:chExt cx="2857520" cy="928694"/>
          </a:xfrm>
          <a:solidFill>
            <a:srgbClr val="0070C0"/>
          </a:solidFill>
        </p:grpSpPr>
        <p:sp>
          <p:nvSpPr>
            <p:cNvPr id="22" name="Овал 21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Овал 22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Овал 23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Овал 24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Овал 25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7" name="Группа 26"/>
          <p:cNvGrpSpPr/>
          <p:nvPr userDrawn="1"/>
        </p:nvGrpSpPr>
        <p:grpSpPr>
          <a:xfrm>
            <a:off x="357158" y="2976559"/>
            <a:ext cx="928662" cy="214314"/>
            <a:chOff x="2714612" y="3143248"/>
            <a:chExt cx="2857520" cy="928694"/>
          </a:xfrm>
          <a:solidFill>
            <a:srgbClr val="0070C0"/>
          </a:solidFill>
        </p:grpSpPr>
        <p:sp>
          <p:nvSpPr>
            <p:cNvPr id="28" name="Овал 27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Овал 28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Овал 29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Овал 30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Овал 31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3" name="Группа 32"/>
          <p:cNvGrpSpPr/>
          <p:nvPr userDrawn="1"/>
        </p:nvGrpSpPr>
        <p:grpSpPr>
          <a:xfrm>
            <a:off x="357158" y="3635376"/>
            <a:ext cx="928662" cy="214314"/>
            <a:chOff x="2714612" y="3143248"/>
            <a:chExt cx="2857520" cy="928694"/>
          </a:xfrm>
          <a:solidFill>
            <a:srgbClr val="0070C0"/>
          </a:solidFill>
        </p:grpSpPr>
        <p:sp>
          <p:nvSpPr>
            <p:cNvPr id="34" name="Овал 33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Овал 34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Овал 35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Овал 36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Овал 37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9" name="Группа 38"/>
          <p:cNvGrpSpPr/>
          <p:nvPr userDrawn="1"/>
        </p:nvGrpSpPr>
        <p:grpSpPr>
          <a:xfrm>
            <a:off x="357158" y="4294193"/>
            <a:ext cx="928662" cy="214314"/>
            <a:chOff x="2714612" y="3143248"/>
            <a:chExt cx="2857520" cy="928694"/>
          </a:xfrm>
          <a:solidFill>
            <a:srgbClr val="0070C0"/>
          </a:solidFill>
        </p:grpSpPr>
        <p:sp>
          <p:nvSpPr>
            <p:cNvPr id="40" name="Овал 39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Овал 40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Овал 41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Овал 42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Овал 43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5" name="Группа 44"/>
          <p:cNvGrpSpPr/>
          <p:nvPr userDrawn="1"/>
        </p:nvGrpSpPr>
        <p:grpSpPr>
          <a:xfrm>
            <a:off x="357158" y="4953010"/>
            <a:ext cx="928662" cy="214314"/>
            <a:chOff x="2714612" y="3143248"/>
            <a:chExt cx="2857520" cy="928694"/>
          </a:xfrm>
          <a:solidFill>
            <a:srgbClr val="0070C0"/>
          </a:solidFill>
        </p:grpSpPr>
        <p:sp>
          <p:nvSpPr>
            <p:cNvPr id="46" name="Овал 45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7" name="Овал 46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8" name="Овал 47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9" name="Овал 48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0" name="Овал 49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1" name="Группа 50"/>
          <p:cNvGrpSpPr/>
          <p:nvPr userDrawn="1"/>
        </p:nvGrpSpPr>
        <p:grpSpPr>
          <a:xfrm>
            <a:off x="357158" y="6270645"/>
            <a:ext cx="928662" cy="214314"/>
            <a:chOff x="2714612" y="3143248"/>
            <a:chExt cx="2857520" cy="928694"/>
          </a:xfrm>
          <a:solidFill>
            <a:srgbClr val="0070C0"/>
          </a:solidFill>
        </p:grpSpPr>
        <p:sp>
          <p:nvSpPr>
            <p:cNvPr id="52" name="Овал 51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3" name="Овал 52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4" name="Овал 53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5" name="Овал 54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6" name="Овал 55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7" name="Группа 56"/>
          <p:cNvGrpSpPr/>
          <p:nvPr userDrawn="1"/>
        </p:nvGrpSpPr>
        <p:grpSpPr>
          <a:xfrm>
            <a:off x="357158" y="5611827"/>
            <a:ext cx="928662" cy="214314"/>
            <a:chOff x="2714612" y="3143248"/>
            <a:chExt cx="2857520" cy="928694"/>
          </a:xfrm>
          <a:solidFill>
            <a:srgbClr val="0070C0"/>
          </a:solidFill>
        </p:grpSpPr>
        <p:sp>
          <p:nvSpPr>
            <p:cNvPr id="58" name="Овал 57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Овал 58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0" name="Овал 59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1" name="Овал 60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2" name="Овал 61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4" name="Группа 63"/>
          <p:cNvGrpSpPr/>
          <p:nvPr userDrawn="1"/>
        </p:nvGrpSpPr>
        <p:grpSpPr>
          <a:xfrm>
            <a:off x="357158" y="341291"/>
            <a:ext cx="928662" cy="214314"/>
            <a:chOff x="2714612" y="3143248"/>
            <a:chExt cx="2857520" cy="928694"/>
          </a:xfrm>
          <a:solidFill>
            <a:srgbClr val="0070C0"/>
          </a:solidFill>
        </p:grpSpPr>
        <p:sp>
          <p:nvSpPr>
            <p:cNvPr id="65" name="Овал 64"/>
            <p:cNvSpPr/>
            <p:nvPr/>
          </p:nvSpPr>
          <p:spPr>
            <a:xfrm>
              <a:off x="4786314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6" name="Овал 65"/>
            <p:cNvSpPr/>
            <p:nvPr/>
          </p:nvSpPr>
          <p:spPr>
            <a:xfrm>
              <a:off x="2714612" y="3214686"/>
              <a:ext cx="785818" cy="785818"/>
            </a:xfrm>
            <a:prstGeom prst="ellipse">
              <a:avLst/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7" name="Овал 66"/>
            <p:cNvSpPr/>
            <p:nvPr/>
          </p:nvSpPr>
          <p:spPr>
            <a:xfrm>
              <a:off x="4929190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8" name="Овал 67"/>
            <p:cNvSpPr/>
            <p:nvPr/>
          </p:nvSpPr>
          <p:spPr>
            <a:xfrm>
              <a:off x="2857488" y="3357562"/>
              <a:ext cx="500066" cy="500066"/>
            </a:xfrm>
            <a:prstGeom prst="ellipse">
              <a:avLst/>
            </a:prstGeom>
            <a:grpFill/>
            <a:ln>
              <a:solidFill>
                <a:schemeClr val="accent4">
                  <a:lumMod val="20000"/>
                  <a:lumOff val="8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9" name="Овал 68"/>
            <p:cNvSpPr/>
            <p:nvPr/>
          </p:nvSpPr>
          <p:spPr>
            <a:xfrm>
              <a:off x="3071802" y="3143248"/>
              <a:ext cx="2143140" cy="928694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yandex.ru/clck/jsredir?from=yandex.ru;images/search;images;;&amp;text=&amp;etext=1973._7JKoRg6iC_7E-WnnLRItfPT_HBp_ALAxrLf8T8jwwU7rrCcnASJUij23VMm6SO6t8BFZn9wBXdWoSlAcle3Lw.286c4f22604afd8466ee590a9a5acee29e6e1db1&amp;uuid=&amp;state=tid_Wvm4RM28ca_MiO4Ne9osTPtpHS9wicjEF5X7fRziVPIHCd9FyQ,,&amp;data=UlNrNmk5WktYejR0eWJFYk1LdmtxdEVVUVBNelRRNTdNZVhmQjVCOUtxUlpDNk96UWFMQS14R01kbEV4X0ZpR3I1WWtxemtWa0NLczZRZjdPU255Qk5YVTVjcmVscmQ4aE5OZDZsMzdRM2FTbFNWS3VUa1pfVktiMi1PZExRb2U2TlpUWnVSX0NsYzdMWVZDMzVWTVRBLCw,&amp;sign=1f1001349bcbd35cf8cbaf69c4f25211&amp;keyno=0&amp;b64e=2&amp;l10n=ru" TargetMode="External"/><Relationship Id="rId2" Type="http://schemas.openxmlformats.org/officeDocument/2006/relationships/hyperlink" Target="http://linda6035.ucoz.ru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shutterstock.com/ru/image-vector/vector-illustration-happy-couple-holding-their-331275548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357290" y="476672"/>
            <a:ext cx="750099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latin typeface="Arial Black" pitchFamily="34" charset="0"/>
              </a:rPr>
              <a:t>Информационный  час  </a:t>
            </a:r>
          </a:p>
          <a:p>
            <a:pPr algn="ctr">
              <a:defRPr/>
            </a:pPr>
            <a:r>
              <a:rPr lang="ru-RU" sz="3200" b="1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latin typeface="Arial Black" pitchFamily="34" charset="0"/>
              </a:rPr>
              <a:t>для  дошкольников</a:t>
            </a:r>
            <a:endParaRPr lang="ru-RU" sz="3200" b="1" dirty="0">
              <a:ln w="19050">
                <a:solidFill>
                  <a:prstClr val="white"/>
                </a:solidFill>
                <a:prstDash val="solid"/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1363354" y="4797152"/>
            <a:ext cx="4181103" cy="151216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buNone/>
              <a:defRPr/>
            </a:pPr>
            <a:r>
              <a:rPr lang="ru-RU" sz="1800" dirty="0" smtClean="0">
                <a:solidFill>
                  <a:srgbClr val="0070C0"/>
                </a:solidFill>
                <a:latin typeface="Arial Black" panose="020B0A04020102020204" pitchFamily="34" charset="0"/>
                <a:cs typeface="Arial" charset="0"/>
              </a:rPr>
              <a:t>Карпова  Л.Л., </a:t>
            </a:r>
          </a:p>
          <a:p>
            <a:pPr marL="0" indent="0" algn="ctr">
              <a:spcBef>
                <a:spcPct val="0"/>
              </a:spcBef>
              <a:buNone/>
              <a:defRPr/>
            </a:pPr>
            <a:r>
              <a:rPr lang="ru-RU" sz="1800" dirty="0" smtClean="0">
                <a:solidFill>
                  <a:srgbClr val="0070C0"/>
                </a:solidFill>
                <a:latin typeface="Arial Black" panose="020B0A04020102020204" pitchFamily="34" charset="0"/>
                <a:cs typeface="Arial" charset="0"/>
              </a:rPr>
              <a:t>Воспитатель  </a:t>
            </a:r>
            <a:r>
              <a:rPr lang="ru-RU" sz="1800" dirty="0" smtClean="0">
                <a:solidFill>
                  <a:srgbClr val="0070C0"/>
                </a:solidFill>
                <a:latin typeface="Arial Black" panose="020B0A04020102020204" pitchFamily="34" charset="0"/>
                <a:cs typeface="Arial" charset="0"/>
              </a:rPr>
              <a:t>МБДОУ </a:t>
            </a:r>
            <a:endParaRPr lang="ru-RU" sz="1800" dirty="0" smtClean="0">
              <a:solidFill>
                <a:srgbClr val="0070C0"/>
              </a:solidFill>
              <a:latin typeface="Arial Black" panose="020B0A04020102020204" pitchFamily="34" charset="0"/>
              <a:cs typeface="Arial" charset="0"/>
            </a:endParaRPr>
          </a:p>
          <a:p>
            <a:pPr marL="0" indent="0" algn="ctr">
              <a:spcBef>
                <a:spcPct val="0"/>
              </a:spcBef>
              <a:buNone/>
              <a:defRPr/>
            </a:pPr>
            <a:r>
              <a:rPr lang="ru-RU" sz="1800" dirty="0" smtClean="0">
                <a:solidFill>
                  <a:srgbClr val="0070C0"/>
                </a:solidFill>
                <a:latin typeface="Arial Black" panose="020B0A04020102020204" pitchFamily="34" charset="0"/>
                <a:cs typeface="Arial" charset="0"/>
              </a:rPr>
              <a:t> детский  сад   «Радуга»</a:t>
            </a:r>
          </a:p>
          <a:p>
            <a:pPr marL="0" indent="0" algn="ctr">
              <a:spcBef>
                <a:spcPct val="0"/>
              </a:spcBef>
              <a:buNone/>
              <a:defRPr/>
            </a:pPr>
            <a:r>
              <a:rPr lang="ru-RU" sz="1800" dirty="0" smtClean="0">
                <a:solidFill>
                  <a:srgbClr val="0070C0"/>
                </a:solidFill>
                <a:latin typeface="Arial Black" panose="020B0A04020102020204" pitchFamily="34" charset="0"/>
                <a:cs typeface="Arial" charset="0"/>
              </a:rPr>
              <a:t>Мамонтовского  района</a:t>
            </a:r>
          </a:p>
          <a:p>
            <a:pPr marL="0" indent="0" algn="ctr">
              <a:spcBef>
                <a:spcPct val="0"/>
              </a:spcBef>
              <a:buNone/>
              <a:defRPr/>
            </a:pPr>
            <a:r>
              <a:rPr lang="ru-RU" sz="1800" dirty="0" smtClean="0">
                <a:solidFill>
                  <a:srgbClr val="0070C0"/>
                </a:solidFill>
                <a:latin typeface="Arial Black" panose="020B0A04020102020204" pitchFamily="34" charset="0"/>
                <a:cs typeface="Arial" charset="0"/>
              </a:rPr>
              <a:t>Алтайского  края</a:t>
            </a:r>
          </a:p>
          <a:p>
            <a:pPr marL="0" indent="0" algn="ctr">
              <a:spcBef>
                <a:spcPct val="0"/>
              </a:spcBef>
              <a:buNone/>
              <a:defRPr/>
            </a:pPr>
            <a:r>
              <a:rPr lang="ru-RU" sz="1800" dirty="0" smtClean="0">
                <a:solidFill>
                  <a:srgbClr val="0070C0"/>
                </a:solidFill>
                <a:latin typeface="Arial Black" panose="020B0A04020102020204" pitchFamily="34" charset="0"/>
                <a:cs typeface="Arial" charset="0"/>
              </a:rPr>
              <a:t>2021  </a:t>
            </a:r>
            <a:r>
              <a:rPr lang="ru-RU" sz="1800" dirty="0" smtClean="0">
                <a:solidFill>
                  <a:srgbClr val="0070C0"/>
                </a:solidFill>
                <a:latin typeface="Arial Black" panose="020B0A04020102020204" pitchFamily="34" charset="0"/>
                <a:cs typeface="Arial" charset="0"/>
              </a:rPr>
              <a:t>год</a:t>
            </a:r>
            <a:endParaRPr lang="ru-RU" sz="1800" dirty="0">
              <a:solidFill>
                <a:srgbClr val="0070C0"/>
              </a:solidFill>
              <a:latin typeface="Arial Black" panose="020B0A04020102020204" pitchFamily="34" charset="0"/>
              <a:cs typeface="Arial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363353" y="2060848"/>
            <a:ext cx="750099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5400" b="1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0070C0"/>
                </a:solidFill>
                <a:latin typeface="Arial Black" pitchFamily="34" charset="0"/>
              </a:rPr>
              <a:t>Права  ребёнка  </a:t>
            </a:r>
            <a:endParaRPr lang="ru-RU" sz="5400" b="1" dirty="0">
              <a:ln w="19050">
                <a:solidFill>
                  <a:prstClr val="white"/>
                </a:solidFill>
                <a:prstDash val="solid"/>
              </a:ln>
              <a:solidFill>
                <a:srgbClr val="0070C0"/>
              </a:solidFill>
              <a:latin typeface="Arial Black" pitchFamily="34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 rot="5214342">
            <a:off x="8282215" y="4709678"/>
            <a:ext cx="1152128" cy="79208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 smtClean="0">
                <a:solidFill>
                  <a:srgbClr val="FFC000"/>
                </a:solidFill>
              </a:rPr>
              <a:t>..</a:t>
            </a:r>
            <a:endParaRPr lang="ru-RU" sz="3600" dirty="0">
              <a:solidFill>
                <a:srgbClr val="FFC000"/>
              </a:solidFill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0286" y="3413272"/>
            <a:ext cx="3454322" cy="2896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274638"/>
            <a:ext cx="6995120" cy="1143000"/>
          </a:xfrm>
        </p:spPr>
        <p:txBody>
          <a:bodyPr/>
          <a:lstStyle/>
          <a:p>
            <a:r>
              <a:rPr lang="ru-RU" sz="3200" dirty="0">
                <a:solidFill>
                  <a:srgbClr val="FF0000"/>
                </a:solidFill>
                <a:latin typeface="Arial Black" pitchFamily="34" charset="0"/>
              </a:rPr>
              <a:t>Декларация  прав  ребёнка</a:t>
            </a:r>
            <a:r>
              <a:rPr lang="ru-RU" dirty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dirty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2400" dirty="0">
                <a:solidFill>
                  <a:srgbClr val="FF0000"/>
                </a:solidFill>
                <a:latin typeface="Arial Black" pitchFamily="34" charset="0"/>
              </a:rPr>
              <a:t>Принцип </a:t>
            </a:r>
            <a:r>
              <a:rPr lang="ru-RU" sz="2400" dirty="0" smtClean="0">
                <a:solidFill>
                  <a:srgbClr val="FF0000"/>
                </a:solidFill>
                <a:latin typeface="Arial Black" pitchFamily="34" charset="0"/>
              </a:rPr>
              <a:t>7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9632" y="1412776"/>
            <a:ext cx="7499176" cy="1972816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Все  </a:t>
            </a:r>
            <a:r>
              <a:rPr lang="ru-RU" sz="2800" dirty="0">
                <a:solidFill>
                  <a:srgbClr val="0070C0"/>
                </a:solidFill>
                <a:latin typeface="Arial Black" pitchFamily="34" charset="0"/>
              </a:rPr>
              <a:t>дети должны учиться бесплатно. Они имеют право играть </a:t>
            </a:r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 и  развиваться</a:t>
            </a:r>
            <a:r>
              <a:rPr lang="ru-RU" sz="2800" dirty="0">
                <a:solidFill>
                  <a:srgbClr val="0070C0"/>
                </a:solidFill>
                <a:latin typeface="Arial Black" pitchFamily="34" charset="0"/>
              </a:rPr>
              <a:t>. Родители обязаны </a:t>
            </a:r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дать  </a:t>
            </a:r>
            <a:r>
              <a:rPr lang="ru-RU" sz="2800" dirty="0">
                <a:solidFill>
                  <a:srgbClr val="0070C0"/>
                </a:solidFill>
                <a:latin typeface="Arial Black" pitchFamily="34" charset="0"/>
              </a:rPr>
              <a:t>им эту возможность. Они же должны </a:t>
            </a:r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учить  </a:t>
            </a:r>
            <a:r>
              <a:rPr lang="ru-RU" sz="2800" dirty="0">
                <a:solidFill>
                  <a:srgbClr val="0070C0"/>
                </a:solidFill>
                <a:latin typeface="Arial Black" pitchFamily="34" charset="0"/>
              </a:rPr>
              <a:t>детей ответственности и полезности </a:t>
            </a:r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 своему </a:t>
            </a:r>
            <a:r>
              <a:rPr lang="ru-RU" sz="2800" dirty="0">
                <a:solidFill>
                  <a:srgbClr val="0070C0"/>
                </a:solidFill>
                <a:latin typeface="Arial Black" pitchFamily="34" charset="0"/>
              </a:rPr>
              <a:t>обществу. </a:t>
            </a:r>
          </a:p>
        </p:txBody>
      </p:sp>
      <p:sp>
        <p:nvSpPr>
          <p:cNvPr id="4" name="AutoShape 2" descr="https://mamaw.ru/wp-content/uploads/2016/01/deti_s_knigami-1024x511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6" descr="https://mamaw.ru/wp-content/uploads/2016/01/deti_s_knigami-1024x511.pn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8" descr="https://mamaw.ru/wp-content/uploads/2016/01/deti_s_knigami-1024x511.pn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74" name="Picture 10" descr="C:\Documents and Settings\Лариса\Рабочий стол\deti_s_knigami-1024x51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4440042"/>
            <a:ext cx="4536504" cy="2131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4005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274638"/>
            <a:ext cx="6995120" cy="1143000"/>
          </a:xfrm>
        </p:spPr>
        <p:txBody>
          <a:bodyPr/>
          <a:lstStyle/>
          <a:p>
            <a:r>
              <a:rPr lang="ru-RU" sz="3200" dirty="0">
                <a:solidFill>
                  <a:srgbClr val="FF0000"/>
                </a:solidFill>
                <a:latin typeface="Arial Black" pitchFamily="34" charset="0"/>
              </a:rPr>
              <a:t>Декларация  прав  ребёнка</a:t>
            </a:r>
            <a:r>
              <a:rPr lang="ru-RU" dirty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dirty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2400" dirty="0">
                <a:solidFill>
                  <a:srgbClr val="FF0000"/>
                </a:solidFill>
                <a:latin typeface="Arial Black" pitchFamily="34" charset="0"/>
              </a:rPr>
              <a:t>Принцип 8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1340768"/>
            <a:ext cx="7632848" cy="1972816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sz="2800" dirty="0">
                <a:solidFill>
                  <a:srgbClr val="0070C0"/>
                </a:solidFill>
                <a:latin typeface="Arial Black" pitchFamily="34" charset="0"/>
              </a:rPr>
              <a:t>Права </a:t>
            </a:r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 ребёнка  определяются </a:t>
            </a:r>
            <a:r>
              <a:rPr lang="ru-RU" sz="2800" dirty="0">
                <a:solidFill>
                  <a:srgbClr val="0070C0"/>
                </a:solidFill>
                <a:latin typeface="Arial Black" pitchFamily="34" charset="0"/>
              </a:rPr>
              <a:t>как первостепенные </a:t>
            </a:r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 в </a:t>
            </a:r>
            <a:r>
              <a:rPr lang="ru-RU" sz="2800" dirty="0">
                <a:solidFill>
                  <a:srgbClr val="0070C0"/>
                </a:solidFill>
                <a:latin typeface="Arial Black" pitchFamily="34" charset="0"/>
              </a:rPr>
              <a:t>возможности получить </a:t>
            </a:r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 помощь</a:t>
            </a:r>
            <a:r>
              <a:rPr lang="ru-RU" sz="2800" dirty="0">
                <a:solidFill>
                  <a:srgbClr val="0070C0"/>
                </a:solidFill>
                <a:latin typeface="Arial Black" pitchFamily="34" charset="0"/>
              </a:rPr>
              <a:t>. </a:t>
            </a:r>
          </a:p>
        </p:txBody>
      </p:sp>
      <p:pic>
        <p:nvPicPr>
          <p:cNvPr id="17410" name="Picture 2" descr="http://xn----8sbanxiew0ah9b.xn--p1ai/images/raznoe/telefon_doveriya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37" r="27630"/>
          <a:stretch/>
        </p:blipFill>
        <p:spPr bwMode="auto">
          <a:xfrm>
            <a:off x="2195736" y="3046806"/>
            <a:ext cx="5472608" cy="3399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3647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274638"/>
            <a:ext cx="6995120" cy="1143000"/>
          </a:xfrm>
        </p:spPr>
        <p:txBody>
          <a:bodyPr/>
          <a:lstStyle/>
          <a:p>
            <a:r>
              <a:rPr lang="ru-RU" sz="3200" dirty="0">
                <a:solidFill>
                  <a:srgbClr val="FF0000"/>
                </a:solidFill>
                <a:latin typeface="Arial Black" pitchFamily="34" charset="0"/>
              </a:rPr>
              <a:t>Декларация  прав  ребёнка</a:t>
            </a:r>
            <a:r>
              <a:rPr lang="ru-RU" dirty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dirty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2400" dirty="0">
                <a:solidFill>
                  <a:srgbClr val="FF0000"/>
                </a:solidFill>
                <a:latin typeface="Arial Black" pitchFamily="34" charset="0"/>
              </a:rPr>
              <a:t>Принцип </a:t>
            </a:r>
            <a:r>
              <a:rPr lang="ru-RU" sz="2400" dirty="0" smtClean="0">
                <a:solidFill>
                  <a:srgbClr val="FF0000"/>
                </a:solidFill>
                <a:latin typeface="Arial Black" pitchFamily="34" charset="0"/>
              </a:rPr>
              <a:t>9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9632" y="1340768"/>
            <a:ext cx="7499176" cy="1972816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Ребёнок </a:t>
            </a:r>
            <a:r>
              <a:rPr lang="ru-RU" sz="2800" dirty="0">
                <a:solidFill>
                  <a:srgbClr val="0070C0"/>
                </a:solidFill>
                <a:latin typeface="Arial Black" pitchFamily="34" charset="0"/>
              </a:rPr>
              <a:t>не должен привлекаться к выполнению работ, приносящих вред его развитию и эмоциональной стабильности. К детям нельзя применять силу. Воспитание должно проходить в </a:t>
            </a:r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пояснительно - убеждающей </a:t>
            </a:r>
            <a:r>
              <a:rPr lang="ru-RU" sz="2800" dirty="0">
                <a:solidFill>
                  <a:srgbClr val="0070C0"/>
                </a:solidFill>
                <a:latin typeface="Arial Black" pitchFamily="34" charset="0"/>
              </a:rPr>
              <a:t>манере. </a:t>
            </a: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6" r="3947" b="4367"/>
          <a:stretch/>
        </p:blipFill>
        <p:spPr bwMode="auto">
          <a:xfrm>
            <a:off x="6876256" y="4552213"/>
            <a:ext cx="1782352" cy="1991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2873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274638"/>
            <a:ext cx="6995120" cy="1143000"/>
          </a:xfrm>
        </p:spPr>
        <p:txBody>
          <a:bodyPr/>
          <a:lstStyle/>
          <a:p>
            <a:r>
              <a:rPr lang="ru-RU" sz="3200" dirty="0">
                <a:solidFill>
                  <a:srgbClr val="FF0000"/>
                </a:solidFill>
                <a:latin typeface="Arial Black" pitchFamily="34" charset="0"/>
              </a:rPr>
              <a:t>Декларация  прав  ребёнка</a:t>
            </a:r>
            <a:r>
              <a:rPr lang="ru-RU" dirty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dirty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2400" dirty="0">
                <a:solidFill>
                  <a:srgbClr val="FF0000"/>
                </a:solidFill>
                <a:latin typeface="Arial Black" pitchFamily="34" charset="0"/>
              </a:rPr>
              <a:t>Принцип </a:t>
            </a:r>
            <a:r>
              <a:rPr lang="ru-RU" sz="2400" dirty="0" smtClean="0">
                <a:solidFill>
                  <a:srgbClr val="FF0000"/>
                </a:solidFill>
                <a:latin typeface="Arial Black" pitchFamily="34" charset="0"/>
              </a:rPr>
              <a:t>10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9632" y="1412776"/>
            <a:ext cx="7499176" cy="1972816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sz="2800" dirty="0">
                <a:solidFill>
                  <a:srgbClr val="0070C0"/>
                </a:solidFill>
                <a:latin typeface="Arial Black" pitchFamily="34" charset="0"/>
              </a:rPr>
              <a:t>Каждый </a:t>
            </a:r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ребёнок </a:t>
            </a:r>
            <a:r>
              <a:rPr lang="ru-RU" sz="2800" dirty="0">
                <a:solidFill>
                  <a:srgbClr val="0070C0"/>
                </a:solidFill>
                <a:latin typeface="Arial Black" pitchFamily="34" charset="0"/>
              </a:rPr>
              <a:t>имеет право на мирную жизнь, в которой взрослые люди, в первую очередь родители, учат его заботе и взаимопониманию. Запрещается воспитывать в детях чувство расовой и социальной ненависти. Все люди равны. </a:t>
            </a:r>
          </a:p>
        </p:txBody>
      </p:sp>
      <p:pic>
        <p:nvPicPr>
          <p:cNvPr id="19458" name="Picture 2" descr="http://laoblogger.com/images/clipart-different-races-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866"/>
          <a:stretch/>
        </p:blipFill>
        <p:spPr bwMode="auto">
          <a:xfrm>
            <a:off x="2771800" y="5013176"/>
            <a:ext cx="4226952" cy="1607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432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13183" y="692696"/>
            <a:ext cx="7283152" cy="2404864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Позже  20 ноября  1989 года   была  принята  </a:t>
            </a:r>
            <a:r>
              <a:rPr lang="ru-RU" sz="2800" dirty="0" smtClean="0">
                <a:solidFill>
                  <a:srgbClr val="FF0000"/>
                </a:solidFill>
                <a:latin typeface="Arial Black" pitchFamily="34" charset="0"/>
              </a:rPr>
              <a:t>Конвенция  о </a:t>
            </a:r>
            <a:r>
              <a:rPr lang="ru-RU" sz="2800" dirty="0">
                <a:solidFill>
                  <a:srgbClr val="FF0000"/>
                </a:solidFill>
                <a:latin typeface="Arial Black" pitchFamily="34" charset="0"/>
              </a:rPr>
              <a:t>правах </a:t>
            </a:r>
            <a:r>
              <a:rPr lang="ru-RU" sz="2800" dirty="0" smtClean="0">
                <a:solidFill>
                  <a:srgbClr val="FF0000"/>
                </a:solidFill>
                <a:latin typeface="Arial Black" pitchFamily="34" charset="0"/>
              </a:rPr>
              <a:t>ребёнка</a:t>
            </a:r>
            <a:r>
              <a:rPr lang="ru-RU" sz="2800" dirty="0">
                <a:solidFill>
                  <a:srgbClr val="FF0000"/>
                </a:solidFill>
                <a:latin typeface="Arial Black" pitchFamily="34" charset="0"/>
              </a:rPr>
              <a:t>,</a:t>
            </a:r>
            <a:r>
              <a:rPr lang="ru-RU" sz="2800" dirty="0">
                <a:solidFill>
                  <a:srgbClr val="0070C0"/>
                </a:solidFill>
                <a:latin typeface="Arial Black" pitchFamily="34" charset="0"/>
              </a:rPr>
              <a:t> которая </a:t>
            </a:r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 обязывает  все  страны </a:t>
            </a:r>
            <a:r>
              <a:rPr lang="ru-RU" sz="2800" dirty="0">
                <a:solidFill>
                  <a:srgbClr val="0070C0"/>
                </a:solidFill>
                <a:latin typeface="Arial Black" pitchFamily="34" charset="0"/>
              </a:rPr>
              <a:t>обеспечить </a:t>
            </a:r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 детям  хорошую  </a:t>
            </a:r>
            <a:r>
              <a:rPr lang="ru-RU" sz="2800" dirty="0">
                <a:solidFill>
                  <a:srgbClr val="0070C0"/>
                </a:solidFill>
                <a:latin typeface="Arial Black" pitchFamily="34" charset="0"/>
              </a:rPr>
              <a:t>жизнь.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823864" y="3717032"/>
            <a:ext cx="6840760" cy="18002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rgbClr val="FF0000"/>
                </a:solidFill>
                <a:latin typeface="Arial Black" pitchFamily="34" charset="0"/>
              </a:rPr>
              <a:t>Конвенция  - это  соглашение. Все  государства,  которые  её  подписали,  согласились  защищать  права  детей.  В  её  составе  54  статьи.   </a:t>
            </a:r>
            <a:endParaRPr lang="ru-RU" sz="2400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0005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7709" y="2632002"/>
            <a:ext cx="3771900" cy="3162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480" t="24350" r="10343" b="6006"/>
          <a:stretch/>
        </p:blipFill>
        <p:spPr bwMode="auto">
          <a:xfrm>
            <a:off x="1979712" y="2600607"/>
            <a:ext cx="2664296" cy="3846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Объект 2"/>
          <p:cNvSpPr>
            <a:spLocks noGrp="1"/>
          </p:cNvSpPr>
          <p:nvPr>
            <p:ph idx="1"/>
          </p:nvPr>
        </p:nvSpPr>
        <p:spPr>
          <a:xfrm>
            <a:off x="1260433" y="349157"/>
            <a:ext cx="7499176" cy="2195943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Это  международный  документ,  который защищает  права  </a:t>
            </a:r>
            <a:r>
              <a:rPr lang="ru-RU" sz="2800" dirty="0" smtClean="0">
                <a:solidFill>
                  <a:srgbClr val="FF0000"/>
                </a:solidFill>
                <a:latin typeface="Arial Black" pitchFamily="34" charset="0"/>
              </a:rPr>
              <a:t>ВСЕХ</a:t>
            </a:r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 юных  жителей  планеты.  К нему  присоединились  около  200 стран.  </a:t>
            </a:r>
            <a:endParaRPr lang="ru-RU" sz="2800" dirty="0">
              <a:solidFill>
                <a:srgbClr val="0070C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3449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75656" y="332656"/>
            <a:ext cx="7211144" cy="4032448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sz="2400" dirty="0">
                <a:solidFill>
                  <a:srgbClr val="0070C0"/>
                </a:solidFill>
                <a:latin typeface="Arial Black" pitchFamily="34" charset="0"/>
              </a:rPr>
              <a:t>К сожалению, наш мир не стал безопасным: войны, теракты, преступления, аварии, стихийные бедствия, голод и эпидемии. Даже взрослые, сильные люди не могут противостоять этим опасностям, но самыми беззащитными оказываются дети. Они даже в мирной жизни нуждаются в особой заботе и внимании со стороны взрослых.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189354"/>
            <a:ext cx="3312368" cy="22329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4219132"/>
            <a:ext cx="3397560" cy="22650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827653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54" b="21424"/>
          <a:stretch/>
        </p:blipFill>
        <p:spPr bwMode="auto">
          <a:xfrm>
            <a:off x="2300447" y="659543"/>
            <a:ext cx="6191250" cy="27141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447329" y="4085456"/>
            <a:ext cx="7452320" cy="1944216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smtClean="0">
                <a:solidFill>
                  <a:srgbClr val="FF0000"/>
                </a:solidFill>
                <a:latin typeface="Arial Black" pitchFamily="34" charset="0"/>
              </a:rPr>
              <a:t>Пусть  на  нашей  огромной  планете</a:t>
            </a:r>
            <a:br>
              <a:rPr lang="ru-RU" sz="320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3200" smtClean="0">
                <a:solidFill>
                  <a:srgbClr val="FF0000"/>
                </a:solidFill>
                <a:latin typeface="Arial Black" pitchFamily="34" charset="0"/>
              </a:rPr>
              <a:t>счастливы  будут  дети!</a:t>
            </a:r>
            <a:endParaRPr lang="ru-RU" sz="32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5713581" y="2059541"/>
            <a:ext cx="1152128" cy="79208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000" dirty="0" smtClean="0">
                <a:solidFill>
                  <a:srgbClr val="00B0F0"/>
                </a:solidFill>
              </a:rPr>
              <a:t>..</a:t>
            </a:r>
            <a:endParaRPr lang="ru-RU" sz="60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0231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274638"/>
            <a:ext cx="7067128" cy="562074"/>
          </a:xfrm>
        </p:spPr>
        <p:txBody>
          <a:bodyPr/>
          <a:lstStyle/>
          <a:p>
            <a:r>
              <a:rPr lang="ru-RU" sz="32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anose="020B0A04020102020204" pitchFamily="34" charset="0"/>
              </a:rPr>
              <a:t>Интернет   ресурсы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75656" y="980728"/>
            <a:ext cx="7344816" cy="4525963"/>
          </a:xfrm>
        </p:spPr>
        <p:txBody>
          <a:bodyPr/>
          <a:lstStyle/>
          <a:p>
            <a:pPr lvl="0" fontAlgn="ctr"/>
            <a:r>
              <a:rPr lang="en-US" sz="2000" b="1" dirty="0">
                <a:solidFill>
                  <a:srgbClr val="0070C0"/>
                </a:solidFill>
                <a:latin typeface="Arial Black" panose="020B0A04020102020204" pitchFamily="34" charset="0"/>
                <a:hlinkClick r:id="rId2"/>
              </a:rPr>
              <a:t>http://linda6035.ucoz.ru/</a:t>
            </a:r>
            <a:r>
              <a:rPr lang="ru-RU" sz="2000" dirty="0">
                <a:solidFill>
                  <a:srgbClr val="0070C0"/>
                </a:solidFill>
                <a:latin typeface="Arial Black" panose="020B0A04020102020204" pitchFamily="34" charset="0"/>
                <a:cs typeface="Arial" charset="0"/>
              </a:rPr>
              <a:t> </a:t>
            </a:r>
            <a:r>
              <a:rPr lang="en-US" sz="2000" dirty="0">
                <a:solidFill>
                  <a:srgbClr val="0070C0"/>
                </a:solidFill>
                <a:latin typeface="Arial Black" panose="020B0A04020102020204" pitchFamily="34" charset="0"/>
                <a:cs typeface="Arial" charset="0"/>
              </a:rPr>
              <a:t> </a:t>
            </a:r>
            <a:r>
              <a:rPr lang="ru-RU" sz="2000" dirty="0">
                <a:solidFill>
                  <a:srgbClr val="0070C0"/>
                </a:solidFill>
                <a:latin typeface="Arial Black" panose="020B0A04020102020204" pitchFamily="34" charset="0"/>
                <a:cs typeface="Arial" charset="0"/>
              </a:rPr>
              <a:t> (источник  </a:t>
            </a:r>
            <a:r>
              <a:rPr lang="ru-RU" sz="2000" dirty="0" smtClean="0">
                <a:solidFill>
                  <a:srgbClr val="0070C0"/>
                </a:solidFill>
                <a:latin typeface="Arial Black" panose="020B0A04020102020204" pitchFamily="34" charset="0"/>
                <a:cs typeface="Arial" charset="0"/>
              </a:rPr>
              <a:t>шаблона</a:t>
            </a:r>
            <a:r>
              <a:rPr lang="ru-RU" sz="2000" dirty="0">
                <a:solidFill>
                  <a:srgbClr val="0070C0"/>
                </a:solidFill>
                <a:latin typeface="Arial Black" panose="020B0A04020102020204" pitchFamily="34" charset="0"/>
                <a:cs typeface="Arial" charset="0"/>
              </a:rPr>
              <a:t>)</a:t>
            </a:r>
            <a:endParaRPr lang="en-US" b="1" dirty="0">
              <a:hlinkClick r:id="rId3"/>
            </a:endParaRPr>
          </a:p>
          <a:p>
            <a:pPr fontAlgn="b"/>
            <a:r>
              <a:rPr lang="en-US" sz="2000" b="1" dirty="0" smtClean="0">
                <a:latin typeface="Arial Black" pitchFamily="34" charset="0"/>
                <a:hlinkClick r:id="rId3"/>
              </a:rPr>
              <a:t>olimp-in-yaz.ru</a:t>
            </a:r>
            <a:endParaRPr lang="ru-RU" sz="2000" b="1" dirty="0" smtClean="0">
              <a:latin typeface="Arial Black" pitchFamily="34" charset="0"/>
              <a:hlinkClick r:id="rId3"/>
            </a:endParaRPr>
          </a:p>
          <a:p>
            <a:pPr fontAlgn="b"/>
            <a:r>
              <a:rPr lang="en-US" sz="2000" b="1" dirty="0">
                <a:latin typeface="Arial Black" pitchFamily="34" charset="0"/>
                <a:hlinkClick r:id="rId3"/>
              </a:rPr>
              <a:t>https://</a:t>
            </a:r>
            <a:r>
              <a:rPr lang="en-US" sz="2000" b="1" dirty="0" smtClean="0">
                <a:latin typeface="Arial Black" pitchFamily="34" charset="0"/>
                <a:hlinkClick r:id="rId3"/>
              </a:rPr>
              <a:t>litemove.ru/vsemirnyj-den-rebenka-20-noyabrya.html</a:t>
            </a:r>
            <a:endParaRPr lang="ru-RU" sz="2000" b="1" dirty="0" smtClean="0">
              <a:latin typeface="Arial Black" pitchFamily="34" charset="0"/>
              <a:hlinkClick r:id="rId3"/>
            </a:endParaRPr>
          </a:p>
          <a:p>
            <a:pPr fontAlgn="b"/>
            <a:r>
              <a:rPr lang="en-US" sz="2000" b="1" dirty="0">
                <a:latin typeface="Arial Black" pitchFamily="34" charset="0"/>
                <a:hlinkClick r:id="rId3"/>
              </a:rPr>
              <a:t>http://</a:t>
            </a:r>
            <a:r>
              <a:rPr lang="en-US" sz="2000" b="1" dirty="0" smtClean="0">
                <a:latin typeface="Arial Black" pitchFamily="34" charset="0"/>
                <a:hlinkClick r:id="rId3"/>
              </a:rPr>
              <a:t>fb.ru/article/169492/printsipov-deklaratsii-prav-rebenka-deklaratsiya-prav-rebenka-kratkoe-soderjanie</a:t>
            </a:r>
            <a:endParaRPr lang="ru-RU" sz="2000" b="1" dirty="0" smtClean="0">
              <a:latin typeface="Arial Black" pitchFamily="34" charset="0"/>
              <a:hlinkClick r:id="rId3"/>
            </a:endParaRPr>
          </a:p>
          <a:p>
            <a:pPr fontAlgn="b"/>
            <a:r>
              <a:rPr lang="en-US" sz="2000" b="1" dirty="0" smtClean="0">
                <a:latin typeface="Arial Black" pitchFamily="34" charset="0"/>
                <a:hlinkClick r:id="rId3"/>
              </a:rPr>
              <a:t>icvl.ru</a:t>
            </a:r>
            <a:endParaRPr lang="ru-RU" sz="2000" b="1" dirty="0" smtClean="0">
              <a:latin typeface="Arial Black" pitchFamily="34" charset="0"/>
              <a:hlinkClick r:id="rId3"/>
            </a:endParaRPr>
          </a:p>
          <a:p>
            <a:pPr fontAlgn="b"/>
            <a:r>
              <a:rPr lang="en-US" sz="2000" b="1" dirty="0" smtClean="0">
                <a:latin typeface="Arial Black" pitchFamily="34" charset="0"/>
                <a:hlinkClick r:id="rId3"/>
              </a:rPr>
              <a:t>mbousosh-olekan.ucoz.ru</a:t>
            </a:r>
            <a:endParaRPr lang="ru-RU" sz="2000" b="1" dirty="0" smtClean="0">
              <a:latin typeface="Arial Black" pitchFamily="34" charset="0"/>
              <a:hlinkClick r:id="rId3"/>
            </a:endParaRPr>
          </a:p>
          <a:p>
            <a:pPr fontAlgn="b"/>
            <a:r>
              <a:rPr lang="en-US" sz="2000" b="1" dirty="0" smtClean="0">
                <a:latin typeface="Arial Black" pitchFamily="34" charset="0"/>
                <a:hlinkClick r:id="rId3"/>
              </a:rPr>
              <a:t>npcdp-pay.ru</a:t>
            </a:r>
            <a:endParaRPr lang="ru-RU" sz="2000" b="1" dirty="0" smtClean="0">
              <a:latin typeface="Arial Black" pitchFamily="34" charset="0"/>
              <a:hlinkClick r:id="rId3"/>
            </a:endParaRPr>
          </a:p>
          <a:p>
            <a:pPr fontAlgn="ctr"/>
            <a:r>
              <a:rPr lang="en-US" sz="2000" b="1" dirty="0">
                <a:latin typeface="Arial Black" pitchFamily="34" charset="0"/>
                <a:hlinkClick r:id="rId4"/>
              </a:rPr>
              <a:t>www.shutterstock.com</a:t>
            </a:r>
          </a:p>
          <a:p>
            <a:pPr fontAlgn="b"/>
            <a:endParaRPr lang="en-US" sz="2000" b="1" dirty="0">
              <a:latin typeface="Arial Black" pitchFamily="34" charset="0"/>
              <a:hlinkClick r:id="rId3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42876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29904" y="1195796"/>
            <a:ext cx="742898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Знаете  ли </a:t>
            </a:r>
            <a:r>
              <a:rPr lang="ru-RU" sz="2800" dirty="0">
                <a:solidFill>
                  <a:srgbClr val="0070C0"/>
                </a:solidFill>
                <a:latin typeface="Arial Black" pitchFamily="34" charset="0"/>
              </a:rPr>
              <a:t>вы, что с самого рождения </a:t>
            </a:r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 имеете  свои </a:t>
            </a:r>
            <a:r>
              <a:rPr lang="ru-RU" sz="2800" dirty="0">
                <a:solidFill>
                  <a:srgbClr val="0070C0"/>
                </a:solidFill>
                <a:latin typeface="Arial Black" pitchFamily="34" charset="0"/>
              </a:rPr>
              <a:t>права, </a:t>
            </a:r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которые  </a:t>
            </a:r>
            <a:r>
              <a:rPr lang="ru-RU" sz="2800" dirty="0">
                <a:solidFill>
                  <a:srgbClr val="0070C0"/>
                </a:solidFill>
                <a:latin typeface="Arial Black" pitchFamily="34" charset="0"/>
              </a:rPr>
              <a:t>защищает самая </a:t>
            </a:r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авторитетная  </a:t>
            </a:r>
            <a:r>
              <a:rPr lang="ru-RU" sz="2800" dirty="0">
                <a:solidFill>
                  <a:srgbClr val="0070C0"/>
                </a:solidFill>
                <a:latin typeface="Arial Black" pitchFamily="34" charset="0"/>
              </a:rPr>
              <a:t>организация </a:t>
            </a:r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 на </a:t>
            </a:r>
            <a:r>
              <a:rPr lang="ru-RU" sz="2800" dirty="0">
                <a:solidFill>
                  <a:srgbClr val="0070C0"/>
                </a:solidFill>
                <a:latin typeface="Arial Black" pitchFamily="34" charset="0"/>
              </a:rPr>
              <a:t>нашей </a:t>
            </a:r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 земле </a:t>
            </a:r>
            <a:r>
              <a:rPr lang="ru-RU" sz="2800" dirty="0">
                <a:solidFill>
                  <a:srgbClr val="0070C0"/>
                </a:solidFill>
                <a:latin typeface="Arial Black" pitchFamily="34" charset="0"/>
              </a:rPr>
              <a:t>– Организация </a:t>
            </a:r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Объединённых  Наций</a:t>
            </a:r>
            <a:r>
              <a:rPr lang="ru-RU" sz="2800" dirty="0">
                <a:solidFill>
                  <a:srgbClr val="0070C0"/>
                </a:solidFill>
                <a:latin typeface="Arial Black" pitchFamily="34" charset="0"/>
              </a:rPr>
              <a:t>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241689"/>
            <a:ext cx="778902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latin typeface="Arial Black" pitchFamily="34" charset="0"/>
              </a:rPr>
              <a:t>20  ноября  - Всемирный  день  ребёнка  </a:t>
            </a:r>
            <a:endParaRPr lang="ru-RU" sz="2800" b="1" dirty="0">
              <a:ln w="19050">
                <a:solidFill>
                  <a:prstClr val="white"/>
                </a:solidFill>
                <a:prstDash val="solid"/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149080"/>
            <a:ext cx="2414236" cy="24142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2123728" y="5406820"/>
            <a:ext cx="3552231" cy="64807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latin typeface="Arial Black" pitchFamily="34" charset="0"/>
              </a:rPr>
              <a:t>Эмблема   ООН</a:t>
            </a:r>
            <a:endParaRPr lang="ru-RU" sz="2800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3648" y="548680"/>
            <a:ext cx="7355160" cy="4525963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20  ноября  в </a:t>
            </a:r>
            <a:r>
              <a:rPr lang="ru-RU" sz="2800" dirty="0">
                <a:solidFill>
                  <a:srgbClr val="0070C0"/>
                </a:solidFill>
                <a:latin typeface="Arial Black" pitchFamily="34" charset="0"/>
              </a:rPr>
              <a:t>1959 году </a:t>
            </a:r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Генеральная  </a:t>
            </a:r>
            <a:r>
              <a:rPr lang="ru-RU" sz="2800" dirty="0">
                <a:solidFill>
                  <a:srgbClr val="0070C0"/>
                </a:solidFill>
                <a:latin typeface="Arial Black" pitchFamily="34" charset="0"/>
              </a:rPr>
              <a:t>Ассамблея </a:t>
            </a:r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ООН приняла </a:t>
            </a:r>
            <a:r>
              <a:rPr lang="ru-RU" sz="2800" dirty="0">
                <a:solidFill>
                  <a:srgbClr val="FF0000"/>
                </a:solidFill>
                <a:latin typeface="Arial Black" pitchFamily="34" charset="0"/>
              </a:rPr>
              <a:t>Декларацию прав </a:t>
            </a:r>
            <a:r>
              <a:rPr lang="ru-RU" sz="2800" dirty="0" smtClean="0">
                <a:solidFill>
                  <a:srgbClr val="FF0000"/>
                </a:solidFill>
                <a:latin typeface="Arial Black" pitchFamily="34" charset="0"/>
              </a:rPr>
              <a:t>ребёнка</a:t>
            </a:r>
            <a:r>
              <a:rPr lang="ru-RU" sz="2800" dirty="0">
                <a:solidFill>
                  <a:srgbClr val="FF0000"/>
                </a:solidFill>
                <a:latin typeface="Arial Black" pitchFamily="34" charset="0"/>
              </a:rPr>
              <a:t>. </a:t>
            </a:r>
            <a:endParaRPr lang="ru-RU" sz="2800" dirty="0" smtClean="0">
              <a:solidFill>
                <a:srgbClr val="FF0000"/>
              </a:solidFill>
              <a:latin typeface="Arial Black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Документ  объединил  10 </a:t>
            </a:r>
            <a:r>
              <a:rPr lang="ru-RU" sz="2800" dirty="0">
                <a:solidFill>
                  <a:srgbClr val="0070C0"/>
                </a:solidFill>
                <a:latin typeface="Arial Black" pitchFamily="34" charset="0"/>
              </a:rPr>
              <a:t>основополагающих принципов </a:t>
            </a:r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 и </a:t>
            </a:r>
            <a:r>
              <a:rPr lang="ru-RU" sz="2800" dirty="0">
                <a:solidFill>
                  <a:srgbClr val="0070C0"/>
                </a:solidFill>
                <a:latin typeface="Arial Black" pitchFamily="34" charset="0"/>
              </a:rPr>
              <a:t>провозгласил </a:t>
            </a:r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 своей  конечной </a:t>
            </a:r>
            <a:r>
              <a:rPr lang="ru-RU" sz="2800" dirty="0">
                <a:solidFill>
                  <a:srgbClr val="0070C0"/>
                </a:solidFill>
                <a:latin typeface="Arial Black" pitchFamily="34" charset="0"/>
              </a:rPr>
              <a:t>целью </a:t>
            </a:r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 </a:t>
            </a:r>
            <a:r>
              <a:rPr lang="ru-RU" sz="2800" dirty="0" smtClean="0">
                <a:solidFill>
                  <a:srgbClr val="FF0000"/>
                </a:solidFill>
                <a:latin typeface="Arial Black" pitchFamily="34" charset="0"/>
              </a:rPr>
              <a:t>«обеспечить </a:t>
            </a:r>
            <a:r>
              <a:rPr lang="ru-RU" sz="2800" dirty="0">
                <a:solidFill>
                  <a:srgbClr val="FF0000"/>
                </a:solidFill>
                <a:latin typeface="Arial Black" pitchFamily="34" charset="0"/>
              </a:rPr>
              <a:t>детям счастливое </a:t>
            </a:r>
            <a:r>
              <a:rPr lang="ru-RU" sz="2800" dirty="0" smtClean="0">
                <a:solidFill>
                  <a:srgbClr val="FF0000"/>
                </a:solidFill>
                <a:latin typeface="Arial Black" pitchFamily="34" charset="0"/>
              </a:rPr>
              <a:t>детство».</a:t>
            </a:r>
            <a:endParaRPr lang="ru-RU" sz="2800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4241013"/>
            <a:ext cx="2248907" cy="2248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13620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60648"/>
            <a:ext cx="8229600" cy="1143000"/>
          </a:xfrm>
        </p:spPr>
        <p:txBody>
          <a:bodyPr/>
          <a:lstStyle/>
          <a:p>
            <a:r>
              <a:rPr lang="ru-RU" sz="3600" dirty="0" smtClean="0">
                <a:solidFill>
                  <a:srgbClr val="FF0000"/>
                </a:solidFill>
                <a:latin typeface="Arial Black" pitchFamily="34" charset="0"/>
              </a:rPr>
              <a:t>Декларация  </a:t>
            </a:r>
            <a:r>
              <a:rPr lang="ru-RU" sz="3600" dirty="0">
                <a:solidFill>
                  <a:srgbClr val="FF0000"/>
                </a:solidFill>
                <a:latin typeface="Arial Black" pitchFamily="34" charset="0"/>
              </a:rPr>
              <a:t>прав </a:t>
            </a:r>
            <a:r>
              <a:rPr lang="ru-RU" sz="3600" dirty="0" smtClean="0">
                <a:solidFill>
                  <a:srgbClr val="FF0000"/>
                </a:solidFill>
                <a:latin typeface="Arial Black" pitchFamily="34" charset="0"/>
              </a:rPr>
              <a:t>ребёнка</a:t>
            </a:r>
            <a:br>
              <a:rPr lang="ru-RU" sz="3600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2400" dirty="0" smtClean="0">
                <a:solidFill>
                  <a:srgbClr val="FF0000"/>
                </a:solidFill>
                <a:latin typeface="Arial Black" pitchFamily="34" charset="0"/>
              </a:rPr>
              <a:t>Принцип 1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1640" y="1340768"/>
            <a:ext cx="7355160" cy="4525963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sz="2400" dirty="0" smtClean="0">
                <a:solidFill>
                  <a:srgbClr val="0070C0"/>
                </a:solidFill>
                <a:latin typeface="Arial Black" pitchFamily="34" charset="0"/>
              </a:rPr>
              <a:t>Все </a:t>
            </a:r>
            <a:r>
              <a:rPr lang="ru-RU" sz="2400" dirty="0">
                <a:solidFill>
                  <a:srgbClr val="0070C0"/>
                </a:solidFill>
                <a:latin typeface="Arial Black" pitchFamily="34" charset="0"/>
              </a:rPr>
              <a:t>дети, независимо от того, в какой стране они родились, какой у них возраст, цвет кожи, социальный статус, - имеют равные со своими сверстниками права. Они не могут быть ущемлены, занижены или отменены вовсе. 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4077072"/>
            <a:ext cx="6019428" cy="24335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58281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>
                <a:solidFill>
                  <a:srgbClr val="FF0000"/>
                </a:solidFill>
                <a:latin typeface="Arial Black" pitchFamily="34" charset="0"/>
              </a:rPr>
              <a:t>Декларация  прав  </a:t>
            </a:r>
            <a:r>
              <a:rPr lang="ru-RU" sz="3200" dirty="0">
                <a:solidFill>
                  <a:srgbClr val="FF0000"/>
                </a:solidFill>
                <a:latin typeface="Arial Black" pitchFamily="34" charset="0"/>
              </a:rPr>
              <a:t>ребёнка</a:t>
            </a:r>
            <a:r>
              <a:rPr lang="ru-RU" sz="2800" dirty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sz="2800" dirty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2800" dirty="0">
                <a:solidFill>
                  <a:srgbClr val="FF0000"/>
                </a:solidFill>
                <a:latin typeface="Arial Black" pitchFamily="34" charset="0"/>
              </a:rPr>
              <a:t>Принцип </a:t>
            </a:r>
            <a:r>
              <a:rPr lang="ru-RU" sz="2800" dirty="0" smtClean="0">
                <a:solidFill>
                  <a:srgbClr val="FF0000"/>
                </a:solidFill>
                <a:latin typeface="Arial Black" pitchFamily="34" charset="0"/>
              </a:rPr>
              <a:t>2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1640" y="1484784"/>
            <a:ext cx="7499176" cy="2548880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Каждый  ребёнок  </a:t>
            </a:r>
            <a:r>
              <a:rPr lang="ru-RU" sz="2800" dirty="0">
                <a:solidFill>
                  <a:srgbClr val="0070C0"/>
                </a:solidFill>
                <a:latin typeface="Arial Black" pitchFamily="34" charset="0"/>
              </a:rPr>
              <a:t>имеет право на собственное </a:t>
            </a:r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 достоинство </a:t>
            </a:r>
            <a:r>
              <a:rPr lang="ru-RU" sz="2800" dirty="0">
                <a:solidFill>
                  <a:srgbClr val="0070C0"/>
                </a:solidFill>
                <a:latin typeface="Arial Black" pitchFamily="34" charset="0"/>
              </a:rPr>
              <a:t>и возможность </a:t>
            </a:r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 развиваться </a:t>
            </a:r>
            <a:r>
              <a:rPr lang="ru-RU" sz="2800" dirty="0">
                <a:solidFill>
                  <a:srgbClr val="0070C0"/>
                </a:solidFill>
                <a:latin typeface="Arial Black" pitchFamily="34" charset="0"/>
              </a:rPr>
              <a:t>нравственно, </a:t>
            </a:r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 физически</a:t>
            </a:r>
            <a:r>
              <a:rPr lang="ru-RU" sz="2800" dirty="0">
                <a:solidFill>
                  <a:srgbClr val="0070C0"/>
                </a:solidFill>
                <a:latin typeface="Arial Black" pitchFamily="34" charset="0"/>
              </a:rPr>
              <a:t>, духовно. </a:t>
            </a: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593086"/>
            <a:ext cx="4234983" cy="2821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67076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60648"/>
            <a:ext cx="8229600" cy="1143000"/>
          </a:xfrm>
        </p:spPr>
        <p:txBody>
          <a:bodyPr/>
          <a:lstStyle/>
          <a:p>
            <a:r>
              <a:rPr lang="ru-RU" sz="3600" dirty="0" smtClean="0">
                <a:solidFill>
                  <a:srgbClr val="FF0000"/>
                </a:solidFill>
                <a:latin typeface="Arial Black" pitchFamily="34" charset="0"/>
              </a:rPr>
              <a:t>Декларация  </a:t>
            </a:r>
            <a:r>
              <a:rPr lang="ru-RU" sz="3600" dirty="0">
                <a:solidFill>
                  <a:srgbClr val="FF0000"/>
                </a:solidFill>
                <a:latin typeface="Arial Black" pitchFamily="34" charset="0"/>
              </a:rPr>
              <a:t>прав  ребёнка</a:t>
            </a:r>
            <a:br>
              <a:rPr lang="ru-RU" sz="3600" dirty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2400" dirty="0">
                <a:solidFill>
                  <a:srgbClr val="FF0000"/>
                </a:solidFill>
                <a:latin typeface="Arial Black" pitchFamily="34" charset="0"/>
              </a:rPr>
              <a:t>Принцип </a:t>
            </a:r>
            <a:r>
              <a:rPr lang="ru-RU" sz="2400" dirty="0" smtClean="0">
                <a:solidFill>
                  <a:srgbClr val="FF0000"/>
                </a:solidFill>
                <a:latin typeface="Arial Black" pitchFamily="34" charset="0"/>
              </a:rPr>
              <a:t>3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9632" y="1412776"/>
            <a:ext cx="7632848" cy="2260848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sz="2800" dirty="0">
                <a:solidFill>
                  <a:srgbClr val="0070C0"/>
                </a:solidFill>
                <a:latin typeface="Arial Black" pitchFamily="34" charset="0"/>
              </a:rPr>
              <a:t>Все дети - субъекты стран, в которых </a:t>
            </a:r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 проживают</a:t>
            </a:r>
            <a:r>
              <a:rPr lang="ru-RU" sz="2800" dirty="0">
                <a:solidFill>
                  <a:srgbClr val="0070C0"/>
                </a:solidFill>
                <a:latin typeface="Arial Black" pitchFamily="34" charset="0"/>
              </a:rPr>
              <a:t>, поэтому государство </a:t>
            </a:r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 обязано </a:t>
            </a:r>
            <a:r>
              <a:rPr lang="ru-RU" sz="2800" dirty="0">
                <a:solidFill>
                  <a:srgbClr val="0070C0"/>
                </a:solidFill>
                <a:latin typeface="Arial Black" pitchFamily="34" charset="0"/>
              </a:rPr>
              <a:t>обеспечить их </a:t>
            </a:r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 гражданством</a:t>
            </a:r>
            <a:r>
              <a:rPr lang="ru-RU" sz="2800" dirty="0">
                <a:solidFill>
                  <a:srgbClr val="0070C0"/>
                </a:solidFill>
                <a:latin typeface="Arial Black" pitchFamily="34" charset="0"/>
              </a:rPr>
              <a:t>, </a:t>
            </a:r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 а </a:t>
            </a:r>
            <a:r>
              <a:rPr lang="ru-RU" sz="2800" dirty="0">
                <a:solidFill>
                  <a:srgbClr val="0070C0"/>
                </a:solidFill>
                <a:latin typeface="Arial Black" pitchFamily="34" charset="0"/>
              </a:rPr>
              <a:t>родители - именем. 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284984"/>
            <a:ext cx="3708309" cy="31089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3402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74638"/>
            <a:ext cx="7355160" cy="1143000"/>
          </a:xfrm>
        </p:spPr>
        <p:txBody>
          <a:bodyPr/>
          <a:lstStyle/>
          <a:p>
            <a:r>
              <a:rPr lang="ru-RU" sz="3200" dirty="0">
                <a:solidFill>
                  <a:srgbClr val="FF0000"/>
                </a:solidFill>
                <a:latin typeface="Arial Black" pitchFamily="34" charset="0"/>
              </a:rPr>
              <a:t>Декларация  прав  ребёнка</a:t>
            </a:r>
            <a:br>
              <a:rPr lang="ru-RU" sz="3200" dirty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2400" dirty="0">
                <a:solidFill>
                  <a:srgbClr val="FF0000"/>
                </a:solidFill>
                <a:latin typeface="Arial Black" pitchFamily="34" charset="0"/>
              </a:rPr>
              <a:t>Принцип </a:t>
            </a:r>
            <a:r>
              <a:rPr lang="ru-RU" sz="2400" dirty="0" smtClean="0">
                <a:solidFill>
                  <a:srgbClr val="FF0000"/>
                </a:solidFill>
                <a:latin typeface="Arial Black" pitchFamily="34" charset="0"/>
              </a:rPr>
              <a:t>4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3648" y="1412776"/>
            <a:ext cx="7416824" cy="1900808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sz="2800" dirty="0">
                <a:solidFill>
                  <a:srgbClr val="0070C0"/>
                </a:solidFill>
                <a:latin typeface="Arial Black" pitchFamily="34" charset="0"/>
              </a:rPr>
              <a:t>Чтобы </a:t>
            </a:r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 правильно </a:t>
            </a:r>
            <a:r>
              <a:rPr lang="ru-RU" sz="2800" dirty="0">
                <a:solidFill>
                  <a:srgbClr val="0070C0"/>
                </a:solidFill>
                <a:latin typeface="Arial Black" pitchFamily="34" charset="0"/>
              </a:rPr>
              <a:t>расти и развиваться, </a:t>
            </a:r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ребёнок </a:t>
            </a:r>
            <a:r>
              <a:rPr lang="ru-RU" sz="2800" dirty="0">
                <a:solidFill>
                  <a:srgbClr val="0070C0"/>
                </a:solidFill>
                <a:latin typeface="Arial Black" pitchFamily="34" charset="0"/>
              </a:rPr>
              <a:t>имеет </a:t>
            </a:r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право  </a:t>
            </a:r>
            <a:r>
              <a:rPr lang="ru-RU" sz="2800" dirty="0">
                <a:solidFill>
                  <a:srgbClr val="0070C0"/>
                </a:solidFill>
                <a:latin typeface="Arial Black" pitchFamily="34" charset="0"/>
              </a:rPr>
              <a:t>на </a:t>
            </a:r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социальный  </a:t>
            </a:r>
            <a:r>
              <a:rPr lang="ru-RU" sz="2800" dirty="0">
                <a:solidFill>
                  <a:srgbClr val="0070C0"/>
                </a:solidFill>
                <a:latin typeface="Arial Black" pitchFamily="34" charset="0"/>
              </a:rPr>
              <a:t>уход и </a:t>
            </a:r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медицинскую  поддержку.  Дети </a:t>
            </a:r>
            <a:r>
              <a:rPr lang="ru-RU" sz="2800" dirty="0">
                <a:solidFill>
                  <a:srgbClr val="0070C0"/>
                </a:solidFill>
                <a:latin typeface="Arial Black" pitchFamily="34" charset="0"/>
              </a:rPr>
              <a:t>имеют право </a:t>
            </a:r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на  жильё  </a:t>
            </a:r>
            <a:r>
              <a:rPr lang="ru-RU" sz="2800" dirty="0">
                <a:solidFill>
                  <a:srgbClr val="0070C0"/>
                </a:solidFill>
                <a:latin typeface="Arial Black" pitchFamily="34" charset="0"/>
              </a:rPr>
              <a:t>и </a:t>
            </a:r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 питание</a:t>
            </a:r>
            <a:r>
              <a:rPr lang="ru-RU" sz="2800" dirty="0">
                <a:solidFill>
                  <a:srgbClr val="0070C0"/>
                </a:solidFill>
                <a:latin typeface="Arial Black" pitchFamily="34" charset="0"/>
              </a:rPr>
              <a:t>. </a:t>
            </a:r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 </a:t>
            </a:r>
            <a:endParaRPr lang="ru-RU" sz="2800" dirty="0">
              <a:solidFill>
                <a:srgbClr val="0070C0"/>
              </a:solidFill>
              <a:latin typeface="Arial Black" pitchFamily="34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717032"/>
            <a:ext cx="3240360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86819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274638"/>
            <a:ext cx="6995120" cy="1143000"/>
          </a:xfrm>
        </p:spPr>
        <p:txBody>
          <a:bodyPr/>
          <a:lstStyle/>
          <a:p>
            <a:r>
              <a:rPr lang="ru-RU" sz="3200" dirty="0">
                <a:solidFill>
                  <a:srgbClr val="FF0000"/>
                </a:solidFill>
                <a:latin typeface="Arial Black" pitchFamily="34" charset="0"/>
              </a:rPr>
              <a:t>Декларация  прав  ребёнка</a:t>
            </a:r>
            <a:r>
              <a:rPr lang="ru-RU" dirty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dirty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2400" dirty="0">
                <a:solidFill>
                  <a:srgbClr val="FF0000"/>
                </a:solidFill>
                <a:latin typeface="Arial Black" pitchFamily="34" charset="0"/>
              </a:rPr>
              <a:t>Принцип </a:t>
            </a:r>
            <a:r>
              <a:rPr lang="ru-RU" sz="2400" dirty="0" smtClean="0">
                <a:solidFill>
                  <a:srgbClr val="FF0000"/>
                </a:solidFill>
                <a:latin typeface="Arial Black" pitchFamily="34" charset="0"/>
              </a:rPr>
              <a:t>5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1600201"/>
            <a:ext cx="7499176" cy="1972816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sz="2800" dirty="0">
                <a:solidFill>
                  <a:srgbClr val="0070C0"/>
                </a:solidFill>
                <a:latin typeface="Arial Black" pitchFamily="34" charset="0"/>
              </a:rPr>
              <a:t>Неполноценные (физически или психически) дети должны быть обеспечены </a:t>
            </a:r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 особой  </a:t>
            </a:r>
            <a:r>
              <a:rPr lang="ru-RU" sz="2800" dirty="0">
                <a:solidFill>
                  <a:srgbClr val="0070C0"/>
                </a:solidFill>
                <a:latin typeface="Arial Black" pitchFamily="34" charset="0"/>
              </a:rPr>
              <a:t>заботой и вниманием. </a:t>
            </a:r>
          </a:p>
        </p:txBody>
      </p:sp>
      <p:pic>
        <p:nvPicPr>
          <p:cNvPr id="4" name="Picture 2" descr="http://6school6.wmsite.ru/_mod_files/ce_images/kb/343304_html_m72b9a6c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501008"/>
            <a:ext cx="2920325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996952"/>
            <a:ext cx="3063683" cy="324036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0993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274638"/>
            <a:ext cx="6995120" cy="1143000"/>
          </a:xfrm>
        </p:spPr>
        <p:txBody>
          <a:bodyPr/>
          <a:lstStyle/>
          <a:p>
            <a:r>
              <a:rPr lang="ru-RU" sz="3200" dirty="0">
                <a:solidFill>
                  <a:srgbClr val="FF0000"/>
                </a:solidFill>
                <a:latin typeface="Arial Black" pitchFamily="34" charset="0"/>
              </a:rPr>
              <a:t>Декларация  прав  ребёнка</a:t>
            </a:r>
            <a:r>
              <a:rPr lang="ru-RU" dirty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dirty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2400" dirty="0">
                <a:solidFill>
                  <a:srgbClr val="FF0000"/>
                </a:solidFill>
                <a:latin typeface="Arial Black" pitchFamily="34" charset="0"/>
              </a:rPr>
              <a:t>Принцип 6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1600201"/>
            <a:ext cx="7499176" cy="1972816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Каждый  ребёнок </a:t>
            </a:r>
            <a:r>
              <a:rPr lang="ru-RU" sz="2800" dirty="0">
                <a:solidFill>
                  <a:srgbClr val="0070C0"/>
                </a:solidFill>
                <a:latin typeface="Arial Black" pitchFamily="34" charset="0"/>
              </a:rPr>
              <a:t>имеет право на любовь </a:t>
            </a:r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 со </a:t>
            </a:r>
            <a:r>
              <a:rPr lang="ru-RU" sz="2800" dirty="0">
                <a:solidFill>
                  <a:srgbClr val="0070C0"/>
                </a:solidFill>
                <a:latin typeface="Arial Black" pitchFamily="34" charset="0"/>
              </a:rPr>
              <a:t>стороны </a:t>
            </a:r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 родителей </a:t>
            </a:r>
            <a:r>
              <a:rPr lang="ru-RU" sz="2800" dirty="0">
                <a:solidFill>
                  <a:srgbClr val="0070C0"/>
                </a:solidFill>
                <a:latin typeface="Arial Black" pitchFamily="34" charset="0"/>
              </a:rPr>
              <a:t>и государства, </a:t>
            </a:r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чьё гражданство  он  имеет. </a:t>
            </a:r>
            <a:endParaRPr lang="ru-RU" sz="2800" dirty="0">
              <a:solidFill>
                <a:srgbClr val="0070C0"/>
              </a:solidFill>
              <a:latin typeface="Arial Black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8" t="50285" r="53813" b="5955"/>
          <a:stretch/>
        </p:blipFill>
        <p:spPr bwMode="auto">
          <a:xfrm>
            <a:off x="1763688" y="3717032"/>
            <a:ext cx="3018971" cy="23513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83" t="51366" r="2962" b="5145"/>
          <a:stretch/>
        </p:blipFill>
        <p:spPr bwMode="auto">
          <a:xfrm>
            <a:off x="5436096" y="3717032"/>
            <a:ext cx="3106057" cy="23368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053998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20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17365D"/>
      </a:hlink>
      <a:folHlink>
        <a:srgbClr val="0070C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330</TotalTime>
  <Words>510</Words>
  <Application>Microsoft Office PowerPoint</Application>
  <PresentationFormat>Экран (4:3)</PresentationFormat>
  <Paragraphs>51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PowerPoint</vt:lpstr>
      <vt:lpstr>Презентация PowerPoint</vt:lpstr>
      <vt:lpstr>Презентация PowerPoint</vt:lpstr>
      <vt:lpstr>Декларация  прав ребёнка Принцип 1</vt:lpstr>
      <vt:lpstr>Декларация  прав  ребёнка Принцип 2</vt:lpstr>
      <vt:lpstr>Декларация  прав  ребёнка Принцип 3</vt:lpstr>
      <vt:lpstr>Декларация  прав  ребёнка Принцип 4</vt:lpstr>
      <vt:lpstr>Декларация  прав  ребёнка Принцип 5</vt:lpstr>
      <vt:lpstr>Декларация  прав  ребёнка Принцип 6</vt:lpstr>
      <vt:lpstr>Декларация  прав  ребёнка Принцип 7</vt:lpstr>
      <vt:lpstr>Декларация  прав  ребёнка Принцип 8</vt:lpstr>
      <vt:lpstr>Декларация  прав  ребёнка Принцип 9</vt:lpstr>
      <vt:lpstr>Декларация  прав  ребёнка Принцип 10</vt:lpstr>
      <vt:lpstr>Презентация PowerPoint</vt:lpstr>
      <vt:lpstr>Презентация PowerPoint</vt:lpstr>
      <vt:lpstr>Презентация PowerPoint</vt:lpstr>
      <vt:lpstr>Презентация PowerPoint</vt:lpstr>
      <vt:lpstr>Интернет   ресурсы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45</cp:revision>
  <dcterms:created xsi:type="dcterms:W3CDTF">2014-11-07T17:01:55Z</dcterms:created>
  <dcterms:modified xsi:type="dcterms:W3CDTF">2022-02-13T07:20:09Z</dcterms:modified>
</cp:coreProperties>
</file>