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«Знакомство с волшебной книгой </a:t>
            </a:r>
            <a:r>
              <a:rPr lang="ru-RU" dirty="0" err="1" smtClean="0"/>
              <a:t>Виммельбух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Подготовила</a:t>
            </a:r>
          </a:p>
          <a:p>
            <a:r>
              <a:rPr lang="ru-RU" sz="1400" dirty="0" smtClean="0"/>
              <a:t> воспитатель МДОБУ№13 «</a:t>
            </a:r>
            <a:r>
              <a:rPr lang="ru-RU" sz="1400" dirty="0" err="1" smtClean="0"/>
              <a:t>Арбезёнок</a:t>
            </a:r>
            <a:r>
              <a:rPr lang="ru-RU" sz="1400" dirty="0" smtClean="0"/>
              <a:t>»</a:t>
            </a:r>
          </a:p>
          <a:p>
            <a:r>
              <a:rPr lang="ru-RU" sz="1400" dirty="0" err="1" smtClean="0"/>
              <a:t>Руденкова</a:t>
            </a:r>
            <a:r>
              <a:rPr lang="ru-RU" sz="1400" dirty="0" smtClean="0"/>
              <a:t> Галина </a:t>
            </a:r>
            <a:r>
              <a:rPr lang="ru-RU" sz="1400" dirty="0" smtClean="0"/>
              <a:t>Михайловна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кр 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01090" cy="5557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43581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Цель:</a:t>
            </a:r>
            <a:r>
              <a:rPr lang="ru-RU" dirty="0" smtClean="0"/>
              <a:t> повышение профессионального мастерства педагогов в процессе активного педагогического общения, освоение опыта работы по развитию речи по средствам инновационной технологии </a:t>
            </a:r>
            <a:r>
              <a:rPr lang="ru-RU" dirty="0" err="1" smtClean="0"/>
              <a:t>Виммельбух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Задачи:</a:t>
            </a:r>
            <a:endParaRPr lang="ru-RU" dirty="0" smtClean="0"/>
          </a:p>
          <a:p>
            <a:pPr lvl="0"/>
            <a:r>
              <a:rPr lang="ru-RU" dirty="0" smtClean="0"/>
              <a:t>Сформировать у педагогов представления о инновационной технологии </a:t>
            </a:r>
            <a:r>
              <a:rPr lang="ru-RU" dirty="0" err="1" smtClean="0"/>
              <a:t>Виммельбух</a:t>
            </a:r>
            <a:r>
              <a:rPr lang="ru-RU" dirty="0" smtClean="0"/>
              <a:t>, возможностях применения в образовательном процессе.</a:t>
            </a:r>
          </a:p>
          <a:p>
            <a:pPr lvl="0"/>
            <a:r>
              <a:rPr lang="ru-RU" dirty="0" smtClean="0"/>
              <a:t>Передать инновационный педагогический опыт в практическую деятельность педагогов</a:t>
            </a:r>
          </a:p>
          <a:p>
            <a:pPr lvl="0"/>
            <a:r>
              <a:rPr lang="ru-RU" dirty="0" smtClean="0"/>
              <a:t>Развивать интерес к нетрадиционным способам работы по данной технологии</a:t>
            </a:r>
          </a:p>
          <a:p>
            <a:pPr lvl="0"/>
            <a:r>
              <a:rPr lang="ru-RU" dirty="0" smtClean="0"/>
              <a:t>Создать и поддерживать условия для развития творческого потенциала.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150059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Односложная речь, состоящая лишь из простых предложений. Неспособность грамматически правильно построить распространенное предложение.</a:t>
            </a:r>
          </a:p>
          <a:p>
            <a:pPr lvl="0"/>
            <a:r>
              <a:rPr lang="ru-RU" dirty="0" smtClean="0"/>
              <a:t>Бедность речи. Недостаточный словарный запас. Употребление нелитературных слов и выражений.</a:t>
            </a:r>
          </a:p>
          <a:p>
            <a:pPr lvl="0"/>
            <a:r>
              <a:rPr lang="ru-RU" dirty="0" smtClean="0"/>
              <a:t>Несформированность грамматического строя речи.</a:t>
            </a:r>
          </a:p>
          <a:p>
            <a:pPr lvl="0"/>
            <a:r>
              <a:rPr lang="ru-RU" dirty="0" smtClean="0"/>
              <a:t>Нарушение звукопроизношения.</a:t>
            </a:r>
          </a:p>
          <a:p>
            <a:pPr lvl="0"/>
            <a:r>
              <a:rPr lang="ru-RU" dirty="0" smtClean="0"/>
              <a:t>Бедная диалогическая речь: неспособность грамотно и доступно сформулировать вопрос, построить краткий или развернутый ответ.</a:t>
            </a:r>
          </a:p>
          <a:p>
            <a:pPr lvl="0"/>
            <a:r>
              <a:rPr lang="ru-RU" dirty="0" smtClean="0"/>
              <a:t>Трудности в построении монолога: например, сюжетный или описательный рассказ на предложенную тему, пересказ текста своими словами.</a:t>
            </a:r>
          </a:p>
          <a:p>
            <a:pPr lvl="0"/>
            <a:r>
              <a:rPr lang="ru-RU" dirty="0" smtClean="0"/>
              <a:t>Отсутствие логического обоснования своих утверждений и выводов.</a:t>
            </a:r>
          </a:p>
          <a:p>
            <a:pPr lvl="0"/>
            <a:r>
              <a:rPr lang="ru-RU" dirty="0" smtClean="0"/>
              <a:t>Отсутствие навыков культуры речи: неумение использовать интонации, регулировать громкость голоса и темп речи и т. д.</a:t>
            </a:r>
          </a:p>
          <a:p>
            <a:pPr lvl="0"/>
            <a:r>
              <a:rPr lang="ru-RU" dirty="0" smtClean="0"/>
              <a:t>Плохая дикция.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В речи детей существуют множество проблем: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2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solidFill>
                  <a:schemeClr val="tx1"/>
                </a:solidFill>
              </a:rPr>
              <a:t>Виммельбух</a:t>
            </a:r>
            <a:r>
              <a:rPr lang="ru-RU" sz="2400" dirty="0" smtClean="0"/>
              <a:t>– развивающая </a:t>
            </a:r>
            <a:r>
              <a:rPr lang="ru-RU" sz="2400" dirty="0" err="1" smtClean="0"/>
              <a:t>книга-гляделка</a:t>
            </a:r>
            <a:r>
              <a:rPr lang="ru-RU" sz="2400" dirty="0" smtClean="0"/>
              <a:t>, </a:t>
            </a:r>
            <a:r>
              <a:rPr lang="ru-RU" sz="2400" dirty="0" err="1" smtClean="0"/>
              <a:t>книга-находилка</a:t>
            </a:r>
            <a:r>
              <a:rPr lang="ru-RU" sz="2400" dirty="0" smtClean="0"/>
              <a:t>, книга-картинка, т.е. книга для разглядывания, с яркими красочными иллюстрациями, очень детализированная и визуально насыщенная. Поэтому «чтение» </a:t>
            </a:r>
            <a:r>
              <a:rPr lang="ru-RU" sz="2400" dirty="0" err="1" smtClean="0"/>
              <a:t>Виммельбуха</a:t>
            </a:r>
            <a:r>
              <a:rPr lang="ru-RU" sz="2400" dirty="0" smtClean="0"/>
              <a:t> — это «рассматривание». </a:t>
            </a:r>
            <a:endParaRPr lang="ru-RU" sz="2400" dirty="0"/>
          </a:p>
        </p:txBody>
      </p:sp>
      <p:pic>
        <p:nvPicPr>
          <p:cNvPr id="1026" name="Picture 2" descr="F:\к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496"/>
            <a:ext cx="3133023" cy="3149600"/>
          </a:xfrm>
          <a:prstGeom prst="rect">
            <a:avLst/>
          </a:prstGeom>
          <a:noFill/>
        </p:spPr>
      </p:pic>
      <p:pic>
        <p:nvPicPr>
          <p:cNvPr id="1027" name="Picture 3" descr="F:\кр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4857755"/>
            <a:ext cx="3459883" cy="2000245"/>
          </a:xfrm>
          <a:prstGeom prst="rect">
            <a:avLst/>
          </a:prstGeom>
          <a:noFill/>
        </p:spPr>
      </p:pic>
      <p:pic>
        <p:nvPicPr>
          <p:cNvPr id="1028" name="Picture 4" descr="F:\кр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786058"/>
            <a:ext cx="2786050" cy="1856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042" y="1142984"/>
            <a:ext cx="5560724" cy="437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В России можно найти лишь одного-двух авторов этих замечательных книжек-картинок. Имя самой известной художницы - </a:t>
            </a:r>
            <a:r>
              <a:rPr lang="ru-RU" sz="2200" dirty="0" err="1" smtClean="0"/>
              <a:t>Ротраут</a:t>
            </a:r>
            <a:r>
              <a:rPr lang="ru-RU" sz="2200" dirty="0" smtClean="0"/>
              <a:t> </a:t>
            </a:r>
            <a:r>
              <a:rPr lang="ru-RU" sz="2200" dirty="0" err="1" smtClean="0"/>
              <a:t>Сюзанна</a:t>
            </a:r>
            <a:r>
              <a:rPr lang="ru-RU" sz="2200" dirty="0" smtClean="0"/>
              <a:t> </a:t>
            </a:r>
            <a:r>
              <a:rPr lang="ru-RU" sz="2200" dirty="0" err="1" smtClean="0"/>
              <a:t>Бернер</a:t>
            </a:r>
            <a:r>
              <a:rPr lang="ru-RU" sz="2200" dirty="0" smtClean="0"/>
              <a:t>. В ее арсенале цикл книг по временам года: "Зимняя книга", "Весенняя Книга", "Летняя книга" и "Осенняя книга". Недавно также на российском рынке появилась и "Ночная книга".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F:\кр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95448" y="2500313"/>
            <a:ext cx="5153103" cy="3506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15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Особенности </a:t>
            </a:r>
            <a:r>
              <a:rPr lang="ru-RU" b="1" dirty="0" err="1" smtClean="0"/>
              <a:t>Виммельбухов</a:t>
            </a:r>
            <a:r>
              <a:rPr lang="ru-RU" b="1" dirty="0" smtClean="0"/>
              <a:t>:</a:t>
            </a:r>
            <a:endParaRPr lang="ru-RU" dirty="0" smtClean="0"/>
          </a:p>
          <a:p>
            <a:pPr lvl="0"/>
            <a:r>
              <a:rPr lang="ru-RU" dirty="0" smtClean="0"/>
              <a:t>Отсутствие или минимальное количество текста.</a:t>
            </a:r>
          </a:p>
          <a:p>
            <a:pPr lvl="0"/>
            <a:r>
              <a:rPr lang="ru-RU" dirty="0" smtClean="0"/>
              <a:t>Большой формат («классический» формат А2, сейчас более распространены книги меньшего формата).</a:t>
            </a:r>
          </a:p>
          <a:p>
            <a:pPr lvl="0"/>
            <a:r>
              <a:rPr lang="ru-RU" dirty="0" smtClean="0"/>
              <a:t>Страницы из плотного картона.</a:t>
            </a:r>
          </a:p>
          <a:p>
            <a:pPr lvl="0"/>
            <a:r>
              <a:rPr lang="ru-RU" dirty="0" smtClean="0"/>
              <a:t>Полностью задействованное пространство.</a:t>
            </a:r>
          </a:p>
          <a:p>
            <a:pPr lvl="0"/>
            <a:r>
              <a:rPr lang="ru-RU" dirty="0" smtClean="0"/>
              <a:t>Каждый разворот –яркая красочная картина, целый мир!</a:t>
            </a:r>
          </a:p>
          <a:p>
            <a:pPr lvl="0"/>
            <a:r>
              <a:rPr lang="ru-RU" dirty="0" smtClean="0"/>
              <a:t>Невероятно огромное количество деталей, чётких, продуманных, качественно и мелко прорисованных.</a:t>
            </a:r>
          </a:p>
          <a:p>
            <a:pPr lvl="0"/>
            <a:r>
              <a:rPr lang="ru-RU" dirty="0" smtClean="0"/>
              <a:t>Отсутствует чёткий навязанный авторами «книжный» сюжет (в нашем привычном классическом понимании), все сюжетные линии разворачиваются одновременно, а сам сюжет создаётся читателями во время «чтения»</a:t>
            </a:r>
          </a:p>
          <a:p>
            <a:pPr lvl="0"/>
            <a:r>
              <a:rPr lang="ru-RU" dirty="0" smtClean="0"/>
              <a:t>Обычно каждый </a:t>
            </a:r>
            <a:r>
              <a:rPr lang="ru-RU" dirty="0" err="1" smtClean="0"/>
              <a:t>Виммельбух</a:t>
            </a:r>
            <a:r>
              <a:rPr lang="ru-RU" dirty="0" smtClean="0"/>
              <a:t> посвящен конкретной теме. </a:t>
            </a:r>
          </a:p>
          <a:p>
            <a:pPr lvl="0"/>
            <a:r>
              <a:rPr lang="ru-RU" dirty="0" smtClean="0"/>
              <a:t>Каждый </a:t>
            </a:r>
            <a:r>
              <a:rPr lang="ru-RU" dirty="0" err="1" smtClean="0"/>
              <a:t>Виммельбух</a:t>
            </a:r>
            <a:r>
              <a:rPr lang="ru-RU" dirty="0" smtClean="0"/>
              <a:t> имеет легкоузнаваемых героев («сквозные персонажи»), с которыми на протяжении всей книги происходят разные события в разных ситуациях. Можно встретить и целые серии </a:t>
            </a:r>
            <a:r>
              <a:rPr lang="ru-RU" dirty="0" err="1" smtClean="0"/>
              <a:t>Виммельбухов</a:t>
            </a:r>
            <a:r>
              <a:rPr lang="ru-RU" dirty="0" smtClean="0"/>
              <a:t>, которые «населяют» одни и те же герои. На задней обложке или на первом развороте книги часто изображают всех главных героев.</a:t>
            </a:r>
          </a:p>
          <a:p>
            <a:pPr lvl="0"/>
            <a:r>
              <a:rPr lang="ru-RU" dirty="0" smtClean="0"/>
              <a:t>На разных страницах присутствует много повторяющихся элементов и деталей в разных ситуациях и обстановках.</a:t>
            </a:r>
          </a:p>
          <a:p>
            <a:pPr lvl="0"/>
            <a:r>
              <a:rPr lang="ru-RU" dirty="0" smtClean="0"/>
              <a:t>Часто необычное расположение изображений (по кругу, вверх ногами и др.)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15272" y="274638"/>
            <a:ext cx="971528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15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В чем значимость рассматривания книг </a:t>
            </a:r>
            <a:r>
              <a:rPr lang="ru-RU" b="1" dirty="0" err="1" smtClean="0"/>
              <a:t>виммельбухов</a:t>
            </a:r>
            <a:r>
              <a:rPr lang="ru-RU" b="1" dirty="0" smtClean="0"/>
              <a:t>?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 lvl="0"/>
            <a:r>
              <a:rPr lang="ru-RU" dirty="0" smtClean="0"/>
              <a:t>Развивает РЕЧЬ</a:t>
            </a:r>
          </a:p>
          <a:p>
            <a:pPr lvl="0"/>
            <a:r>
              <a:rPr lang="ru-RU" dirty="0" smtClean="0"/>
              <a:t>Учит концентрировать ВНИМАНИЕ</a:t>
            </a:r>
          </a:p>
          <a:p>
            <a:pPr lvl="0"/>
            <a:r>
              <a:rPr lang="ru-RU" dirty="0" smtClean="0"/>
              <a:t>Развивает КРУГОЗОР</a:t>
            </a:r>
          </a:p>
          <a:p>
            <a:pPr lvl="0"/>
            <a:r>
              <a:rPr lang="ru-RU" dirty="0" smtClean="0"/>
              <a:t>Тренирует ПАМЯТЬ (зрительную образную)</a:t>
            </a:r>
          </a:p>
          <a:p>
            <a:pPr lvl="0"/>
            <a:r>
              <a:rPr lang="ru-RU" dirty="0" smtClean="0"/>
              <a:t>Развивает ЛОГИКУ</a:t>
            </a:r>
          </a:p>
          <a:p>
            <a:pPr lvl="0"/>
            <a:r>
              <a:rPr lang="ru-RU" dirty="0" smtClean="0"/>
              <a:t>Учит прослеживать ЗАКОНОМЕРНОСТИ и находить ПРИЧИННО-СЛЕДСТВЕННЫЕ СВЯЗИ</a:t>
            </a:r>
          </a:p>
          <a:p>
            <a:pPr lvl="0"/>
            <a:r>
              <a:rPr lang="ru-RU" dirty="0" smtClean="0"/>
              <a:t> Прививает ЛЮБОЗНАТЕЛЬНОСТЬ</a:t>
            </a:r>
          </a:p>
          <a:p>
            <a:pPr lvl="0"/>
            <a:r>
              <a:rPr lang="ru-RU" dirty="0" smtClean="0"/>
              <a:t>Стимулирует ВООБРАЖЕНИЕ и развивает ФАНТАЗИЮ (и не только детей!)</a:t>
            </a:r>
          </a:p>
          <a:p>
            <a:pPr lvl="0"/>
            <a:r>
              <a:rPr lang="ru-RU" dirty="0" smtClean="0"/>
              <a:t>Развивает УСИДЧИВОСТЬ, учит концентрировать ВНИМАНИЕ</a:t>
            </a:r>
          </a:p>
          <a:p>
            <a:pPr lvl="0"/>
            <a:r>
              <a:rPr lang="ru-RU" dirty="0" smtClean="0"/>
              <a:t>Обогащает СЛОВАРНЫЙ ЗАПАС</a:t>
            </a:r>
          </a:p>
          <a:p>
            <a:pPr lvl="0"/>
            <a:r>
              <a:rPr lang="ru-RU" dirty="0" smtClean="0"/>
              <a:t> Развивает ПРОСТРАНСТВЕННОЕ, ВИЗУАЛЬНОЕ, ЛОГИЧЕСКОЕ и ТВОРЧЕСКОЕ МЫШЛЕНИЕ</a:t>
            </a:r>
          </a:p>
          <a:p>
            <a:pPr lvl="0"/>
            <a:r>
              <a:rPr lang="ru-RU" dirty="0" smtClean="0"/>
              <a:t>Формирует ЭСТЕТИЧЕСКИЙ ВКУС, ЧУВСТВО ПРЕКРАСНОГО и ХУДОЖЕСТВЕННУЮ ВОСПРИИМЧИВОСТЬ</a:t>
            </a:r>
          </a:p>
          <a:p>
            <a:pPr lvl="0"/>
            <a:r>
              <a:rPr lang="ru-RU" dirty="0" smtClean="0"/>
              <a:t>Знакомит с ОКРУЖАЮЩИМ МИРОМ</a:t>
            </a:r>
          </a:p>
          <a:p>
            <a:pPr lvl="0"/>
            <a:r>
              <a:rPr lang="ru-RU" dirty="0" smtClean="0"/>
              <a:t>Является пособием по изучению ЦВЕТА И СЧЕТА для детей постарше (даже которые, например, читают эту книгу с малышом)</a:t>
            </a:r>
          </a:p>
          <a:p>
            <a:pPr lvl="0"/>
            <a:r>
              <a:rPr lang="ru-RU" dirty="0" smtClean="0"/>
              <a:t>Развивает ЧУВСТВО ЮМОРА</a:t>
            </a:r>
          </a:p>
          <a:p>
            <a:pPr lvl="0"/>
            <a:r>
              <a:rPr lang="ru-RU" dirty="0" smtClean="0"/>
              <a:t>Семейное чтение </a:t>
            </a:r>
            <a:r>
              <a:rPr lang="ru-RU" dirty="0" err="1" smtClean="0"/>
              <a:t>Виммельбуха</a:t>
            </a:r>
            <a:r>
              <a:rPr lang="ru-RU" dirty="0" smtClean="0"/>
              <a:t> может помочь справиться с какой-либо ПРОБЛЕМОЙ путём её озвучивания и моделирования ситуаций. Ведь часто ребёнок переносит в выдуманный мир свою реальную волнующую его проблему.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H="1">
            <a:off x="8686799" y="274638"/>
            <a:ext cx="45719" cy="10826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Картинка-находилка</a:t>
            </a:r>
            <a:endParaRPr lang="ru-RU" dirty="0"/>
          </a:p>
        </p:txBody>
      </p:sp>
      <p:pic>
        <p:nvPicPr>
          <p:cNvPr id="4098" name="Picture 2" descr="F: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71546"/>
            <a:ext cx="7683688" cy="5565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38</TotalTime>
  <Words>415</Words>
  <Application>Microsoft Office PowerPoint</Application>
  <PresentationFormat>Экран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 «Знакомство с волшебной книгой Виммельбух»</vt:lpstr>
      <vt:lpstr>Презентация PowerPoint</vt:lpstr>
      <vt:lpstr>В речи детей существуют множество проблем: </vt:lpstr>
      <vt:lpstr>Виммельбух– развивающая книга-гляделка, книга-находилка, книга-картинка, т.е. книга для разглядывания, с яркими красочными иллюстрациями, очень детализированная и визуально насыщенная. Поэтому «чтение» Виммельбуха — это «рассматривание». </vt:lpstr>
      <vt:lpstr>Презентация PowerPoint</vt:lpstr>
      <vt:lpstr>В России можно найти лишь одного-двух авторов этих замечательных книжек-картинок. Имя самой известной художницы - Ротраут Сюзанна Бернер. В ее арсенале цикл книг по временам года: "Зимняя книга", "Весенняя Книга", "Летняя книга" и "Осенняя книга". Недавно также на российском рынке появилась и "Ночная книга". </vt:lpstr>
      <vt:lpstr>Презентация PowerPoint</vt:lpstr>
      <vt:lpstr>Презентация PowerPoint</vt:lpstr>
      <vt:lpstr>Картинка-находилка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«Знакомство с волшебной книгой Виммельбух»</dc:title>
  <dc:creator>iTcentr</dc:creator>
  <cp:lastModifiedBy>techno5678</cp:lastModifiedBy>
  <cp:revision>11</cp:revision>
  <dcterms:created xsi:type="dcterms:W3CDTF">2021-01-11T16:06:14Z</dcterms:created>
  <dcterms:modified xsi:type="dcterms:W3CDTF">2021-11-04T09:37:57Z</dcterms:modified>
</cp:coreProperties>
</file>