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68" r:id="rId4"/>
    <p:sldId id="269" r:id="rId5"/>
    <p:sldId id="270" r:id="rId6"/>
    <p:sldId id="258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 учащиеся - 28 чел. </c:v>
                </c:pt>
                <c:pt idx="1">
                  <c:v>родители - 46 чел.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28</c:v>
                </c:pt>
                <c:pt idx="1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9E-4285-9AF6-7CD8583CDE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894918971519898"/>
          <c:y val="0.26684947788985464"/>
          <c:w val="0.39775851545276764"/>
          <c:h val="0.4663010442202907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0262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761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09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1790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7168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0914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3034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579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4002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0163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332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098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ea typeface="Times New Roman"/>
              </a:rPr>
              <a:t>Социальный проект</a:t>
            </a:r>
            <a:br>
              <a:rPr lang="ru-RU" sz="1600" dirty="0">
                <a:ea typeface="Times New Roman"/>
              </a:rPr>
            </a:br>
            <a:r>
              <a:rPr lang="ru-RU" b="1" dirty="0">
                <a:solidFill>
                  <a:srgbClr val="FF0000"/>
                </a:solidFill>
                <a:ea typeface="Times New Roman"/>
              </a:rPr>
              <a:t> «Юным героям сороковых»</a:t>
            </a:r>
            <a:br>
              <a:rPr lang="ru-RU" sz="1600" dirty="0">
                <a:ea typeface="Times New Roman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E1FF438-D76E-4889-A2FE-48F319ABC8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520880" cy="1752600"/>
          </a:xfrm>
        </p:spPr>
        <p:txBody>
          <a:bodyPr>
            <a:normAutofit/>
          </a:bodyPr>
          <a:lstStyle/>
          <a:p>
            <a:pPr algn="r"/>
            <a:r>
              <a:rPr lang="ru-RU" sz="1600" dirty="0">
                <a:solidFill>
                  <a:schemeClr val="tx1"/>
                </a:solidFill>
              </a:rPr>
              <a:t>Авторы: </a:t>
            </a:r>
          </a:p>
          <a:p>
            <a:pPr algn="r"/>
            <a:r>
              <a:rPr lang="ru-RU" sz="1600" dirty="0">
                <a:solidFill>
                  <a:schemeClr val="tx1"/>
                </a:solidFill>
              </a:rPr>
              <a:t>                                                                                учащиеся и родители 3 Б класса</a:t>
            </a:r>
          </a:p>
          <a:p>
            <a:pPr algn="r"/>
            <a:r>
              <a:rPr lang="ru-RU" sz="1600" dirty="0">
                <a:solidFill>
                  <a:schemeClr val="tx1"/>
                </a:solidFill>
              </a:rPr>
              <a:t>                             Руководитель проекта:</a:t>
            </a:r>
          </a:p>
          <a:p>
            <a:pPr algn="r"/>
            <a:r>
              <a:rPr lang="ru-RU" sz="1600" dirty="0">
                <a:solidFill>
                  <a:schemeClr val="tx1"/>
                </a:solidFill>
              </a:rPr>
              <a:t>                                         Набиуллина Ирина </a:t>
            </a:r>
            <a:r>
              <a:rPr lang="ru-RU" sz="1600" dirty="0" err="1">
                <a:solidFill>
                  <a:schemeClr val="tx1"/>
                </a:solidFill>
              </a:rPr>
              <a:t>Мунавировна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</a:p>
          <a:p>
            <a:pPr algn="r"/>
            <a:r>
              <a:rPr lang="ru-RU" sz="1600" dirty="0">
                <a:solidFill>
                  <a:schemeClr val="tx1"/>
                </a:solidFill>
              </a:rPr>
              <a:t>учитель начальных классов МБОУ «СОШ № 8»</a:t>
            </a:r>
          </a:p>
        </p:txBody>
      </p:sp>
    </p:spTree>
    <p:extLst>
      <p:ext uri="{BB962C8B-B14F-4D97-AF65-F5344CB8AC3E}">
        <p14:creationId xmlns:p14="http://schemas.microsoft.com/office/powerpoint/2010/main" val="783551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3 группа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240111"/>
            <a:ext cx="4017930" cy="5357241"/>
          </a:xfrm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667" y="4005064"/>
            <a:ext cx="1962218" cy="2616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47" y="496179"/>
            <a:ext cx="1368849" cy="6031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667" y="1268760"/>
            <a:ext cx="1962218" cy="2619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8205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План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268761"/>
            <a:ext cx="8075240" cy="244827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1. Посадка семян.</a:t>
            </a:r>
          </a:p>
          <a:p>
            <a:pPr marL="0" indent="0">
              <a:buNone/>
            </a:pPr>
            <a:r>
              <a:rPr lang="ru-RU" dirty="0"/>
              <a:t>2. Пикировка растений.  </a:t>
            </a:r>
          </a:p>
          <a:p>
            <a:pPr marL="0" indent="0">
              <a:buNone/>
            </a:pPr>
            <a:r>
              <a:rPr lang="ru-RU" dirty="0"/>
              <a:t>3. Посадка укорененных отростков в кашпо.</a:t>
            </a:r>
          </a:p>
          <a:p>
            <a:pPr marL="0" indent="0">
              <a:buNone/>
            </a:pPr>
            <a:r>
              <a:rPr lang="ru-RU" dirty="0"/>
              <a:t>4. Оформление цветов.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89040"/>
            <a:ext cx="1798637" cy="240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789039"/>
            <a:ext cx="1795113" cy="240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806973"/>
            <a:ext cx="1784636" cy="2383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37534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" name="Объект 1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484784"/>
            <a:ext cx="6860579" cy="5145435"/>
          </a:xfrm>
        </p:spPr>
      </p:pic>
    </p:spTree>
    <p:extLst>
      <p:ext uri="{BB962C8B-B14F-4D97-AF65-F5344CB8AC3E}">
        <p14:creationId xmlns:p14="http://schemas.microsoft.com/office/powerpoint/2010/main" val="11304891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Перспективы движения проекта: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8587881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99519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Спасибо за внимание! 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" t="2727" r="6632" b="4838"/>
          <a:stretch/>
        </p:blipFill>
        <p:spPr bwMode="auto">
          <a:xfrm>
            <a:off x="2257678" y="1723605"/>
            <a:ext cx="4385883" cy="4183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0576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Русаков Анатолий Дмитриевич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12776"/>
            <a:ext cx="4210414" cy="3157811"/>
          </a:xfrm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84984"/>
            <a:ext cx="4316958" cy="3240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6042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Опрос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1395029"/>
              </p:ext>
            </p:extLst>
          </p:nvPr>
        </p:nvGraphicFramePr>
        <p:xfrm>
          <a:off x="467544" y="1412776"/>
          <a:ext cx="5976664" cy="2476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149080"/>
            <a:ext cx="6693545" cy="245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4413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ea typeface="Times New Roman"/>
              </a:rPr>
              <a:t>Социальный проект</a:t>
            </a:r>
            <a:br>
              <a:rPr lang="ru-RU" sz="1600" dirty="0">
                <a:ea typeface="Times New Roman"/>
              </a:rPr>
            </a:br>
            <a:r>
              <a:rPr lang="ru-RU" b="1" dirty="0">
                <a:solidFill>
                  <a:srgbClr val="FF0000"/>
                </a:solidFill>
                <a:ea typeface="Times New Roman"/>
              </a:rPr>
              <a:t> «Юным героям сороковых»</a:t>
            </a:r>
            <a:br>
              <a:rPr lang="ru-RU" sz="1600" dirty="0">
                <a:ea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0234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Цели и  задачи.</a:t>
            </a: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554418" cy="5125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6597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План работы </a:t>
            </a:r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BD8CF0BB-7FB2-4A7A-8CD1-82E55A68D4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7435722"/>
              </p:ext>
            </p:extLst>
          </p:nvPr>
        </p:nvGraphicFramePr>
        <p:xfrm>
          <a:off x="2195736" y="940004"/>
          <a:ext cx="5544616" cy="567633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56081">
                  <a:extLst>
                    <a:ext uri="{9D8B030D-6E8A-4147-A177-3AD203B41FA5}">
                      <a16:colId xmlns:a16="http://schemas.microsoft.com/office/drawing/2014/main" val="1778964851"/>
                    </a:ext>
                  </a:extLst>
                </a:gridCol>
                <a:gridCol w="2553367">
                  <a:extLst>
                    <a:ext uri="{9D8B030D-6E8A-4147-A177-3AD203B41FA5}">
                      <a16:colId xmlns:a16="http://schemas.microsoft.com/office/drawing/2014/main" val="1763495090"/>
                    </a:ext>
                  </a:extLst>
                </a:gridCol>
                <a:gridCol w="1264741">
                  <a:extLst>
                    <a:ext uri="{9D8B030D-6E8A-4147-A177-3AD203B41FA5}">
                      <a16:colId xmlns:a16="http://schemas.microsoft.com/office/drawing/2014/main" val="1934043480"/>
                    </a:ext>
                  </a:extLst>
                </a:gridCol>
                <a:gridCol w="1270427">
                  <a:extLst>
                    <a:ext uri="{9D8B030D-6E8A-4147-A177-3AD203B41FA5}">
                      <a16:colId xmlns:a16="http://schemas.microsoft.com/office/drawing/2014/main" val="1478658832"/>
                    </a:ext>
                  </a:extLst>
                </a:gridCol>
              </a:tblGrid>
              <a:tr h="305420">
                <a:tc>
                  <a:txBody>
                    <a:bodyPr/>
                    <a:lstStyle/>
                    <a:p>
                      <a:pPr marL="164465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900" b="1" spc="-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8133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</a:t>
                      </a:r>
                      <a:r>
                        <a:rPr lang="ru-RU" sz="900" b="1" spc="-6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b="1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020" marR="24765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900" b="1" spc="-2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39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900" b="1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8274558"/>
                  </a:ext>
                </a:extLst>
              </a:tr>
              <a:tr h="367853">
                <a:tc>
                  <a:txBody>
                    <a:bodyPr/>
                    <a:lstStyle/>
                    <a:p>
                      <a:pPr marL="69850" marR="6985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9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ts val="1850"/>
                        </a:lnSpc>
                        <a:spcBef>
                          <a:spcPts val="345"/>
                        </a:spcBef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Опрос</a:t>
                      </a:r>
                      <a:r>
                        <a:rPr lang="ru-RU" sz="900" spc="-9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обучающихся,</a:t>
                      </a:r>
                      <a:r>
                        <a:rPr lang="ru-RU" sz="900" spc="-8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работников школы, родителей.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1750" marR="24765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r>
                        <a:rPr lang="ru-RU" sz="900" spc="-3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ru-RU" sz="900" spc="-3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215" marR="2444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Инициативная группа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6722905"/>
                  </a:ext>
                </a:extLst>
              </a:tr>
              <a:tr h="906421">
                <a:tc>
                  <a:txBody>
                    <a:bodyPr/>
                    <a:lstStyle/>
                    <a:p>
                      <a:pPr marL="69850" marR="69850" algn="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9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ts val="1575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Сбор</a:t>
                      </a:r>
                      <a:r>
                        <a:rPr lang="ru-RU" sz="900" spc="3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информации</a:t>
                      </a:r>
                      <a:r>
                        <a:rPr lang="ru-RU" sz="900" spc="-1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9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том,</a:t>
                      </a:r>
                      <a:r>
                        <a:rPr lang="ru-RU" sz="900" spc="-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как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9850">
                        <a:lnSpc>
                          <a:spcPts val="185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поздравляют ветеранов Великой Отечественной</a:t>
                      </a:r>
                      <a:r>
                        <a:rPr lang="ru-RU" sz="900" spc="-9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войны,</a:t>
                      </a:r>
                      <a:r>
                        <a:rPr lang="ru-RU" sz="900" spc="-8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тружеников тыла и детей войны.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255" marR="33020" algn="ct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r>
                        <a:rPr lang="ru-RU" sz="900" spc="30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ru-RU" sz="900" spc="-1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215" marR="2444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Инициативная группа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7965136"/>
                  </a:ext>
                </a:extLst>
              </a:tr>
              <a:tr h="367853">
                <a:tc>
                  <a:txBody>
                    <a:bodyPr/>
                    <a:lstStyle/>
                    <a:p>
                      <a:pPr marL="69850" marR="6985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9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15000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Подборка</a:t>
                      </a:r>
                      <a:r>
                        <a:rPr lang="ru-RU" sz="900" spc="-9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900" spc="-8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стихотворений</a:t>
                      </a:r>
                      <a:r>
                        <a:rPr lang="ru-RU" sz="900" spc="-4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900" spc="-4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песни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Ноябрь-декабрь 2025г.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215" marR="2444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Инициативная группа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099037"/>
                  </a:ext>
                </a:extLst>
              </a:tr>
              <a:tr h="745799">
                <a:tc>
                  <a:txBody>
                    <a:bodyPr/>
                    <a:lstStyle/>
                    <a:p>
                      <a:pPr marL="69850" marR="69850" algn="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9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850" marR="62230">
                        <a:lnSpc>
                          <a:spcPct val="115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Подбор</a:t>
                      </a:r>
                      <a:r>
                        <a:rPr lang="ru-RU" sz="900" spc="-7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материалов</a:t>
                      </a:r>
                      <a:r>
                        <a:rPr lang="ru-RU" sz="900" spc="-8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</a:t>
                      </a:r>
                      <a:r>
                        <a:rPr lang="ru-RU" sz="900" spc="-7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Интернета для изготовления открыток,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9850" marR="622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освоение компьютерной технологии</a:t>
                      </a:r>
                      <a:r>
                        <a:rPr lang="ru-RU" sz="900" spc="-7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</a:t>
                      </a:r>
                      <a:r>
                        <a:rPr lang="ru-RU" sz="900" spc="-7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их</a:t>
                      </a:r>
                      <a:r>
                        <a:rPr lang="ru-RU" sz="900" spc="-9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изготовлении.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Январь-февраль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2026 г.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215" marR="2444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Инициативная группа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0739858"/>
                  </a:ext>
                </a:extLst>
              </a:tr>
              <a:tr h="493835">
                <a:tc>
                  <a:txBody>
                    <a:bodyPr/>
                    <a:lstStyle/>
                    <a:p>
                      <a:pPr marL="69850" marR="6985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9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15000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Подбор цветов, которые можно вырастить своими руками в журналах,</a:t>
                      </a:r>
                      <a:r>
                        <a:rPr lang="ru-RU" sz="900" spc="-8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книгах,</a:t>
                      </a:r>
                      <a:r>
                        <a:rPr lang="ru-RU" sz="900" spc="-8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сети</a:t>
                      </a:r>
                      <a:r>
                        <a:rPr lang="ru-RU" sz="900" spc="-9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Интернет.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255" marR="71755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  <a:r>
                        <a:rPr lang="ru-RU" sz="900" spc="-4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r>
                        <a:rPr lang="ru-RU" sz="900" spc="-3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215" marR="2444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Инициативная группа.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7300939"/>
                  </a:ext>
                </a:extLst>
              </a:tr>
              <a:tr h="325707">
                <a:tc>
                  <a:txBody>
                    <a:bodyPr/>
                    <a:lstStyle/>
                    <a:p>
                      <a:pPr marL="69850" marR="69850" algn="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9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ts val="1575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Изготовление</a:t>
                      </a:r>
                      <a:r>
                        <a:rPr lang="ru-RU" sz="900" spc="-8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открыток.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900" spc="-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5570">
                        <a:lnSpc>
                          <a:spcPts val="1575"/>
                        </a:lnSpc>
                        <a:spcBef>
                          <a:spcPts val="235"/>
                        </a:spcBef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r>
                        <a:rPr lang="ru-RU" sz="900" spc="-2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Инициативная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9215">
                        <a:lnSpc>
                          <a:spcPts val="1575"/>
                        </a:lnSpc>
                        <a:spcBef>
                          <a:spcPts val="235"/>
                        </a:spcBef>
                        <a:spcAft>
                          <a:spcPts val="0"/>
                        </a:spcAft>
                      </a:pP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5559361"/>
                  </a:ext>
                </a:extLst>
              </a:tr>
              <a:tr h="1091640">
                <a:tc>
                  <a:txBody>
                    <a:bodyPr/>
                    <a:lstStyle/>
                    <a:p>
                      <a:pPr marL="69850" marR="69850" algn="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9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</a:t>
                      </a:r>
                      <a:r>
                        <a:rPr lang="ru-RU" sz="900" spc="-9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900" spc="-8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практической работы по выращиванию цветов: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ts val="1580"/>
                        </a:lnSpc>
                        <a:spcAft>
                          <a:spcPts val="0"/>
                        </a:spcAft>
                        <a:buSzPts val="1400"/>
                        <a:buFont typeface="Times New Roman" panose="02020603050405020304" pitchFamily="18" charset="0"/>
                        <a:buAutoNum type="arabicPeriod"/>
                        <a:tabLst>
                          <a:tab pos="248920" algn="l"/>
                        </a:tabLst>
                      </a:pPr>
                      <a:r>
                        <a:rPr lang="ru-RU" sz="900" spc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Посадка</a:t>
                      </a:r>
                      <a:r>
                        <a:rPr lang="ru-RU" sz="900" spc="-6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семян.</a:t>
                      </a:r>
                      <a:endParaRPr lang="ru-RU" sz="700" spc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ts val="1575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SzPts val="1400"/>
                        <a:buFont typeface="Times New Roman" panose="02020603050405020304" pitchFamily="18" charset="0"/>
                        <a:buAutoNum type="arabicPeriod"/>
                        <a:tabLst>
                          <a:tab pos="248920" algn="l"/>
                        </a:tabLst>
                      </a:pP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Пикировка</a:t>
                      </a:r>
                      <a:r>
                        <a:rPr lang="ru-RU" sz="900" spc="-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растений.</a:t>
                      </a:r>
                      <a:endParaRPr lang="ru-RU" sz="700" spc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116205" lvl="0" indent="-342900">
                        <a:lnSpc>
                          <a:spcPts val="185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  <a:buSzPts val="1400"/>
                        <a:buFont typeface="Times New Roman" panose="02020603050405020304" pitchFamily="18" charset="0"/>
                        <a:buAutoNum type="arabicPeriod"/>
                        <a:tabLst>
                          <a:tab pos="248920" algn="l"/>
                        </a:tabLst>
                      </a:pPr>
                      <a:r>
                        <a:rPr lang="ru-RU" sz="900" spc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Посадка</a:t>
                      </a:r>
                      <a:r>
                        <a:rPr lang="ru-RU" sz="900" spc="-9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spc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укорененных</a:t>
                      </a:r>
                      <a:r>
                        <a:rPr lang="ru-RU" sz="900" spc="-8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spc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отростков в кашпо.</a:t>
                      </a:r>
                      <a:endParaRPr lang="ru-RU" sz="700" spc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Февраль-апрель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2026 г.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215" marR="2349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</a:t>
                      </a:r>
                      <a:r>
                        <a:rPr lang="ru-RU" sz="900" spc="-9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участники </a:t>
                      </a: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проекта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612802"/>
                  </a:ext>
                </a:extLst>
              </a:tr>
              <a:tr h="335850">
                <a:tc>
                  <a:txBody>
                    <a:bodyPr/>
                    <a:lstStyle/>
                    <a:p>
                      <a:pPr marL="69850" marR="69850" algn="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9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Оформление</a:t>
                      </a:r>
                      <a:r>
                        <a:rPr lang="ru-RU" sz="900" spc="-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подарков.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9850">
                        <a:lnSpc>
                          <a:spcPts val="1575"/>
                        </a:lnSpc>
                        <a:spcBef>
                          <a:spcPts val="260"/>
                        </a:spcBef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r>
                        <a:rPr lang="ru-RU" sz="900" spc="-2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</a:t>
                      </a:r>
                      <a:r>
                        <a:rPr lang="ru-RU" sz="900" spc="-3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участники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9215">
                        <a:lnSpc>
                          <a:spcPts val="1575"/>
                        </a:lnSpc>
                        <a:spcBef>
                          <a:spcPts val="260"/>
                        </a:spcBef>
                        <a:spcAft>
                          <a:spcPts val="0"/>
                        </a:spcAft>
                      </a:pP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проекта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8746838"/>
                  </a:ext>
                </a:extLst>
              </a:tr>
              <a:tr h="488002">
                <a:tc>
                  <a:txBody>
                    <a:bodyPr/>
                    <a:lstStyle/>
                    <a:p>
                      <a:pPr marL="69850" marR="69850" algn="r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9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</a:t>
                      </a:r>
                      <a:r>
                        <a:rPr lang="ru-RU" sz="9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900" spc="29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школьном</a:t>
                      </a:r>
                      <a:r>
                        <a:rPr lang="ru-RU" sz="9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мероприятии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9850">
                        <a:lnSpc>
                          <a:spcPts val="1575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«Дети</a:t>
                      </a:r>
                      <a:r>
                        <a:rPr lang="ru-RU" sz="9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мира</a:t>
                      </a:r>
                      <a:r>
                        <a:rPr lang="ru-RU" sz="900" spc="-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ru-RU" sz="900" spc="-2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детям</a:t>
                      </a: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войны»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sz="900" spc="-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9850">
                        <a:lnSpc>
                          <a:spcPts val="1575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r>
                        <a:rPr lang="ru-RU" sz="900" spc="-2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spc="-2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</a:t>
                      </a:r>
                      <a:r>
                        <a:rPr lang="ru-RU" sz="900" spc="-3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spc="-1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участники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9215">
                        <a:lnSpc>
                          <a:spcPts val="1575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900" spc="-1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проекта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727959"/>
                  </a:ext>
                </a:extLst>
              </a:tr>
            </a:tbl>
          </a:graphicData>
        </a:graphic>
      </p:graphicFrame>
      <p:sp>
        <p:nvSpPr>
          <p:cNvPr id="8" name="Rectangle 1">
            <a:extLst>
              <a:ext uri="{FF2B5EF4-FFF2-40B4-BE49-F238E27FC236}">
                <a16:creationId xmlns:a16="http://schemas.microsoft.com/office/drawing/2014/main" id="{D74D7BE4-D708-4040-9D98-2FCDEA986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622909" y="-431115"/>
            <a:ext cx="13438990" cy="1338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09370" tIns="660192" rIns="449121" bIns="1777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5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Реализация плана действий.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1 группа – занималась  подборкой стихотворений и песен;</a:t>
            </a:r>
          </a:p>
          <a:p>
            <a:pPr marL="0" indent="0">
              <a:buNone/>
            </a:pPr>
            <a:r>
              <a:rPr lang="ru-RU" dirty="0"/>
              <a:t>2 группа – подбирала материалы из Интернета для изготовления открыток; </a:t>
            </a:r>
          </a:p>
          <a:p>
            <a:pPr marL="0" indent="0">
              <a:buNone/>
            </a:pPr>
            <a:r>
              <a:rPr lang="ru-RU" dirty="0"/>
              <a:t>3 группа – работала  со СМИ по подбору  цветов, которые можно вырастить своими руками.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4453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1 группа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86" b="11685"/>
          <a:stretch/>
        </p:blipFill>
        <p:spPr>
          <a:xfrm>
            <a:off x="266089" y="1745148"/>
            <a:ext cx="2807645" cy="2284631"/>
          </a:xfr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268760"/>
            <a:ext cx="2425217" cy="3237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304" y="4597801"/>
            <a:ext cx="3024336" cy="1932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52" t="28316" b="23733"/>
          <a:stretch/>
        </p:blipFill>
        <p:spPr bwMode="auto">
          <a:xfrm>
            <a:off x="6124671" y="1809172"/>
            <a:ext cx="2723948" cy="215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62381"/>
            <a:ext cx="2392985" cy="1792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677" y="4438951"/>
            <a:ext cx="2455382" cy="1839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65099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2 группа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4392488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340769"/>
            <a:ext cx="3326619" cy="2407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542" y="3861048"/>
            <a:ext cx="2803677" cy="265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32326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322</Words>
  <Application>Microsoft Office PowerPoint</Application>
  <PresentationFormat>Экран (4:3)</PresentationFormat>
  <Paragraphs>78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Times New Roman</vt:lpstr>
      <vt:lpstr>Тема Office</vt:lpstr>
      <vt:lpstr>1_Тема Office</vt:lpstr>
      <vt:lpstr>Социальный проект  «Юным героям сороковых» </vt:lpstr>
      <vt:lpstr>Русаков Анатолий Дмитриевич</vt:lpstr>
      <vt:lpstr>Опрос</vt:lpstr>
      <vt:lpstr>Социальный проект  «Юным героям сороковых» </vt:lpstr>
      <vt:lpstr>Цели и  задачи.</vt:lpstr>
      <vt:lpstr>План работы </vt:lpstr>
      <vt:lpstr>Реализация плана действий.</vt:lpstr>
      <vt:lpstr>1 группа</vt:lpstr>
      <vt:lpstr>2 группа</vt:lpstr>
      <vt:lpstr>3 группа</vt:lpstr>
      <vt:lpstr>План</vt:lpstr>
      <vt:lpstr>Презентация PowerPoint</vt:lpstr>
      <vt:lpstr>Перспективы движения проекта:</vt:lpstr>
      <vt:lpstr>Спасибо за внимание!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Нам дороги эти позабыть нельзя!</dc:title>
  <dc:creator>Ранько Елена</dc:creator>
  <cp:lastModifiedBy>Ильдус</cp:lastModifiedBy>
  <cp:revision>24</cp:revision>
  <dcterms:created xsi:type="dcterms:W3CDTF">2015-04-19T15:51:03Z</dcterms:created>
  <dcterms:modified xsi:type="dcterms:W3CDTF">2026-04-04T14:47:35Z</dcterms:modified>
</cp:coreProperties>
</file>