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7" r:id="rId3"/>
    <p:sldId id="258" r:id="rId4"/>
    <p:sldId id="259" r:id="rId5"/>
    <p:sldId id="263" r:id="rId6"/>
    <p:sldId id="260" r:id="rId7"/>
    <p:sldId id="286" r:id="rId8"/>
    <p:sldId id="265" r:id="rId9"/>
    <p:sldId id="287" r:id="rId10"/>
    <p:sldId id="261" r:id="rId11"/>
    <p:sldId id="288" r:id="rId12"/>
    <p:sldId id="289" r:id="rId13"/>
    <p:sldId id="290" r:id="rId14"/>
    <p:sldId id="266" r:id="rId15"/>
    <p:sldId id="294" r:id="rId16"/>
    <p:sldId id="291" r:id="rId17"/>
    <p:sldId id="268" r:id="rId18"/>
    <p:sldId id="293" r:id="rId19"/>
    <p:sldId id="29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33FF"/>
    <a:srgbClr val="82C4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45" autoAdjust="0"/>
    <p:restoredTop sz="94633" autoAdjust="0"/>
  </p:normalViewPr>
  <p:slideViewPr>
    <p:cSldViewPr>
      <p:cViewPr>
        <p:scale>
          <a:sx n="60" d="100"/>
          <a:sy n="60" d="100"/>
        </p:scale>
        <p:origin x="-1638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07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Экспер. Гр.</c:v>
                </c:pt>
                <c:pt idx="1">
                  <c:v>Контр. Гр. 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0.16000000000000003</c:v>
                </c:pt>
                <c:pt idx="1">
                  <c:v>0.25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Экспер. Гр.</c:v>
                </c:pt>
                <c:pt idx="1">
                  <c:v>Контр. Гр. 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0.42000000000000004</c:v>
                </c:pt>
                <c:pt idx="1">
                  <c:v>0.33000000000000007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Экспер. Гр.</c:v>
                </c:pt>
                <c:pt idx="1">
                  <c:v>Контр. Гр. 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0.42000000000000004</c:v>
                </c:pt>
                <c:pt idx="1">
                  <c:v>0.42000000000000004</c:v>
                </c:pt>
              </c:numCache>
            </c:numRef>
          </c:val>
        </c:ser>
        <c:dLbls>
          <c:showVal val="1"/>
        </c:dLbls>
        <c:overlap val="100"/>
        <c:axId val="170636032"/>
        <c:axId val="170637568"/>
      </c:barChart>
      <c:catAx>
        <c:axId val="170636032"/>
        <c:scaling>
          <c:orientation val="minMax"/>
        </c:scaling>
        <c:axPos val="l"/>
        <c:tickLblPos val="nextTo"/>
        <c:crossAx val="170637568"/>
        <c:crosses val="autoZero"/>
        <c:auto val="1"/>
        <c:lblAlgn val="ctr"/>
        <c:lblOffset val="100"/>
      </c:catAx>
      <c:valAx>
        <c:axId val="170637568"/>
        <c:scaling>
          <c:orientation val="minMax"/>
        </c:scaling>
        <c:axPos val="b"/>
        <c:majorGridlines/>
        <c:numFmt formatCode="0%" sourceLinked="1"/>
        <c:tickLblPos val="nextTo"/>
        <c:crossAx val="17063603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Экспер. Гр.</c:v>
                </c:pt>
                <c:pt idx="1">
                  <c:v>Контр. Гр. 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0.33000000000000007</c:v>
                </c:pt>
                <c:pt idx="1">
                  <c:v>0.25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Экспер. Гр.</c:v>
                </c:pt>
                <c:pt idx="1">
                  <c:v>Контр. Гр. 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0.5</c:v>
                </c:pt>
                <c:pt idx="1">
                  <c:v>0.33000000000000007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Экспер. Гр.</c:v>
                </c:pt>
                <c:pt idx="1">
                  <c:v>Контр. Гр. 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0.17</c:v>
                </c:pt>
                <c:pt idx="1">
                  <c:v>0.42000000000000004</c:v>
                </c:pt>
              </c:numCache>
            </c:numRef>
          </c:val>
        </c:ser>
        <c:dLbls>
          <c:showVal val="1"/>
        </c:dLbls>
        <c:overlap val="100"/>
        <c:axId val="173096960"/>
        <c:axId val="173098496"/>
      </c:barChart>
      <c:catAx>
        <c:axId val="173096960"/>
        <c:scaling>
          <c:orientation val="minMax"/>
        </c:scaling>
        <c:axPos val="l"/>
        <c:tickLblPos val="nextTo"/>
        <c:crossAx val="173098496"/>
        <c:crosses val="autoZero"/>
        <c:auto val="1"/>
        <c:lblAlgn val="ctr"/>
        <c:lblOffset val="100"/>
      </c:catAx>
      <c:valAx>
        <c:axId val="173098496"/>
        <c:scaling>
          <c:orientation val="minMax"/>
        </c:scaling>
        <c:axPos val="b"/>
        <c:majorGridlines/>
        <c:numFmt formatCode="0%" sourceLinked="1"/>
        <c:tickLblPos val="nextTo"/>
        <c:crossAx val="17309696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A3FAA-AB9C-4AC0-B04A-2FB130A2DF54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9A2E0-2F62-4EE3-8351-38C1FB9A7F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9DAFE-5311-4558-9C1C-A3AD56D88B21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31D4E-000C-42B7-8537-30D0D1F50E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94AE5-4576-4A72-9553-CE6249177817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68028-D53F-4383-8CDA-C839145A5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68DE8-B582-45B1-803E-83E704CFF195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56349-6D8F-4CC9-A668-99A5BCA1B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AED42-A34A-41D1-96C5-FF698A105A6D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F8ABB-659F-4A5B-A892-A6E92A03A2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221FC-2463-4EF6-A9DE-1F228ADB3CCE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6CA6E-F1F9-4EE6-ADB4-1CA985996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525FA-1809-489F-B415-A596C9B620C8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CD299-F77D-495B-ACB8-96CA581D6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FF6A5-1D02-4FC4-AC4B-C75D6E75BCFE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0B8E7-73C1-41AD-9221-BF363983DD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5480C-8CBD-4AD2-A044-AD191C0A120E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13747-EBFD-4A3A-8895-BC1FD26A8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7EF18-92B0-49DF-A214-3FBE8DC3FA77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D5BDC-1893-4212-9D48-6C2493AAE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E7B1F-DEE9-4FCE-BEE8-9506627D5D6B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F9C4E-29D2-44BA-B042-4F29830E59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5B53C6-CE0D-41C2-86C7-DAF18F8FBD21}" type="datetimeFigureOut">
              <a:rPr lang="ru-RU"/>
              <a:pPr>
                <a:defRPr/>
              </a:pPr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9838C5-488B-4FA5-AD9A-7B809BC36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44675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Эмоционально-ценностное восприятие искусства младшими школьниками на занятиях изобразительной деятельности</a:t>
            </a:r>
            <a:endParaRPr 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Формирующий этап эксперимента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785794"/>
            <a:ext cx="8229600" cy="5739550"/>
          </a:xfrm>
        </p:spPr>
        <p:txBody>
          <a:bodyPr rtlCol="0">
            <a:normAutofit/>
          </a:bodyPr>
          <a:lstStyle/>
          <a:p>
            <a:r>
              <a:rPr lang="ru-RU" sz="1600" dirty="0"/>
              <a:t>Цель: развитие уровня эмоционально-ценностного восприятия искусства младшими школьниками на занятиях изобразительной деятельности.</a:t>
            </a:r>
          </a:p>
          <a:p>
            <a:r>
              <a:rPr lang="ru-RU" sz="1600" dirty="0"/>
              <a:t>Задачи формирующего этапа эксперимента:</a:t>
            </a:r>
          </a:p>
          <a:p>
            <a:pPr lvl="0"/>
            <a:r>
              <a:rPr lang="ru-RU" sz="1600" dirty="0"/>
              <a:t>Углубить знания младших школьников о колорите.  </a:t>
            </a:r>
          </a:p>
          <a:p>
            <a:pPr lvl="0"/>
            <a:r>
              <a:rPr lang="ru-RU" sz="1600" dirty="0"/>
              <a:t>Показать возможности теплого колорита при работе над натюрмортом.</a:t>
            </a:r>
          </a:p>
          <a:p>
            <a:pPr lvl="0"/>
            <a:r>
              <a:rPr lang="ru-RU" sz="1600" dirty="0"/>
              <a:t>Развивать эмоционально-эстетические чувства, воображение школьников.</a:t>
            </a:r>
          </a:p>
          <a:p>
            <a:pPr lvl="0"/>
            <a:r>
              <a:rPr lang="ru-RU" sz="1600" dirty="0"/>
              <a:t>Познакомиться с особенностями работы акварельными красками;</a:t>
            </a:r>
          </a:p>
          <a:p>
            <a:pPr lvl="0"/>
            <a:r>
              <a:rPr lang="ru-RU" sz="1600" dirty="0"/>
              <a:t>Закрепить и повторить навыки выполнения живописного натюрморта. </a:t>
            </a:r>
          </a:p>
          <a:p>
            <a:pPr lvl="0"/>
            <a:r>
              <a:rPr lang="ru-RU" sz="1600" dirty="0"/>
              <a:t>Воспитывать у школьников интерес и бережное отношение к изображению объектов окружающей среды, в частности бытовых предметов. </a:t>
            </a:r>
          </a:p>
          <a:p>
            <a:pPr lvl="0"/>
            <a:r>
              <a:rPr lang="ru-RU" sz="1600" dirty="0"/>
              <a:t>Развивать навык анализа живописного натюрморта, описания, сравнения художественного образа;</a:t>
            </a:r>
          </a:p>
          <a:p>
            <a:pPr lvl="0"/>
            <a:r>
              <a:rPr lang="ru-RU" sz="1600" dirty="0"/>
              <a:t>Формировать композиционные умения при работе над натюрмортом.</a:t>
            </a:r>
          </a:p>
          <a:p>
            <a:pPr lvl="0"/>
            <a:r>
              <a:rPr lang="ru-RU" sz="1600" dirty="0"/>
              <a:t>Развивать творческое воображение, эстетический вкус и фантазию школьников.</a:t>
            </a:r>
          </a:p>
          <a:p>
            <a:r>
              <a:rPr lang="ru-RU" sz="1600" dirty="0"/>
              <a:t>В соответствии с целью и задачами формирующего этапа эксперимента был разработан тематический план занятий с учащимися младшего школьного возраста экспериментальной подгруппы, включающий занятия разного характера:</a:t>
            </a:r>
          </a:p>
          <a:p>
            <a:r>
              <a:rPr lang="ru-RU" sz="1600" dirty="0"/>
              <a:t>1. Натюрморт в теплом колорите </a:t>
            </a:r>
            <a:r>
              <a:rPr lang="ru-RU" sz="1600" dirty="0" smtClean="0"/>
              <a:t>.</a:t>
            </a:r>
            <a:endParaRPr lang="ru-RU" sz="1600" dirty="0"/>
          </a:p>
          <a:p>
            <a:r>
              <a:rPr lang="ru-RU" sz="1600" dirty="0"/>
              <a:t>2. Рисование натюрморта в холодном колорите </a:t>
            </a:r>
            <a:r>
              <a:rPr lang="ru-RU" sz="1600" dirty="0" smtClean="0"/>
              <a:t>.</a:t>
            </a:r>
            <a:endParaRPr lang="ru-RU" sz="1600" dirty="0"/>
          </a:p>
          <a:p>
            <a:r>
              <a:rPr lang="ru-RU" sz="1600" dirty="0"/>
              <a:t>3. Рисование натюрморта в смешанном колорите.</a:t>
            </a:r>
          </a:p>
          <a:p>
            <a:pPr lvl="0"/>
            <a:endParaRPr lang="ru-RU" sz="18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Задание 1</a:t>
            </a:r>
            <a:r>
              <a:rPr lang="ru-RU" sz="2800" b="1" dirty="0">
                <a:solidFill>
                  <a:schemeClr val="accent2"/>
                </a:solidFill>
              </a:rPr>
              <a:t>. Натюрморт в теплом колорите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221088"/>
            <a:ext cx="1631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Анастасия 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23093" y="6372036"/>
            <a:ext cx="1023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Иван П.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84051" y="4221088"/>
            <a:ext cx="1463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Виктория Л.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500174"/>
            <a:ext cx="385762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378618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4143380"/>
            <a:ext cx="407196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5661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Задание 2</a:t>
            </a:r>
            <a:r>
              <a:rPr lang="ru-RU" sz="2800" b="1" dirty="0">
                <a:solidFill>
                  <a:schemeClr val="accent2"/>
                </a:solidFill>
              </a:rPr>
              <a:t>. Рисование натюрморта в холодном колорите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63262" y="4149080"/>
            <a:ext cx="1631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Анастасия 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26864" y="4149080"/>
            <a:ext cx="1023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Иван П.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26284" y="6381328"/>
            <a:ext cx="1463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Виктория Л.</a:t>
            </a: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429000"/>
            <a:ext cx="321471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66" y="1285860"/>
            <a:ext cx="285755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357298"/>
            <a:ext cx="264320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3292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Задание </a:t>
            </a:r>
            <a:r>
              <a:rPr lang="ru-RU" sz="2800" b="1" dirty="0">
                <a:solidFill>
                  <a:schemeClr val="accent2"/>
                </a:solidFill>
              </a:rPr>
              <a:t>3. Рисование натюрморта в смешанном колорите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5786454"/>
            <a:ext cx="1631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Анастасия 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5786454"/>
            <a:ext cx="1023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Иван П.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300031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786578" y="5786454"/>
            <a:ext cx="1463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Виктория Л.</a:t>
            </a:r>
            <a:endParaRPr lang="ru-RU" dirty="0"/>
          </a:p>
        </p:txBody>
      </p:sp>
      <p:pic>
        <p:nvPicPr>
          <p:cNvPr id="8195" name="Picture 3" descr="https://pp.userapi.com/c847220/v847220349/14c450/zb-WHpfoiL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1714488"/>
            <a:ext cx="2928958" cy="3857653"/>
          </a:xfrm>
          <a:prstGeom prst="rect">
            <a:avLst/>
          </a:prstGeom>
          <a:noFill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714488"/>
            <a:ext cx="257176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795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Контрольный этап эксперимента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518477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dirty="0" smtClean="0"/>
              <a:t>	</a:t>
            </a:r>
            <a:r>
              <a:rPr lang="ru-RU" sz="2600" dirty="0" smtClean="0"/>
              <a:t>Тема: «</a:t>
            </a:r>
            <a:r>
              <a:rPr lang="ru-RU" sz="2200" dirty="0">
                <a:solidFill>
                  <a:srgbClr val="C00000"/>
                </a:solidFill>
              </a:rPr>
              <a:t>Рисование тематического </a:t>
            </a:r>
            <a:r>
              <a:rPr lang="ru-RU" sz="2200" dirty="0" smtClean="0">
                <a:solidFill>
                  <a:srgbClr val="C00000"/>
                </a:solidFill>
              </a:rPr>
              <a:t>натюрморта</a:t>
            </a:r>
            <a:r>
              <a:rPr lang="ru-RU" sz="2600" dirty="0" smtClean="0"/>
              <a:t>»</a:t>
            </a:r>
            <a:endParaRPr lang="ru-RU" sz="4000" dirty="0" smtClean="0"/>
          </a:p>
          <a:p>
            <a:r>
              <a:rPr lang="ru-RU" sz="1600" dirty="0"/>
              <a:t>Цель данного этапа: выявление результативности работы по формированию эмоционально-ценностного восприятия искусства младшими школьниками на занятиях изобразительной деятельности. </a:t>
            </a:r>
          </a:p>
          <a:p>
            <a:r>
              <a:rPr lang="ru-RU" sz="1600" dirty="0"/>
              <a:t>Задачи контрольного этапа эксперимента: </a:t>
            </a:r>
          </a:p>
          <a:p>
            <a:r>
              <a:rPr lang="ru-RU" sz="1600" dirty="0"/>
              <a:t>1. 	Выявить знания о жанре натюрморта, его особенностях;</a:t>
            </a:r>
          </a:p>
          <a:p>
            <a:r>
              <a:rPr lang="ru-RU" sz="1600" dirty="0"/>
              <a:t>2.	Развивать навыки анализа живописных произведений в жанре натюрморт;</a:t>
            </a:r>
          </a:p>
          <a:p>
            <a:r>
              <a:rPr lang="ru-RU" sz="1600" dirty="0"/>
              <a:t>3.	Формировать композиционные и колористические представления школьников;</a:t>
            </a:r>
          </a:p>
          <a:p>
            <a:r>
              <a:rPr lang="ru-RU" sz="1600" dirty="0"/>
              <a:t>4.	Научить передавать характерные особенности изображаемого предмета средствами живописи;</a:t>
            </a:r>
          </a:p>
          <a:p>
            <a:r>
              <a:rPr lang="ru-RU" sz="1600" dirty="0"/>
              <a:t>5.	Развить технические умения в процессе работы над натюрмортом, воспитать интерес к созданию живописного натюрморта;</a:t>
            </a:r>
          </a:p>
          <a:p>
            <a:r>
              <a:rPr lang="ru-RU" sz="1600" dirty="0"/>
              <a:t>6.	Воспитывать эстетический вкус, ценностные представления, творческие способности и фантазию.</a:t>
            </a:r>
          </a:p>
          <a:p>
            <a:r>
              <a:rPr lang="ru-RU" sz="1600" dirty="0"/>
              <a:t>7.	Выявить уровень эмоционально-ценностного восприятия искусства учащихся обеих подгрупп;</a:t>
            </a:r>
          </a:p>
          <a:p>
            <a:r>
              <a:rPr lang="ru-RU" sz="1600" dirty="0"/>
              <a:t>8.	 Сравнить результаты констатирующего и контрольного этапов работы.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2441" y="2989693"/>
            <a:ext cx="1281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Карина 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72391" y="2945240"/>
            <a:ext cx="1439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Вероника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99787" y="3022011"/>
            <a:ext cx="11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Роман Д.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2345" y="5579948"/>
            <a:ext cx="1631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Анастасия 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48000" y="5579948"/>
            <a:ext cx="1023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Иван П.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46444" y="5579948"/>
            <a:ext cx="1463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Виктория Л.</a:t>
            </a: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07183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14290"/>
            <a:ext cx="300039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357562"/>
            <a:ext cx="307183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3357562"/>
            <a:ext cx="300039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56" y="214290"/>
            <a:ext cx="250036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3357562"/>
            <a:ext cx="250033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428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27584" y="616517"/>
            <a:ext cx="777686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lang="ru-RU" sz="1100" b="1" dirty="0">
              <a:solidFill>
                <a:srgbClr val="C00000"/>
              </a:solidFill>
              <a:latin typeface="Arial" pitchFamily="34" charset="0"/>
            </a:endParaRPr>
          </a:p>
          <a:p>
            <a:pPr lvl="0" indent="449263" algn="ctr" eaLnBrk="0" hangingPunct="0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контрольного этапа эксперимента</a:t>
            </a:r>
            <a:endParaRPr lang="ru-RU" sz="2800" b="1" dirty="0">
              <a:solidFill>
                <a:srgbClr val="C00000"/>
              </a:solidFill>
              <a:latin typeface="Arial" pitchFamily="34" charset="0"/>
            </a:endParaRPr>
          </a:p>
          <a:p>
            <a:pPr marL="0" marR="0" lvl="0" indent="434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1827335269"/>
              </p:ext>
            </p:extLst>
          </p:nvPr>
        </p:nvGraphicFramePr>
        <p:xfrm>
          <a:off x="1668016" y="175529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07562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</p:spPr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98433" y="201692"/>
            <a:ext cx="823600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19100" algn="ctr"/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№4</a:t>
            </a:r>
          </a:p>
          <a:p>
            <a:pPr lvl="0" indent="419100" algn="ctr"/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Сравнительная таблица контрольного этапа эксперимента </a:t>
            </a:r>
          </a:p>
          <a:p>
            <a:pPr lvl="0" indent="419100" algn="ctr"/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Выявление результативности работы по формированию эмоционально-ценностного восприятия искусства младшими школьниками на занятиях изобразительной деятельности.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699792" y="5877272"/>
            <a:ext cx="4330824" cy="892695"/>
          </a:xfrm>
        </p:spPr>
        <p:txBody>
          <a:bodyPr/>
          <a:lstStyle/>
          <a:p>
            <a:r>
              <a:rPr lang="ru-RU" sz="1100" dirty="0"/>
              <a:t>Условные обозначения:</a:t>
            </a:r>
          </a:p>
          <a:p>
            <a:r>
              <a:rPr lang="ru-RU" sz="1100" dirty="0"/>
              <a:t>н- низкий уровень развития  	</a:t>
            </a:r>
            <a:r>
              <a:rPr lang="ru-RU" sz="1100" dirty="0" smtClean="0"/>
              <a:t>! </a:t>
            </a:r>
            <a:r>
              <a:rPr lang="ru-RU" sz="1100" dirty="0"/>
              <a:t>- не владеет</a:t>
            </a:r>
          </a:p>
          <a:p>
            <a:r>
              <a:rPr lang="ru-RU" sz="1100" dirty="0"/>
              <a:t>с- средний уровень развития 	</a:t>
            </a:r>
            <a:r>
              <a:rPr lang="ru-RU" sz="1100" dirty="0" smtClean="0"/>
              <a:t>%- </a:t>
            </a:r>
            <a:r>
              <a:rPr lang="ru-RU" sz="1100" dirty="0"/>
              <a:t>частично владеет</a:t>
            </a:r>
          </a:p>
          <a:p>
            <a:r>
              <a:rPr lang="ru-RU" sz="1100" dirty="0"/>
              <a:t>в – высокий уровень развития  	</a:t>
            </a:r>
            <a:r>
              <a:rPr lang="ru-RU" sz="1100" dirty="0" smtClean="0"/>
              <a:t>+  </a:t>
            </a:r>
            <a:r>
              <a:rPr lang="ru-RU" sz="1100" dirty="0"/>
              <a:t>владеет</a:t>
            </a:r>
          </a:p>
          <a:p>
            <a:endParaRPr lang="ru-RU" sz="11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2041401"/>
              </p:ext>
            </p:extLst>
          </p:nvPr>
        </p:nvGraphicFramePr>
        <p:xfrm>
          <a:off x="2339752" y="1196752"/>
          <a:ext cx="4837374" cy="45259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934"/>
                <a:gridCol w="840724"/>
                <a:gridCol w="419868"/>
                <a:gridCol w="490505"/>
                <a:gridCol w="490011"/>
                <a:gridCol w="563117"/>
                <a:gridCol w="490011"/>
                <a:gridCol w="350219"/>
                <a:gridCol w="419868"/>
                <a:gridCol w="563117"/>
              </a:tblGrid>
              <a:tr h="20927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№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п/п    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Ф. И.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учащегося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Уровень эмоционально-ценностного восприятия искусства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наличие развитых представлений о предметном мире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понимание значения художественных образов в искусстве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развитые навыки анализа произведения изобразительного искусства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развитые навыки сравнения и анализа образов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создание завершенного целостного образа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композиционное решение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выбор гармоничного цветового решения</a:t>
                      </a: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</a:tr>
              <a:tr h="221589"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Контрольная группа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Карина М.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Сергей О.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Вероника Г.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Виктор Ш.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Роман Д.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6.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Светлана Л.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245826"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Экспериментальная группа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Анастасия М.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Саният М.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Иван П.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Марина 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Виктория Л.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63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6.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Марат У.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%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916361"/>
            <a:ext cx="8229600" cy="180067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>
                <a:solidFill>
                  <a:srgbClr val="C00000"/>
                </a:solidFill>
              </a:rPr>
              <a:t>МЕТОДИЧЕСКАЯ ТАБЛИЦА «РИСОВАНИЕ НАТЮРМОРТА»</a:t>
            </a:r>
            <a:endParaRPr lang="ru-RU" sz="28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127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428860" y="1456267"/>
            <a:ext cx="478634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pp.userapi.com/c849416/v849416101/e36a9/2w3mEENLFs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81" t="5492" r="12224" b="4834"/>
          <a:stretch/>
        </p:blipFill>
        <p:spPr bwMode="auto">
          <a:xfrm>
            <a:off x="4796517" y="620688"/>
            <a:ext cx="3587081" cy="549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pp.userapi.com/c849416/v849416101/e36bb/wmzgoaFvtR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49" t="2629" r="6668" b="2629"/>
          <a:stretch/>
        </p:blipFill>
        <p:spPr bwMode="auto">
          <a:xfrm>
            <a:off x="611560" y="620689"/>
            <a:ext cx="3799490" cy="549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472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5626100"/>
          </a:xfrm>
        </p:spPr>
        <p:txBody>
          <a:bodyPr>
            <a:normAutofit/>
          </a:bodyPr>
          <a:lstStyle/>
          <a:p>
            <a:r>
              <a:rPr lang="ru-RU" sz="2000" b="1" i="1" dirty="0">
                <a:solidFill>
                  <a:schemeClr val="accent2"/>
                </a:solidFill>
              </a:rPr>
              <a:t>Проблема исследования</a:t>
            </a:r>
            <a:r>
              <a:rPr lang="ru-RU" sz="2000" dirty="0"/>
              <a:t>: при каких педагогических условиях занятия изобразительной детальностью становятся средством эмоционально-ценностного восприятия искусства младшими школьниками.</a:t>
            </a:r>
          </a:p>
          <a:p>
            <a:r>
              <a:rPr lang="ru-RU" sz="2000" b="1" i="1" dirty="0">
                <a:solidFill>
                  <a:schemeClr val="accent2"/>
                </a:solidFill>
              </a:rPr>
              <a:t>Цель исследования</a:t>
            </a:r>
            <a:r>
              <a:rPr lang="ru-RU" sz="2000" b="1" dirty="0">
                <a:solidFill>
                  <a:schemeClr val="accent2"/>
                </a:solidFill>
              </a:rPr>
              <a:t> </a:t>
            </a:r>
            <a:r>
              <a:rPr lang="ru-RU" sz="2000" dirty="0"/>
              <a:t>теоретическое обоснование и экспериментальное апробирование условий развития эмоционально-ценностного восприятия искусства младшими школьниками на занятиях изобразительной деятельности.</a:t>
            </a:r>
          </a:p>
          <a:p>
            <a:r>
              <a:rPr lang="ru-RU" sz="2000" b="1" i="1" dirty="0">
                <a:solidFill>
                  <a:schemeClr val="accent2"/>
                </a:solidFill>
              </a:rPr>
              <a:t>Объектом исследования</a:t>
            </a:r>
            <a:r>
              <a:rPr lang="ru-RU" sz="2000" b="1" dirty="0">
                <a:solidFill>
                  <a:schemeClr val="accent2"/>
                </a:solidFill>
              </a:rPr>
              <a:t> </a:t>
            </a:r>
            <a:r>
              <a:rPr lang="ru-RU" sz="2000" dirty="0"/>
              <a:t>является процесс эмоционально-ценностного восприятия искусства младшими школьниками на занятиях изобразительной деятельности. </a:t>
            </a:r>
          </a:p>
          <a:p>
            <a:r>
              <a:rPr lang="ru-RU" sz="2000" b="1" i="1" dirty="0">
                <a:solidFill>
                  <a:schemeClr val="accent2"/>
                </a:solidFill>
              </a:rPr>
              <a:t>Предмет исследования</a:t>
            </a:r>
            <a:r>
              <a:rPr lang="ru-RU" sz="2000" dirty="0"/>
              <a:t>: педагогические условия, содержание и формы методик эмоционально-ценностного восприятия искусства младшими школьниками на занятиях изобразительной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5697538"/>
          </a:xfrm>
        </p:spPr>
        <p:txBody>
          <a:bodyPr>
            <a:normAutofit lnSpcReduction="10000"/>
          </a:bodyPr>
          <a:lstStyle/>
          <a:p>
            <a:r>
              <a:rPr lang="ru-RU" sz="2000" b="1" i="1" dirty="0">
                <a:solidFill>
                  <a:schemeClr val="accent2"/>
                </a:solidFill>
              </a:rPr>
              <a:t>Задачи исследования:</a:t>
            </a:r>
            <a:r>
              <a:rPr lang="ru-RU" sz="2000" b="1" dirty="0">
                <a:solidFill>
                  <a:schemeClr val="accent2"/>
                </a:solidFill>
              </a:rPr>
              <a:t> </a:t>
            </a:r>
          </a:p>
          <a:p>
            <a:pPr lvl="0"/>
            <a:r>
              <a:rPr lang="ru-RU" sz="2000" dirty="0"/>
              <a:t>Изучить и проанализировать психолого-педагогическую, методическую, искусствоведческую, литературу по теме исследования.</a:t>
            </a:r>
          </a:p>
          <a:p>
            <a:pPr lvl="0"/>
            <a:r>
              <a:rPr lang="ru-RU" sz="2000" dirty="0"/>
              <a:t>Теоретически обосновать роль занятий изобразительной деятельности в эмоционально-ценностном восприятии искусства младшими школьниками.</a:t>
            </a:r>
          </a:p>
          <a:p>
            <a:pPr lvl="0"/>
            <a:r>
              <a:rPr lang="ru-RU" sz="2000" dirty="0"/>
              <a:t>Разработать содержание и методику опытно-экспериментальной работы с младшими школьниками.</a:t>
            </a:r>
          </a:p>
          <a:p>
            <a:pPr lvl="0"/>
            <a:r>
              <a:rPr lang="ru-RU" sz="2000" dirty="0"/>
              <a:t>Провести эксперимент с младшими школьниками по теме исследования.</a:t>
            </a:r>
          </a:p>
          <a:p>
            <a:pPr lvl="0"/>
            <a:r>
              <a:rPr lang="ru-RU" sz="2000" dirty="0"/>
              <a:t>Выполнить живописный натюрморт</a:t>
            </a:r>
            <a:r>
              <a:rPr lang="ru-RU" sz="2000" dirty="0" smtClean="0"/>
              <a:t>.</a:t>
            </a:r>
          </a:p>
          <a:p>
            <a:r>
              <a:rPr lang="ru-RU" sz="2000" b="1" i="1" dirty="0">
                <a:solidFill>
                  <a:schemeClr val="accent2"/>
                </a:solidFill>
              </a:rPr>
              <a:t>Методы исследования:</a:t>
            </a:r>
            <a:r>
              <a:rPr lang="ru-RU" sz="2000" dirty="0"/>
              <a:t> теоретические – анализ психолого-педагогических, методических и искусствоведческих трудов по проблеме эмоционально-ценностного восприятия искусства младшими школьниками; изучение педагогического опыта; эмпирические - беседа, опрос, анализ продуктов художественно-творческой деятельности младших школьников в ходе прохождения педагогической практики; педагогический эксперимент.</a:t>
            </a:r>
          </a:p>
          <a:p>
            <a:pPr lvl="0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484313"/>
            <a:ext cx="8229600" cy="27860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>
                <a:solidFill>
                  <a:srgbClr val="C00000"/>
                </a:solidFill>
              </a:rPr>
              <a:t>ОПЫТНО-ЭКСПЕРИМЕНТАЛЬНАЯ РАБОТА ПО РАЗВИТИЮ ЭМОЦИОНАЛЬНО-ЦЕННОСТНОГО ВОСПРИЯТИЯ ИСКУССТВА МЛАДШИМИ ШКОЛЬНИКАМИ НА ЗАНЯТИЯХ ИЗОБРАЗИТЕЛЬНОЙ ДЕЯТЕЛЬНОСТИ</a:t>
            </a:r>
            <a:endParaRPr lang="ru-RU" sz="2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573565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	</a:t>
            </a:r>
            <a:r>
              <a:rPr lang="ru-RU" sz="1800" dirty="0"/>
              <a:t>Опытно-экспериментальная работа была проведена с учащимися 4 класса МОУ </a:t>
            </a:r>
            <a:r>
              <a:rPr lang="ru-RU" sz="1800" dirty="0" err="1"/>
              <a:t>СОШ</a:t>
            </a:r>
            <a:r>
              <a:rPr lang="ru-RU" sz="1800" dirty="0"/>
              <a:t> № 8 села </a:t>
            </a:r>
            <a:r>
              <a:rPr lang="ru-RU" sz="1800" dirty="0" err="1"/>
              <a:t>Грушевское</a:t>
            </a:r>
            <a:r>
              <a:rPr lang="ru-RU" sz="1800" dirty="0"/>
              <a:t> Александровского района Ставропольского края</a:t>
            </a:r>
            <a:r>
              <a:rPr lang="ru-RU" sz="1800" dirty="0" smtClean="0"/>
              <a:t>.</a:t>
            </a:r>
          </a:p>
          <a:p>
            <a:endParaRPr lang="ru-RU" sz="1800" dirty="0"/>
          </a:p>
          <a:p>
            <a:r>
              <a:rPr lang="ru-RU" sz="1800" dirty="0"/>
              <a:t>В диагностической работе была проведена следующая работа: </a:t>
            </a:r>
          </a:p>
          <a:p>
            <a:r>
              <a:rPr lang="ru-RU" sz="1800" dirty="0"/>
              <a:t>1). Наблюдение за процессом самостоятельной художественной деятельности.</a:t>
            </a:r>
          </a:p>
          <a:p>
            <a:r>
              <a:rPr lang="ru-RU" sz="1800" dirty="0"/>
              <a:t>2). Просмотр и анализ детских работ.</a:t>
            </a:r>
          </a:p>
          <a:p>
            <a:r>
              <a:rPr lang="ru-RU" sz="1800" dirty="0"/>
              <a:t>3). Беседы об осознании школьниками художественных образов и эмоционально ценностного восприятия работ художников в жанре натюрморт.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Констатирующий этап эксперимента</a:t>
            </a:r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marL="609600" indent="-609600"/>
            <a:r>
              <a:rPr lang="ru-RU" sz="2000" dirty="0" smtClean="0"/>
              <a:t>Тема: «</a:t>
            </a:r>
            <a:r>
              <a:rPr lang="ru-RU" sz="2000" dirty="0">
                <a:solidFill>
                  <a:srgbClr val="C00000"/>
                </a:solidFill>
              </a:rPr>
              <a:t>Натюрморт из двух простых предметов</a:t>
            </a:r>
            <a:r>
              <a:rPr lang="ru-RU" sz="2000" dirty="0" smtClean="0"/>
              <a:t>».</a:t>
            </a:r>
          </a:p>
          <a:p>
            <a:r>
              <a:rPr lang="x-none" sz="1600" smtClean="0"/>
              <a:t>Цель констатирующего </a:t>
            </a:r>
            <a:r>
              <a:rPr lang="ru-RU" sz="1600" dirty="0" smtClean="0"/>
              <a:t>этапа </a:t>
            </a:r>
            <a:r>
              <a:rPr lang="x-none" sz="1600" smtClean="0"/>
              <a:t>эксперимента – </a:t>
            </a:r>
            <a:r>
              <a:rPr lang="ru-RU" sz="1600" dirty="0"/>
              <a:t>диагностика уровня сформированности эмоционально-ценностного восприятия искусства младшими школьниками на занятиях изобразительной деятельности.</a:t>
            </a:r>
          </a:p>
          <a:p>
            <a:r>
              <a:rPr lang="ru-RU" sz="1600" dirty="0"/>
              <a:t>Были определены следующие задачи констатирующего этапа эксперимента:</a:t>
            </a:r>
          </a:p>
          <a:p>
            <a:r>
              <a:rPr lang="ru-RU" sz="1600" dirty="0"/>
              <a:t>1.	Выявить знания о жанре натюрморта, его особенностях;</a:t>
            </a:r>
          </a:p>
          <a:p>
            <a:r>
              <a:rPr lang="ru-RU" sz="1600" dirty="0"/>
              <a:t>2.	Развивать навыки анализа живописных произведений в жанре натюрморт;</a:t>
            </a:r>
          </a:p>
          <a:p>
            <a:r>
              <a:rPr lang="ru-RU" sz="1600" dirty="0"/>
              <a:t>3.	Формировать композиционные и колористические представления школьников;</a:t>
            </a:r>
          </a:p>
          <a:p>
            <a:r>
              <a:rPr lang="ru-RU" sz="1600" dirty="0"/>
              <a:t>4.	Научить передавать характерные особенности изображаемого предмета средствами живописи;</a:t>
            </a:r>
          </a:p>
          <a:p>
            <a:r>
              <a:rPr lang="ru-RU" sz="1600" dirty="0"/>
              <a:t>5.	Развить технические умения в процессе работы над натюрмортом, воспитать интерес к созданию живописного натюрморта;</a:t>
            </a:r>
          </a:p>
          <a:p>
            <a:r>
              <a:rPr lang="ru-RU" sz="1600" dirty="0"/>
              <a:t>6.	Воспитывать эстетический вкус, ценностные представления, творческие способности и фантазию.</a:t>
            </a:r>
          </a:p>
          <a:p>
            <a:r>
              <a:rPr lang="ru-RU" sz="1600" dirty="0"/>
              <a:t>7.	Выявить уровень сформированности эмоционально-ценностного восприятия искусства учащихся класса.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27584" y="554961"/>
            <a:ext cx="77768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34975" algn="r" eaLnBrk="0" hangingPunct="0"/>
            <a:r>
              <a:rPr lang="ru-RU" b="1" dirty="0">
                <a:solidFill>
                  <a:srgbClr val="C00000"/>
                </a:solidFill>
                <a:latin typeface="Arial" pitchFamily="34" charset="0"/>
              </a:rPr>
              <a:t>Таблица № 1</a:t>
            </a:r>
          </a:p>
          <a:p>
            <a:pPr lvl="0" indent="434975" eaLnBrk="0" hangingPunct="0"/>
            <a:endParaRPr lang="ru-RU" b="1" dirty="0">
              <a:solidFill>
                <a:srgbClr val="C00000"/>
              </a:solidFill>
              <a:latin typeface="Arial" pitchFamily="34" charset="0"/>
            </a:endParaRPr>
          </a:p>
          <a:p>
            <a:pPr lvl="0" indent="434975" eaLnBrk="0" hangingPunct="0"/>
            <a:r>
              <a:rPr lang="ru-RU" b="1" dirty="0">
                <a:solidFill>
                  <a:srgbClr val="C00000"/>
                </a:solidFill>
                <a:latin typeface="Arial" pitchFamily="34" charset="0"/>
              </a:rPr>
              <a:t>Результаты констатирующего этапа эксперимента</a:t>
            </a:r>
          </a:p>
          <a:p>
            <a:pPr marL="0" marR="0" lvl="0" indent="434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1193065001"/>
              </p:ext>
            </p:extLst>
          </p:nvPr>
        </p:nvGraphicFramePr>
        <p:xfrm>
          <a:off x="1668016" y="175529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3" name="Rectangle 175"/>
          <p:cNvSpPr>
            <a:spLocks noChangeArrowheads="1"/>
          </p:cNvSpPr>
          <p:nvPr/>
        </p:nvSpPr>
        <p:spPr bwMode="auto">
          <a:xfrm>
            <a:off x="1857356" y="116632"/>
            <a:ext cx="58578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19100" algn="ctr"/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№2</a:t>
            </a:r>
          </a:p>
          <a:p>
            <a:pPr lvl="0" indent="419100" algn="ctr"/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Сравнительная таблица констатирующего этапа эксперимента </a:t>
            </a:r>
          </a:p>
          <a:p>
            <a:pPr lvl="0" indent="419100" algn="ctr"/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Критерии диагностики уровня эмоционально-ценностного восприятия искусства младшими школьниками на занятиях изобразительной деятельности. </a:t>
            </a:r>
          </a:p>
        </p:txBody>
      </p:sp>
      <p:sp>
        <p:nvSpPr>
          <p:cNvPr id="12468" name="Rectangle 180"/>
          <p:cNvSpPr>
            <a:spLocks noChangeArrowheads="1"/>
          </p:cNvSpPr>
          <p:nvPr/>
        </p:nvSpPr>
        <p:spPr bwMode="auto">
          <a:xfrm>
            <a:off x="0" y="4286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46038" y="6069495"/>
            <a:ext cx="46805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Условные обозначения:</a:t>
            </a:r>
          </a:p>
          <a:p>
            <a:r>
              <a:rPr lang="ru-RU" sz="1100" dirty="0"/>
              <a:t>н- низкий уровень развития  	</a:t>
            </a:r>
            <a:r>
              <a:rPr lang="ru-RU" sz="1100" dirty="0" smtClean="0"/>
              <a:t>! </a:t>
            </a:r>
            <a:r>
              <a:rPr lang="ru-RU" sz="1100" dirty="0"/>
              <a:t>- не владеет</a:t>
            </a:r>
          </a:p>
          <a:p>
            <a:r>
              <a:rPr lang="ru-RU" sz="1100" dirty="0"/>
              <a:t>с- средний уровень развития 	</a:t>
            </a:r>
            <a:r>
              <a:rPr lang="ru-RU" sz="1100" dirty="0" smtClean="0"/>
              <a:t>%- </a:t>
            </a:r>
            <a:r>
              <a:rPr lang="ru-RU" sz="1100" dirty="0"/>
              <a:t>частично владеет</a:t>
            </a:r>
          </a:p>
          <a:p>
            <a:r>
              <a:rPr lang="ru-RU" sz="1100" dirty="0"/>
              <a:t>в – высокий уровень развития  	</a:t>
            </a:r>
            <a:r>
              <a:rPr lang="ru-RU" sz="1100" dirty="0" smtClean="0"/>
              <a:t>+  </a:t>
            </a:r>
            <a:r>
              <a:rPr lang="ru-RU" sz="1100" dirty="0"/>
              <a:t>владеет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4772703"/>
              </p:ext>
            </p:extLst>
          </p:nvPr>
        </p:nvGraphicFramePr>
        <p:xfrm>
          <a:off x="2220849" y="981986"/>
          <a:ext cx="5231471" cy="49672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037"/>
                <a:gridCol w="909217"/>
                <a:gridCol w="454074"/>
                <a:gridCol w="530466"/>
                <a:gridCol w="529932"/>
                <a:gridCol w="608994"/>
                <a:gridCol w="529932"/>
                <a:gridCol w="378751"/>
                <a:gridCol w="454074"/>
                <a:gridCol w="608994"/>
              </a:tblGrid>
              <a:tr h="2331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№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п/п     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Ф. И.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учащегося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Уровень эмоционально-ценностного восприятия искусства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наличие развитых представлений о предметном мире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понимание значения художественных образов в искусстве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развитые навыки анализа произведения изобразительного искусства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развитые навыки сравнения и анализа образов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создание завершенного целостного образа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композиционное решение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выбор гармоничного цветового решения</a:t>
                      </a:r>
                    </a:p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 vert="vert270"/>
                </a:tc>
              </a:tr>
              <a:tr h="240080"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Контрольная группа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Карина М.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Сергей О.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+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Вероника Г.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Виктор Ш.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Роман Д.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6.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Светлана Л.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266340"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Экспериментальная группа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1.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Анастасия М.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Саният М.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Иван П.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Марина 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Виктория Л.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  <a:tr h="177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6.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Марат У.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!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%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419" marR="53419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071810"/>
            <a:ext cx="1281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Карина 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09916" y="3122359"/>
            <a:ext cx="1439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Вероника Г.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39620" y="3140968"/>
            <a:ext cx="11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Роман Д.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9643" y="6203846"/>
            <a:ext cx="1631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Анастасия 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6215082"/>
            <a:ext cx="1023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Иван П.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41436" y="6237312"/>
            <a:ext cx="1463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Виктория Л.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85728"/>
            <a:ext cx="3214710" cy="2857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 descr="https://pp.userapi.com/c845021/v845021638/1592b7/maRZnqqadd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9" y="285728"/>
            <a:ext cx="2786082" cy="2857520"/>
          </a:xfrm>
          <a:prstGeom prst="rect">
            <a:avLst/>
          </a:prstGeom>
          <a:noFill/>
        </p:spPr>
      </p:pic>
      <p:pic>
        <p:nvPicPr>
          <p:cNvPr id="11269" name="Picture 5" descr="https://pp.userapi.com/c845021/v845021638/1592c1/l_WJB4aPrs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3643314"/>
            <a:ext cx="3214710" cy="2571768"/>
          </a:xfrm>
          <a:prstGeom prst="rect">
            <a:avLst/>
          </a:prstGeom>
          <a:noFill/>
        </p:spPr>
      </p:pic>
      <p:pic>
        <p:nvPicPr>
          <p:cNvPr id="11271" name="Picture 7" descr="https://pp.userapi.com/c845021/v845021638/1592cb/5W7xgXLRun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5728"/>
            <a:ext cx="2571769" cy="2857521"/>
          </a:xfrm>
          <a:prstGeom prst="rect">
            <a:avLst/>
          </a:prstGeom>
          <a:noFill/>
        </p:spPr>
      </p:pic>
      <p:pic>
        <p:nvPicPr>
          <p:cNvPr id="11273" name="Picture 9" descr="https://pp.userapi.com/c845021/v845021638/1592da/Ey1BFZ21HU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643314"/>
            <a:ext cx="2428860" cy="2571768"/>
          </a:xfrm>
          <a:prstGeom prst="rect">
            <a:avLst/>
          </a:prstGeom>
          <a:noFill/>
        </p:spPr>
      </p:pic>
      <p:pic>
        <p:nvPicPr>
          <p:cNvPr id="11275" name="Picture 11" descr="https://pp.userapi.com/c845021/v845021638/1592e4/TSrgbeW8cu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3643314"/>
            <a:ext cx="2857520" cy="2571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55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966</Words>
  <Application>Microsoft Office PowerPoint</Application>
  <PresentationFormat>Экран (4:3)</PresentationFormat>
  <Paragraphs>374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Эмоционально-ценностное восприятие искусства младшими школьниками на занятиях изобразительной деятельности</vt:lpstr>
      <vt:lpstr>Слайд 2</vt:lpstr>
      <vt:lpstr>Слайд 3</vt:lpstr>
      <vt:lpstr>Слайд 4</vt:lpstr>
      <vt:lpstr>Слайд 5</vt:lpstr>
      <vt:lpstr>Констатирующий этап эксперимента</vt:lpstr>
      <vt:lpstr>Слайд 7</vt:lpstr>
      <vt:lpstr>Слайд 8</vt:lpstr>
      <vt:lpstr>Слайд 9</vt:lpstr>
      <vt:lpstr>Формирующий этап эксперимента</vt:lpstr>
      <vt:lpstr>Задание 1. Натюрморт в теплом колорите </vt:lpstr>
      <vt:lpstr>Задание 2. Рисование натюрморта в холодном колорите </vt:lpstr>
      <vt:lpstr>Задание 3. Рисование натюрморта в смешанном колорите</vt:lpstr>
      <vt:lpstr>Контрольный этап эксперимента</vt:lpstr>
      <vt:lpstr>Слайд 15</vt:lpstr>
      <vt:lpstr>Слайд 16</vt:lpstr>
      <vt:lpstr> </vt:lpstr>
      <vt:lpstr>Слайд 18</vt:lpstr>
      <vt:lpstr>Слайд 19</vt:lpstr>
    </vt:vector>
  </TitlesOfParts>
  <Company>сгпи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Диспетчер</dc:creator>
  <cp:lastModifiedBy>кристина</cp:lastModifiedBy>
  <cp:revision>103</cp:revision>
  <dcterms:created xsi:type="dcterms:W3CDTF">2016-06-08T11:04:26Z</dcterms:created>
  <dcterms:modified xsi:type="dcterms:W3CDTF">2018-12-13T22:52:07Z</dcterms:modified>
</cp:coreProperties>
</file>