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9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9" r:id="rId13"/>
    <p:sldId id="290" r:id="rId14"/>
    <p:sldId id="267" r:id="rId15"/>
    <p:sldId id="268" r:id="rId16"/>
    <p:sldId id="272" r:id="rId17"/>
    <p:sldId id="270" r:id="rId18"/>
    <p:sldId id="271" r:id="rId19"/>
    <p:sldId id="273" r:id="rId20"/>
    <p:sldId id="274" r:id="rId21"/>
    <p:sldId id="275" r:id="rId22"/>
    <p:sldId id="276" r:id="rId23"/>
    <p:sldId id="277" r:id="rId24"/>
    <p:sldId id="291" r:id="rId25"/>
    <p:sldId id="278" r:id="rId26"/>
    <p:sldId id="279" r:id="rId27"/>
    <p:sldId id="280" r:id="rId28"/>
    <p:sldId id="281" r:id="rId29"/>
    <p:sldId id="282" r:id="rId30"/>
    <p:sldId id="284" r:id="rId31"/>
    <p:sldId id="286" r:id="rId32"/>
    <p:sldId id="287" r:id="rId33"/>
    <p:sldId id="289" r:id="rId34"/>
    <p:sldId id="288" r:id="rId35"/>
    <p:sldId id="292" r:id="rId36"/>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loop="1">
    <p:kiosk/>
    <p:sldRg st="1" end="35"/>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FFFF66"/>
    <a:srgbClr val="E4E4E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000" autoAdjust="0"/>
    <p:restoredTop sz="94434" autoAdjust="0"/>
  </p:normalViewPr>
  <p:slideViewPr>
    <p:cSldViewPr snapToGrid="0">
      <p:cViewPr varScale="1">
        <p:scale>
          <a:sx n="70" d="100"/>
          <a:sy n="70" d="100"/>
        </p:scale>
        <p:origin x="180"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pic>
        <p:nvPicPr>
          <p:cNvPr id="7" name="Picture 6" descr="Droplets-HD-Title-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ctrTitle"/>
          </p:nvPr>
        </p:nvSpPr>
        <p:spPr>
          <a:xfrm>
            <a:off x="1751012" y="1300785"/>
            <a:ext cx="8689976" cy="2509213"/>
          </a:xfrm>
        </p:spPr>
        <p:txBody>
          <a:bodyPr anchor="b">
            <a:normAutofit/>
          </a:bodyPr>
          <a:lstStyle>
            <a:lvl1pPr algn="ctr">
              <a:defRPr sz="4800"/>
            </a:lvl1pPr>
          </a:lstStyle>
          <a:p>
            <a:r>
              <a:rPr lang="ru-RU" smtClean="0"/>
              <a:t>Образец заголовка</a:t>
            </a:r>
            <a:endParaRPr lang="en-US" dirty="0"/>
          </a:p>
        </p:txBody>
      </p:sp>
      <p:sp>
        <p:nvSpPr>
          <p:cNvPr id="3" name="Subtitle 2"/>
          <p:cNvSpPr>
            <a:spLocks noGrp="1"/>
          </p:cNvSpPr>
          <p:nvPr>
            <p:ph type="subTitle" idx="1"/>
          </p:nvPr>
        </p:nvSpPr>
        <p:spPr>
          <a:xfrm>
            <a:off x="1751012" y="3886200"/>
            <a:ext cx="8689976" cy="1371599"/>
          </a:xfrm>
        </p:spPr>
        <p:txBody>
          <a:bodyPr>
            <a:normAutofit/>
          </a:bodyPr>
          <a:lstStyle>
            <a:lvl1pPr marL="0" indent="0" algn="ctr">
              <a:buNone/>
              <a:defRPr sz="2200">
                <a:solidFill>
                  <a:schemeClr val="bg1">
                    <a:lumMod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smtClean="0"/>
              <a:t>11/15/2018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317867856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Панорамная фотография с подписью">
    <p:spTree>
      <p:nvGrpSpPr>
        <p:cNvPr id="1" name=""/>
        <p:cNvGrpSpPr/>
        <p:nvPr/>
      </p:nvGrpSpPr>
      <p:grpSpPr>
        <a:xfrm>
          <a:off x="0" y="0"/>
          <a:ext cx="0" cy="0"/>
          <a:chOff x="0" y="0"/>
          <a:chExt cx="0" cy="0"/>
        </a:xfrm>
      </p:grpSpPr>
      <p:pic>
        <p:nvPicPr>
          <p:cNvPr id="10" name="Picture 9"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94" y="4289374"/>
            <a:ext cx="10364432" cy="811610"/>
          </a:xfrm>
        </p:spPr>
        <p:txBody>
          <a:bodyPr anchor="b"/>
          <a:lstStyle>
            <a:lvl1pPr>
              <a:defRPr sz="320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1184744" y="698261"/>
            <a:ext cx="9822532" cy="3214136"/>
          </a:xfrm>
          <a:prstGeom prst="roundRect">
            <a:avLst>
              <a:gd name="adj" fmla="val 4944"/>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
        <p:nvSpPr>
          <p:cNvPr id="4" name="Text Placeholder 3"/>
          <p:cNvSpPr>
            <a:spLocks noGrp="1"/>
          </p:cNvSpPr>
          <p:nvPr>
            <p:ph type="body" sz="half" idx="2"/>
          </p:nvPr>
        </p:nvSpPr>
        <p:spPr>
          <a:xfrm>
            <a:off x="913774" y="5108728"/>
            <a:ext cx="10364452" cy="682472"/>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Date Placeholder 4"/>
          <p:cNvSpPr>
            <a:spLocks noGrp="1"/>
          </p:cNvSpPr>
          <p:nvPr>
            <p:ph type="dt" sz="half" idx="10"/>
          </p:nvPr>
        </p:nvSpPr>
        <p:spPr/>
        <p:txBody>
          <a:bodyPr/>
          <a:lstStyle/>
          <a:p>
            <a:fld id="{48A87A34-81AB-432B-8DAE-1953F412C126}" type="datetimeFigureOut">
              <a:rPr lang="en-US" smtClean="0"/>
              <a:pPr/>
              <a:t>11/15/2018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51914621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4" y="609599"/>
            <a:ext cx="10364452" cy="3427245"/>
          </a:xfrm>
        </p:spPr>
        <p:txBody>
          <a:bodyPr anchor="ctr"/>
          <a:lstStyle>
            <a:lvl1pPr algn="ctr">
              <a:defRPr sz="3200"/>
            </a:lvl1pPr>
          </a:lstStyle>
          <a:p>
            <a:r>
              <a:rPr lang="ru-RU" smtClean="0"/>
              <a:t>Образец заголовка</a:t>
            </a:r>
            <a:endParaRPr lang="en-US" dirty="0"/>
          </a:p>
        </p:txBody>
      </p:sp>
      <p:sp>
        <p:nvSpPr>
          <p:cNvPr id="4" name="Text Placeholder 3"/>
          <p:cNvSpPr>
            <a:spLocks noGrp="1"/>
          </p:cNvSpPr>
          <p:nvPr>
            <p:ph type="body" sz="half" idx="2"/>
          </p:nvPr>
        </p:nvSpPr>
        <p:spPr>
          <a:xfrm>
            <a:off x="913775" y="4204821"/>
            <a:ext cx="10364452" cy="1586380"/>
          </a:xfrm>
        </p:spPr>
        <p:txBody>
          <a:bodyPr anchor="ct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Date Placeholder 4"/>
          <p:cNvSpPr>
            <a:spLocks noGrp="1"/>
          </p:cNvSpPr>
          <p:nvPr>
            <p:ph type="dt" sz="half" idx="10"/>
          </p:nvPr>
        </p:nvSpPr>
        <p:spPr/>
        <p:txBody>
          <a:bodyPr/>
          <a:lstStyle/>
          <a:p>
            <a:fld id="{48A87A34-81AB-432B-8DAE-1953F412C126}" type="datetimeFigureOut">
              <a:rPr lang="en-US" smtClean="0"/>
              <a:pPr/>
              <a:t>11/15/2018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145989650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pic>
        <p:nvPicPr>
          <p:cNvPr id="11" name="Picture 10"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1446212" y="609600"/>
            <a:ext cx="9302752" cy="2992904"/>
          </a:xfrm>
        </p:spPr>
        <p:txBody>
          <a:bodyPr anchor="ctr"/>
          <a:lstStyle>
            <a:lvl1pPr>
              <a:defRPr sz="3200"/>
            </a:lvl1pPr>
          </a:lstStyle>
          <a:p>
            <a:r>
              <a:rPr lang="ru-RU" smtClean="0"/>
              <a:t>Образец заголовка</a:t>
            </a:r>
            <a:endParaRPr lang="en-US" dirty="0"/>
          </a:p>
        </p:txBody>
      </p:sp>
      <p:sp>
        <p:nvSpPr>
          <p:cNvPr id="12" name="Text Placeholder 3"/>
          <p:cNvSpPr>
            <a:spLocks noGrp="1"/>
          </p:cNvSpPr>
          <p:nvPr>
            <p:ph type="body" sz="half" idx="13"/>
          </p:nvPr>
        </p:nvSpPr>
        <p:spPr>
          <a:xfrm>
            <a:off x="1720644" y="3610032"/>
            <a:ext cx="8752299" cy="594788"/>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4" name="Text Placeholder 3"/>
          <p:cNvSpPr>
            <a:spLocks noGrp="1"/>
          </p:cNvSpPr>
          <p:nvPr>
            <p:ph type="body" sz="half" idx="2"/>
          </p:nvPr>
        </p:nvSpPr>
        <p:spPr>
          <a:xfrm>
            <a:off x="913774" y="4372796"/>
            <a:ext cx="10364452" cy="1421053"/>
          </a:xfrm>
        </p:spPr>
        <p:txBody>
          <a:bodyPr anchor="ctr">
            <a:normAutofit/>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Date Placeholder 4"/>
          <p:cNvSpPr>
            <a:spLocks noGrp="1"/>
          </p:cNvSpPr>
          <p:nvPr>
            <p:ph type="dt" sz="half" idx="10"/>
          </p:nvPr>
        </p:nvSpPr>
        <p:spPr/>
        <p:txBody>
          <a:bodyPr/>
          <a:lstStyle/>
          <a:p>
            <a:fld id="{48A87A34-81AB-432B-8DAE-1953F412C126}" type="datetimeFigureOut">
              <a:rPr lang="en-US" smtClean="0"/>
              <a:pPr/>
              <a:t>11/15/2018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pPr/>
              <a:t>‹#›</a:t>
            </a:fld>
            <a:endParaRPr lang="en-US" dirty="0"/>
          </a:p>
        </p:txBody>
      </p:sp>
      <p:sp>
        <p:nvSpPr>
          <p:cNvPr id="13" name="TextBox 12"/>
          <p:cNvSpPr txBox="1"/>
          <p:nvPr/>
        </p:nvSpPr>
        <p:spPr>
          <a:xfrm>
            <a:off x="1001488" y="754166"/>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4" name="TextBox 13"/>
          <p:cNvSpPr txBox="1"/>
          <p:nvPr/>
        </p:nvSpPr>
        <p:spPr>
          <a:xfrm>
            <a:off x="10557558" y="2993578"/>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extLst>
      <p:ext uri="{BB962C8B-B14F-4D97-AF65-F5344CB8AC3E}">
        <p14:creationId xmlns:p14="http://schemas.microsoft.com/office/powerpoint/2010/main" val="108911890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5" y="2138721"/>
            <a:ext cx="10364452" cy="2511835"/>
          </a:xfrm>
        </p:spPr>
        <p:txBody>
          <a:bodyPr anchor="b"/>
          <a:lstStyle>
            <a:lvl1pPr algn="ctr">
              <a:defRPr sz="3200"/>
            </a:lvl1pPr>
          </a:lstStyle>
          <a:p>
            <a:r>
              <a:rPr lang="ru-RU" smtClean="0"/>
              <a:t>Образец заголовка</a:t>
            </a:r>
            <a:endParaRPr lang="en-US" dirty="0"/>
          </a:p>
        </p:txBody>
      </p:sp>
      <p:sp>
        <p:nvSpPr>
          <p:cNvPr id="4" name="Text Placeholder 3"/>
          <p:cNvSpPr>
            <a:spLocks noGrp="1"/>
          </p:cNvSpPr>
          <p:nvPr>
            <p:ph type="body" sz="half" idx="2"/>
          </p:nvPr>
        </p:nvSpPr>
        <p:spPr>
          <a:xfrm>
            <a:off x="913775" y="4662335"/>
            <a:ext cx="10364452" cy="1140644"/>
          </a:xfrm>
        </p:spPr>
        <p:txBody>
          <a:bodyPr anchor="t"/>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Date Placeholder 4"/>
          <p:cNvSpPr>
            <a:spLocks noGrp="1"/>
          </p:cNvSpPr>
          <p:nvPr>
            <p:ph type="dt" sz="half" idx="10"/>
          </p:nvPr>
        </p:nvSpPr>
        <p:spPr/>
        <p:txBody>
          <a:bodyPr/>
          <a:lstStyle/>
          <a:p>
            <a:fld id="{48A87A34-81AB-432B-8DAE-1953F412C126}" type="datetimeFigureOut">
              <a:rPr lang="en-US" smtClean="0"/>
              <a:pPr/>
              <a:t>11/15/2018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30658017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Три колонки">
    <p:spTree>
      <p:nvGrpSpPr>
        <p:cNvPr id="1" name=""/>
        <p:cNvGrpSpPr/>
        <p:nvPr/>
      </p:nvGrpSpPr>
      <p:grpSpPr>
        <a:xfrm>
          <a:off x="0" y="0"/>
          <a:ext cx="0" cy="0"/>
          <a:chOff x="0" y="0"/>
          <a:chExt cx="0" cy="0"/>
        </a:xfrm>
      </p:grpSpPr>
      <p:pic>
        <p:nvPicPr>
          <p:cNvPr id="13" name="Picture 12"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5" name="Title 1"/>
          <p:cNvSpPr>
            <a:spLocks noGrp="1"/>
          </p:cNvSpPr>
          <p:nvPr>
            <p:ph type="title"/>
          </p:nvPr>
        </p:nvSpPr>
        <p:spPr>
          <a:xfrm>
            <a:off x="913774" y="609600"/>
            <a:ext cx="10364452" cy="1605094"/>
          </a:xfrm>
        </p:spPr>
        <p:txBody>
          <a:bodyPr/>
          <a:lstStyle/>
          <a:p>
            <a:r>
              <a:rPr lang="ru-RU" smtClean="0"/>
              <a:t>Образец заголовка</a:t>
            </a:r>
            <a:endParaRPr lang="en-US" dirty="0"/>
          </a:p>
        </p:txBody>
      </p:sp>
      <p:sp>
        <p:nvSpPr>
          <p:cNvPr id="7" name="Text Placeholder 2"/>
          <p:cNvSpPr>
            <a:spLocks noGrp="1"/>
          </p:cNvSpPr>
          <p:nvPr>
            <p:ph type="body" idx="1"/>
          </p:nvPr>
        </p:nvSpPr>
        <p:spPr>
          <a:xfrm>
            <a:off x="913774" y="2367093"/>
            <a:ext cx="3298976" cy="576262"/>
          </a:xfrm>
        </p:spPr>
        <p:txBody>
          <a:bodyPr anchor="b">
            <a:noAutofit/>
          </a:bodyPr>
          <a:lstStyle>
            <a:lvl1pPr marL="0" indent="0" algn="ctr">
              <a:lnSpc>
                <a:spcPct val="8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8" name="Text Placeholder 3"/>
          <p:cNvSpPr>
            <a:spLocks noGrp="1"/>
          </p:cNvSpPr>
          <p:nvPr>
            <p:ph type="body" sz="half" idx="15"/>
          </p:nvPr>
        </p:nvSpPr>
        <p:spPr>
          <a:xfrm>
            <a:off x="913774" y="2943355"/>
            <a:ext cx="3298976"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9" name="Text Placeholder 4"/>
          <p:cNvSpPr>
            <a:spLocks noGrp="1"/>
          </p:cNvSpPr>
          <p:nvPr>
            <p:ph type="body" sz="quarter" idx="3"/>
          </p:nvPr>
        </p:nvSpPr>
        <p:spPr>
          <a:xfrm>
            <a:off x="4452389" y="2367093"/>
            <a:ext cx="3291521" cy="576262"/>
          </a:xfrm>
        </p:spPr>
        <p:txBody>
          <a:bodyPr anchor="b">
            <a:noAutofit/>
          </a:bodyPr>
          <a:lstStyle>
            <a:lvl1pPr marL="0" indent="0" algn="ctr">
              <a:lnSpc>
                <a:spcPct val="8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10" name="Text Placeholder 3"/>
          <p:cNvSpPr>
            <a:spLocks noGrp="1"/>
          </p:cNvSpPr>
          <p:nvPr>
            <p:ph type="body" sz="half" idx="16"/>
          </p:nvPr>
        </p:nvSpPr>
        <p:spPr>
          <a:xfrm>
            <a:off x="4441348" y="2943355"/>
            <a:ext cx="3303351"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11" name="Text Placeholder 4"/>
          <p:cNvSpPr>
            <a:spLocks noGrp="1"/>
          </p:cNvSpPr>
          <p:nvPr>
            <p:ph type="body" sz="quarter" idx="13"/>
          </p:nvPr>
        </p:nvSpPr>
        <p:spPr>
          <a:xfrm>
            <a:off x="7973298" y="2367093"/>
            <a:ext cx="3304928" cy="576262"/>
          </a:xfrm>
        </p:spPr>
        <p:txBody>
          <a:bodyPr anchor="b">
            <a:noAutofit/>
          </a:bodyPr>
          <a:lstStyle>
            <a:lvl1pPr marL="0" indent="0" algn="ctr">
              <a:lnSpc>
                <a:spcPct val="8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12" name="Text Placeholder 3"/>
          <p:cNvSpPr>
            <a:spLocks noGrp="1"/>
          </p:cNvSpPr>
          <p:nvPr>
            <p:ph type="body" sz="half" idx="17"/>
          </p:nvPr>
        </p:nvSpPr>
        <p:spPr>
          <a:xfrm>
            <a:off x="7973298" y="2943355"/>
            <a:ext cx="3304928"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3" name="Date Placeholder 2"/>
          <p:cNvSpPr>
            <a:spLocks noGrp="1"/>
          </p:cNvSpPr>
          <p:nvPr>
            <p:ph type="dt" sz="half" idx="10"/>
          </p:nvPr>
        </p:nvSpPr>
        <p:spPr/>
        <p:txBody>
          <a:bodyPr/>
          <a:lstStyle/>
          <a:p>
            <a:fld id="{48A87A34-81AB-432B-8DAE-1953F412C126}" type="datetimeFigureOut">
              <a:rPr lang="en-US" smtClean="0"/>
              <a:pPr/>
              <a:t>11/15/2018</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194309519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Столбец с тремя рисунками">
    <p:spTree>
      <p:nvGrpSpPr>
        <p:cNvPr id="1" name=""/>
        <p:cNvGrpSpPr/>
        <p:nvPr/>
      </p:nvGrpSpPr>
      <p:grpSpPr>
        <a:xfrm>
          <a:off x="0" y="0"/>
          <a:ext cx="0" cy="0"/>
          <a:chOff x="0" y="0"/>
          <a:chExt cx="0" cy="0"/>
        </a:xfrm>
      </p:grpSpPr>
      <p:pic>
        <p:nvPicPr>
          <p:cNvPr id="16" name="Picture 15"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30" name="Title 1"/>
          <p:cNvSpPr>
            <a:spLocks noGrp="1"/>
          </p:cNvSpPr>
          <p:nvPr>
            <p:ph type="title"/>
          </p:nvPr>
        </p:nvSpPr>
        <p:spPr>
          <a:xfrm>
            <a:off x="913774" y="610772"/>
            <a:ext cx="10364452" cy="1603922"/>
          </a:xfrm>
        </p:spPr>
        <p:txBody>
          <a:bodyPr/>
          <a:lstStyle/>
          <a:p>
            <a:r>
              <a:rPr lang="ru-RU" smtClean="0"/>
              <a:t>Образец заголовка</a:t>
            </a:r>
            <a:endParaRPr lang="en-US" dirty="0"/>
          </a:p>
        </p:txBody>
      </p:sp>
      <p:sp>
        <p:nvSpPr>
          <p:cNvPr id="19" name="Text Placeholder 2"/>
          <p:cNvSpPr>
            <a:spLocks noGrp="1"/>
          </p:cNvSpPr>
          <p:nvPr>
            <p:ph type="body" idx="1"/>
          </p:nvPr>
        </p:nvSpPr>
        <p:spPr>
          <a:xfrm>
            <a:off x="913774" y="4204820"/>
            <a:ext cx="3296409" cy="576262"/>
          </a:xfrm>
        </p:spPr>
        <p:txBody>
          <a:bodyPr anchor="b">
            <a:noAutofit/>
          </a:bodyPr>
          <a:lstStyle>
            <a:lvl1pPr marL="0" indent="0" algn="ctr">
              <a:lnSpc>
                <a:spcPct val="8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20" name="Picture Placeholder 2"/>
          <p:cNvSpPr>
            <a:spLocks noGrp="1" noChangeAspect="1"/>
          </p:cNvSpPr>
          <p:nvPr>
            <p:ph type="pic" idx="15"/>
          </p:nvPr>
        </p:nvSpPr>
        <p:spPr>
          <a:xfrm>
            <a:off x="913774" y="2367093"/>
            <a:ext cx="3296409" cy="1524000"/>
          </a:xfrm>
          <a:prstGeom prst="roundRect">
            <a:avLst>
              <a:gd name="adj" fmla="val 9363"/>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21" name="Text Placeholder 3"/>
          <p:cNvSpPr>
            <a:spLocks noGrp="1"/>
          </p:cNvSpPr>
          <p:nvPr>
            <p:ph type="body" sz="half" idx="18"/>
          </p:nvPr>
        </p:nvSpPr>
        <p:spPr>
          <a:xfrm>
            <a:off x="913774" y="4781082"/>
            <a:ext cx="3296409" cy="101011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22" name="Text Placeholder 4"/>
          <p:cNvSpPr>
            <a:spLocks noGrp="1"/>
          </p:cNvSpPr>
          <p:nvPr>
            <p:ph type="body" sz="quarter" idx="3"/>
          </p:nvPr>
        </p:nvSpPr>
        <p:spPr>
          <a:xfrm>
            <a:off x="4442759" y="4204820"/>
            <a:ext cx="3301828" cy="576262"/>
          </a:xfrm>
        </p:spPr>
        <p:txBody>
          <a:bodyPr anchor="b">
            <a:noAutofit/>
          </a:bodyPr>
          <a:lstStyle>
            <a:lvl1pPr marL="0" indent="0" algn="ctr">
              <a:lnSpc>
                <a:spcPct val="8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23" name="Picture Placeholder 2"/>
          <p:cNvSpPr>
            <a:spLocks noGrp="1" noChangeAspect="1"/>
          </p:cNvSpPr>
          <p:nvPr>
            <p:ph type="pic" idx="21"/>
          </p:nvPr>
        </p:nvSpPr>
        <p:spPr>
          <a:xfrm>
            <a:off x="4441348" y="2367093"/>
            <a:ext cx="3303352" cy="1524000"/>
          </a:xfrm>
          <a:prstGeom prst="roundRect">
            <a:avLst>
              <a:gd name="adj" fmla="val 8841"/>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24" name="Text Placeholder 3"/>
          <p:cNvSpPr>
            <a:spLocks noGrp="1"/>
          </p:cNvSpPr>
          <p:nvPr>
            <p:ph type="body" sz="half" idx="19"/>
          </p:nvPr>
        </p:nvSpPr>
        <p:spPr>
          <a:xfrm>
            <a:off x="4441348" y="4781080"/>
            <a:ext cx="3303352" cy="1010119"/>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25" name="Text Placeholder 4"/>
          <p:cNvSpPr>
            <a:spLocks noGrp="1"/>
          </p:cNvSpPr>
          <p:nvPr>
            <p:ph type="body" sz="quarter" idx="13"/>
          </p:nvPr>
        </p:nvSpPr>
        <p:spPr>
          <a:xfrm>
            <a:off x="7973298" y="4204820"/>
            <a:ext cx="3300681" cy="576262"/>
          </a:xfrm>
        </p:spPr>
        <p:txBody>
          <a:bodyPr anchor="b">
            <a:noAutofit/>
          </a:bodyPr>
          <a:lstStyle>
            <a:lvl1pPr marL="0" indent="0" algn="ctr">
              <a:lnSpc>
                <a:spcPct val="8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26" name="Picture Placeholder 2"/>
          <p:cNvSpPr>
            <a:spLocks noGrp="1" noChangeAspect="1"/>
          </p:cNvSpPr>
          <p:nvPr>
            <p:ph type="pic" idx="22"/>
          </p:nvPr>
        </p:nvSpPr>
        <p:spPr>
          <a:xfrm>
            <a:off x="7973298" y="2367093"/>
            <a:ext cx="3304928" cy="1524000"/>
          </a:xfrm>
          <a:prstGeom prst="roundRect">
            <a:avLst>
              <a:gd name="adj" fmla="val 8841"/>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27" name="Text Placeholder 3"/>
          <p:cNvSpPr>
            <a:spLocks noGrp="1"/>
          </p:cNvSpPr>
          <p:nvPr>
            <p:ph type="body" sz="half" idx="20"/>
          </p:nvPr>
        </p:nvSpPr>
        <p:spPr>
          <a:xfrm>
            <a:off x="7973173" y="4781078"/>
            <a:ext cx="3305053" cy="1010121"/>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3" name="Date Placeholder 2"/>
          <p:cNvSpPr>
            <a:spLocks noGrp="1"/>
          </p:cNvSpPr>
          <p:nvPr>
            <p:ph type="dt" sz="half" idx="10"/>
          </p:nvPr>
        </p:nvSpPr>
        <p:spPr/>
        <p:txBody>
          <a:bodyPr/>
          <a:lstStyle/>
          <a:p>
            <a:fld id="{48A87A34-81AB-432B-8DAE-1953F412C126}" type="datetimeFigureOut">
              <a:rPr lang="en-US" smtClean="0"/>
              <a:pPr/>
              <a:t>11/15/2018</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175306719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p:txBody>
          <a:bodyPr/>
          <a:lstStyle/>
          <a:p>
            <a:r>
              <a:rPr lang="ru-RU" smtClean="0"/>
              <a:t>Образец заголовка</a:t>
            </a:r>
            <a:endParaRPr lang="en-US" dirty="0"/>
          </a:p>
        </p:txBody>
      </p:sp>
      <p:sp>
        <p:nvSpPr>
          <p:cNvPr id="11" name="Vertical Text Placeholder 2"/>
          <p:cNvSpPr>
            <a:spLocks noGrp="1"/>
          </p:cNvSpPr>
          <p:nvPr>
            <p:ph type="body" orient="vert" sz="quarter" idx="13"/>
          </p:nvPr>
        </p:nvSpPr>
        <p:spPr>
          <a:xfrm>
            <a:off x="913775" y="2367093"/>
            <a:ext cx="10364452" cy="3424107"/>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smtClean="0"/>
              <a:t>11/15/2018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63499012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pic>
        <p:nvPicPr>
          <p:cNvPr id="9" name="Picture 8"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Vertical Title 1"/>
          <p:cNvSpPr>
            <a:spLocks noGrp="1"/>
          </p:cNvSpPr>
          <p:nvPr>
            <p:ph type="title" orient="vert"/>
          </p:nvPr>
        </p:nvSpPr>
        <p:spPr>
          <a:xfrm>
            <a:off x="8724900" y="609601"/>
            <a:ext cx="2553326" cy="5181599"/>
          </a:xfrm>
        </p:spPr>
        <p:txBody>
          <a:bodyPr vert="eaVert"/>
          <a:lstStyle>
            <a:lvl1pPr algn="l">
              <a:defRPr/>
            </a:lvl1pPr>
          </a:lstStyle>
          <a:p>
            <a:r>
              <a:rPr lang="ru-RU" smtClean="0"/>
              <a:t>Образец заголовка</a:t>
            </a:r>
            <a:endParaRPr lang="en-US" dirty="0"/>
          </a:p>
        </p:txBody>
      </p:sp>
      <p:sp>
        <p:nvSpPr>
          <p:cNvPr id="8" name="Vertical Text Placeholder 2"/>
          <p:cNvSpPr>
            <a:spLocks noGrp="1"/>
          </p:cNvSpPr>
          <p:nvPr>
            <p:ph type="body" orient="vert" sz="quarter" idx="13"/>
          </p:nvPr>
        </p:nvSpPr>
        <p:spPr>
          <a:xfrm>
            <a:off x="913775" y="609601"/>
            <a:ext cx="7658724" cy="5181599"/>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smtClean="0"/>
              <a:t>11/15/2018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182638185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pic>
        <p:nvPicPr>
          <p:cNvPr id="3" name="Picture 2"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p:txBody>
          <a:bodyPr/>
          <a:lstStyle/>
          <a:p>
            <a:r>
              <a:rPr lang="ru-RU" smtClean="0"/>
              <a:t>Образец заголовка</a:t>
            </a:r>
            <a:endParaRPr lang="en-US" dirty="0"/>
          </a:p>
        </p:txBody>
      </p:sp>
      <p:sp>
        <p:nvSpPr>
          <p:cNvPr id="12" name="Content Placeholder 2"/>
          <p:cNvSpPr>
            <a:spLocks noGrp="1"/>
          </p:cNvSpPr>
          <p:nvPr>
            <p:ph sz="quarter" idx="13"/>
          </p:nvPr>
        </p:nvSpPr>
        <p:spPr>
          <a:xfrm>
            <a:off x="913774" y="2367092"/>
            <a:ext cx="10363826" cy="3424107"/>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smtClean="0"/>
              <a:t>11/15/2018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235708622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pic>
        <p:nvPicPr>
          <p:cNvPr id="9" name="Picture 8"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4" y="828563"/>
            <a:ext cx="10351752" cy="2736819"/>
          </a:xfrm>
        </p:spPr>
        <p:txBody>
          <a:bodyPr anchor="b">
            <a:normAutofit/>
          </a:bodyPr>
          <a:lstStyle>
            <a:lvl1pPr>
              <a:defRPr sz="4000"/>
            </a:lvl1pPr>
          </a:lstStyle>
          <a:p>
            <a:r>
              <a:rPr lang="ru-RU" smtClean="0"/>
              <a:t>Образец заголовка</a:t>
            </a:r>
            <a:endParaRPr lang="en-US" dirty="0"/>
          </a:p>
        </p:txBody>
      </p:sp>
      <p:sp>
        <p:nvSpPr>
          <p:cNvPr id="3" name="Text Placeholder 2"/>
          <p:cNvSpPr>
            <a:spLocks noGrp="1"/>
          </p:cNvSpPr>
          <p:nvPr>
            <p:ph type="body" idx="1"/>
          </p:nvPr>
        </p:nvSpPr>
        <p:spPr>
          <a:xfrm>
            <a:off x="913774" y="3657457"/>
            <a:ext cx="10351752" cy="1368183"/>
          </a:xfrm>
        </p:spPr>
        <p:txBody>
          <a:bodyPr>
            <a:normAutofit/>
          </a:bodyPr>
          <a:lstStyle>
            <a:lvl1pPr marL="0" indent="0" algn="ctr">
              <a:buNone/>
              <a:defRPr sz="2000">
                <a:solidFill>
                  <a:schemeClr val="bg1">
                    <a:lumMod val="50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48A87A34-81AB-432B-8DAE-1953F412C126}" type="datetimeFigureOut">
              <a:rPr lang="en-US" smtClean="0"/>
              <a:t>11/15/2018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239619097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pic>
        <p:nvPicPr>
          <p:cNvPr id="10" name="Picture 9"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4" name="Title 1"/>
          <p:cNvSpPr>
            <a:spLocks noGrp="1"/>
          </p:cNvSpPr>
          <p:nvPr>
            <p:ph type="title"/>
          </p:nvPr>
        </p:nvSpPr>
        <p:spPr>
          <a:xfrm>
            <a:off x="913775" y="618517"/>
            <a:ext cx="10364451" cy="1596177"/>
          </a:xfrm>
        </p:spPr>
        <p:txBody>
          <a:bodyPr/>
          <a:lstStyle/>
          <a:p>
            <a:r>
              <a:rPr lang="ru-RU" smtClean="0"/>
              <a:t>Образец заголовка</a:t>
            </a:r>
            <a:endParaRPr lang="en-US" dirty="0"/>
          </a:p>
        </p:txBody>
      </p:sp>
      <p:sp>
        <p:nvSpPr>
          <p:cNvPr id="12" name="Content Placeholder 2"/>
          <p:cNvSpPr>
            <a:spLocks noGrp="1"/>
          </p:cNvSpPr>
          <p:nvPr>
            <p:ph sz="quarter" idx="13"/>
          </p:nvPr>
        </p:nvSpPr>
        <p:spPr>
          <a:xfrm>
            <a:off x="913774" y="2367092"/>
            <a:ext cx="5106026" cy="3424107"/>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13" name="Content Placeholder 3"/>
          <p:cNvSpPr>
            <a:spLocks noGrp="1"/>
          </p:cNvSpPr>
          <p:nvPr>
            <p:ph sz="quarter" idx="14"/>
          </p:nvPr>
        </p:nvSpPr>
        <p:spPr>
          <a:xfrm>
            <a:off x="6172200" y="2367092"/>
            <a:ext cx="5105400" cy="3424107"/>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48A87A34-81AB-432B-8DAE-1953F412C126}" type="datetimeFigureOut">
              <a:rPr lang="en-US" smtClean="0"/>
              <a:t>11/15/2018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396329019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pic>
        <p:nvPicPr>
          <p:cNvPr id="15" name="Picture 14"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4" name="Title 1"/>
          <p:cNvSpPr>
            <a:spLocks noGrp="1"/>
          </p:cNvSpPr>
          <p:nvPr>
            <p:ph type="title"/>
          </p:nvPr>
        </p:nvSpPr>
        <p:spPr>
          <a:xfrm>
            <a:off x="913775" y="618517"/>
            <a:ext cx="10364451" cy="1596177"/>
          </a:xfrm>
        </p:spPr>
        <p:txBody>
          <a:bodyPr/>
          <a:lstStyle/>
          <a:p>
            <a:r>
              <a:rPr lang="ru-RU" smtClean="0"/>
              <a:t>Образец заголовка</a:t>
            </a:r>
            <a:endParaRPr lang="en-US" dirty="0"/>
          </a:p>
        </p:txBody>
      </p:sp>
      <p:sp>
        <p:nvSpPr>
          <p:cNvPr id="3" name="Text Placeholder 2"/>
          <p:cNvSpPr>
            <a:spLocks noGrp="1"/>
          </p:cNvSpPr>
          <p:nvPr>
            <p:ph type="body" idx="1"/>
          </p:nvPr>
        </p:nvSpPr>
        <p:spPr>
          <a:xfrm>
            <a:off x="1146328" y="2371018"/>
            <a:ext cx="4873474" cy="679994"/>
          </a:xfrm>
        </p:spPr>
        <p:txBody>
          <a:bodyPr anchor="b">
            <a:noAutofit/>
          </a:bodyPr>
          <a:lstStyle>
            <a:lvl1pPr marL="0" indent="0">
              <a:lnSpc>
                <a:spcPct val="85000"/>
              </a:lnSpc>
              <a:buNone/>
              <a:defRPr sz="26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12" name="Content Placeholder 3"/>
          <p:cNvSpPr>
            <a:spLocks noGrp="1"/>
          </p:cNvSpPr>
          <p:nvPr>
            <p:ph sz="quarter" idx="13"/>
          </p:nvPr>
        </p:nvSpPr>
        <p:spPr>
          <a:xfrm>
            <a:off x="913774" y="3051012"/>
            <a:ext cx="5106027" cy="2740187"/>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6396423" y="2371018"/>
            <a:ext cx="4881804" cy="679994"/>
          </a:xfrm>
        </p:spPr>
        <p:txBody>
          <a:bodyPr anchor="b">
            <a:noAutofit/>
          </a:bodyPr>
          <a:lstStyle>
            <a:lvl1pPr marL="0" indent="0">
              <a:lnSpc>
                <a:spcPct val="85000"/>
              </a:lnSpc>
              <a:buNone/>
              <a:defRPr sz="26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13" name="Content Placeholder 5"/>
          <p:cNvSpPr>
            <a:spLocks noGrp="1"/>
          </p:cNvSpPr>
          <p:nvPr>
            <p:ph sz="quarter" idx="14"/>
          </p:nvPr>
        </p:nvSpPr>
        <p:spPr>
          <a:xfrm>
            <a:off x="6172200" y="3051012"/>
            <a:ext cx="5105401" cy="2740187"/>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48A87A34-81AB-432B-8DAE-1953F412C126}" type="datetimeFigureOut">
              <a:rPr lang="en-US" smtClean="0"/>
              <a:t>11/15/2018</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322886345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48A87A34-81AB-432B-8DAE-1953F412C126}" type="datetimeFigureOut">
              <a:rPr lang="en-US" smtClean="0"/>
              <a:t>11/15/2018</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403478723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pic>
        <p:nvPicPr>
          <p:cNvPr id="7" name="Picture 6"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Date Placeholder 1"/>
          <p:cNvSpPr>
            <a:spLocks noGrp="1"/>
          </p:cNvSpPr>
          <p:nvPr>
            <p:ph type="dt" sz="half" idx="10"/>
          </p:nvPr>
        </p:nvSpPr>
        <p:spPr/>
        <p:txBody>
          <a:bodyPr/>
          <a:lstStyle/>
          <a:p>
            <a:fld id="{48A87A34-81AB-432B-8DAE-1953F412C126}" type="datetimeFigureOut">
              <a:rPr lang="en-US" smtClean="0"/>
              <a:t>11/15/2018</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206293414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pic>
        <p:nvPicPr>
          <p:cNvPr id="11" name="Picture 10"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5" y="609600"/>
            <a:ext cx="3935688" cy="2023252"/>
          </a:xfrm>
        </p:spPr>
        <p:txBody>
          <a:bodyPr anchor="b"/>
          <a:lstStyle>
            <a:lvl1pPr algn="ctr">
              <a:defRPr sz="3200"/>
            </a:lvl1pPr>
          </a:lstStyle>
          <a:p>
            <a:r>
              <a:rPr lang="ru-RU" smtClean="0"/>
              <a:t>Образец заголовка</a:t>
            </a:r>
            <a:endParaRPr lang="en-US" dirty="0"/>
          </a:p>
        </p:txBody>
      </p:sp>
      <p:sp>
        <p:nvSpPr>
          <p:cNvPr id="10" name="Content Placeholder 2"/>
          <p:cNvSpPr>
            <a:spLocks noGrp="1"/>
          </p:cNvSpPr>
          <p:nvPr>
            <p:ph sz="quarter" idx="13"/>
          </p:nvPr>
        </p:nvSpPr>
        <p:spPr>
          <a:xfrm>
            <a:off x="5078062" y="609600"/>
            <a:ext cx="6200163" cy="5181599"/>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913774" y="2632852"/>
            <a:ext cx="3935689" cy="3158348"/>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Date Placeholder 4"/>
          <p:cNvSpPr>
            <a:spLocks noGrp="1"/>
          </p:cNvSpPr>
          <p:nvPr>
            <p:ph type="dt" sz="half" idx="10"/>
          </p:nvPr>
        </p:nvSpPr>
        <p:spPr/>
        <p:txBody>
          <a:bodyPr/>
          <a:lstStyle/>
          <a:p>
            <a:fld id="{48A87A34-81AB-432B-8DAE-1953F412C126}" type="datetimeFigureOut">
              <a:rPr lang="en-US" smtClean="0"/>
              <a:t>11/15/2018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79027775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pic>
        <p:nvPicPr>
          <p:cNvPr id="10" name="Picture 9"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4" y="609600"/>
            <a:ext cx="5934969" cy="2023254"/>
          </a:xfrm>
        </p:spPr>
        <p:txBody>
          <a:bodyPr anchor="b"/>
          <a:lstStyle>
            <a:lvl1pPr algn="ctr">
              <a:defRPr sz="320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7424803" y="609601"/>
            <a:ext cx="3255358" cy="5181600"/>
          </a:xfrm>
          <a:prstGeom prst="roundRect">
            <a:avLst>
              <a:gd name="adj" fmla="val 4943"/>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
        <p:nvSpPr>
          <p:cNvPr id="4" name="Text Placeholder 3"/>
          <p:cNvSpPr>
            <a:spLocks noGrp="1"/>
          </p:cNvSpPr>
          <p:nvPr>
            <p:ph type="body" sz="half" idx="2"/>
          </p:nvPr>
        </p:nvSpPr>
        <p:spPr>
          <a:xfrm>
            <a:off x="913794" y="2632852"/>
            <a:ext cx="5934949" cy="3158347"/>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Date Placeholder 4"/>
          <p:cNvSpPr>
            <a:spLocks noGrp="1"/>
          </p:cNvSpPr>
          <p:nvPr>
            <p:ph type="dt" sz="half" idx="10"/>
          </p:nvPr>
        </p:nvSpPr>
        <p:spPr/>
        <p:txBody>
          <a:bodyPr/>
          <a:lstStyle/>
          <a:p>
            <a:fld id="{48A87A34-81AB-432B-8DAE-1953F412C126}" type="datetimeFigureOut">
              <a:rPr lang="en-US" smtClean="0"/>
              <a:t>11/15/2018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42860381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pic>
        <p:nvPicPr>
          <p:cNvPr id="1026" name="Picture 2" descr="\\DROBO-FS\QuickDrops\JB\PPTX NG\Droplets\LightingOverlay.png"/>
          <p:cNvPicPr>
            <a:picLocks noChangeAspect="1" noChangeArrowheads="1"/>
          </p:cNvPicPr>
          <p:nvPr/>
        </p:nvPicPr>
        <p:blipFill>
          <a:blip r:embed="rId19">
            <a:alphaModFix/>
            <a:extLst>
              <a:ext uri="{28A0092B-C50C-407E-A947-70E740481C1C}">
                <a14:useLocalDpi xmlns:a14="http://schemas.microsoft.com/office/drawing/2010/main" val="0"/>
              </a:ext>
            </a:extLst>
          </a:blip>
          <a:srcRect/>
          <a:stretch>
            <a:fillRect/>
          </a:stretch>
        </p:blipFill>
        <p:spPr bwMode="auto">
          <a:xfrm>
            <a:off x="0" y="-1"/>
            <a:ext cx="12192003" cy="6858001"/>
          </a:xfrm>
          <a:prstGeom prst="rect">
            <a:avLst/>
          </a:prstGeom>
          <a:noFill/>
          <a:extLst>
            <a:ext uri="{909E8E84-426E-40DD-AFC4-6F175D3DCCD1}">
              <a14:hiddenFill xmlns:a14="http://schemas.microsoft.com/office/drawing/2010/main">
                <a:solidFill>
                  <a:srgbClr val="FFFFFF"/>
                </a:solidFill>
              </a14:hiddenFill>
            </a:ext>
          </a:extLst>
        </p:spPr>
      </p:pic>
      <p:sp>
        <p:nvSpPr>
          <p:cNvPr id="2" name="Title Placeholder 1"/>
          <p:cNvSpPr>
            <a:spLocks noGrp="1"/>
          </p:cNvSpPr>
          <p:nvPr>
            <p:ph type="title"/>
          </p:nvPr>
        </p:nvSpPr>
        <p:spPr>
          <a:xfrm>
            <a:off x="913775" y="618517"/>
            <a:ext cx="10364451" cy="1596177"/>
          </a:xfrm>
          <a:prstGeom prst="rect">
            <a:avLst/>
          </a:prstGeom>
        </p:spPr>
        <p:txBody>
          <a:bodyPr vert="horz" lIns="91440" tIns="45720" rIns="91440" bIns="45720" rtlCol="0" anchor="ctr">
            <a:normAutofit/>
          </a:bodyPr>
          <a:lstStyle/>
          <a:p>
            <a:r>
              <a:rPr lang="ru-RU" smtClean="0"/>
              <a:t>Образец заголовка</a:t>
            </a:r>
            <a:endParaRPr lang="en-US" dirty="0"/>
          </a:p>
        </p:txBody>
      </p:sp>
      <p:sp>
        <p:nvSpPr>
          <p:cNvPr id="3" name="Text Placeholder 2"/>
          <p:cNvSpPr>
            <a:spLocks noGrp="1"/>
          </p:cNvSpPr>
          <p:nvPr>
            <p:ph type="body" idx="1"/>
          </p:nvPr>
        </p:nvSpPr>
        <p:spPr>
          <a:xfrm>
            <a:off x="913775" y="2367093"/>
            <a:ext cx="10364452" cy="3424107"/>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7678737" y="5883275"/>
            <a:ext cx="2743200" cy="365125"/>
          </a:xfrm>
          <a:prstGeom prst="rect">
            <a:avLst/>
          </a:prstGeom>
        </p:spPr>
        <p:txBody>
          <a:bodyPr vert="horz" lIns="91440" tIns="45720" rIns="91440" bIns="45720" rtlCol="0" anchor="ctr"/>
          <a:lstStyle>
            <a:lvl1pPr algn="r">
              <a:defRPr sz="1000">
                <a:solidFill>
                  <a:schemeClr val="tx1"/>
                </a:solidFill>
              </a:defRPr>
            </a:lvl1pPr>
          </a:lstStyle>
          <a:p>
            <a:fld id="{48A87A34-81AB-432B-8DAE-1953F412C126}" type="datetimeFigureOut">
              <a:rPr lang="en-US" smtClean="0"/>
              <a:pPr/>
              <a:t>11/15/2018</a:t>
            </a:fld>
            <a:endParaRPr lang="en-US" dirty="0"/>
          </a:p>
        </p:txBody>
      </p:sp>
      <p:sp>
        <p:nvSpPr>
          <p:cNvPr id="5" name="Footer Placeholder 4"/>
          <p:cNvSpPr>
            <a:spLocks noGrp="1"/>
          </p:cNvSpPr>
          <p:nvPr>
            <p:ph type="ftr" sz="quarter" idx="3"/>
          </p:nvPr>
        </p:nvSpPr>
        <p:spPr>
          <a:xfrm>
            <a:off x="913774" y="5883275"/>
            <a:ext cx="6672887" cy="365125"/>
          </a:xfrm>
          <a:prstGeom prst="rect">
            <a:avLst/>
          </a:prstGeom>
        </p:spPr>
        <p:txBody>
          <a:bodyPr vert="horz" lIns="91440" tIns="45720" rIns="91440" bIns="45720" rtlCol="0" anchor="ctr"/>
          <a:lstStyle>
            <a:lvl1pPr algn="l">
              <a:defRPr sz="1000">
                <a:solidFill>
                  <a:schemeClr val="tx1"/>
                </a:solidFill>
              </a:defRPr>
            </a:lvl1pPr>
          </a:lstStyle>
          <a:p>
            <a:endParaRPr lang="en-US" dirty="0"/>
          </a:p>
        </p:txBody>
      </p:sp>
      <p:sp>
        <p:nvSpPr>
          <p:cNvPr id="6" name="Slide Number Placeholder 5"/>
          <p:cNvSpPr>
            <a:spLocks noGrp="1"/>
          </p:cNvSpPr>
          <p:nvPr>
            <p:ph type="sldNum" sz="quarter" idx="4"/>
          </p:nvPr>
        </p:nvSpPr>
        <p:spPr>
          <a:xfrm>
            <a:off x="10514011" y="5883275"/>
            <a:ext cx="764215" cy="365125"/>
          </a:xfrm>
          <a:prstGeom prst="rect">
            <a:avLst/>
          </a:prstGeom>
        </p:spPr>
        <p:txBody>
          <a:bodyPr vert="horz" lIns="91440" tIns="45720" rIns="91440" bIns="45720" rtlCol="0" anchor="ctr"/>
          <a:lstStyle>
            <a:lvl1pPr algn="r">
              <a:defRPr sz="1000">
                <a:solidFill>
                  <a:schemeClr val="tx1"/>
                </a:solidFill>
              </a:defRPr>
            </a:lvl1p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1820743930"/>
      </p:ext>
    </p:extLst>
  </p:cSld>
  <p:clrMap bg1="lt1" tx1="dk1" bg2="lt2" tx2="dk2" accent1="accent1" accent2="accent2" accent3="accent3" accent4="accent4" accent5="accent5" accent6="accent6" hlink="hlink" folHlink="folHlink"/>
  <p:sldLayoutIdLst>
    <p:sldLayoutId id="2147483699" r:id="rId1"/>
    <p:sldLayoutId id="2147483700" r:id="rId2"/>
    <p:sldLayoutId id="2147483701" r:id="rId3"/>
    <p:sldLayoutId id="2147483702" r:id="rId4"/>
    <p:sldLayoutId id="2147483703" r:id="rId5"/>
    <p:sldLayoutId id="2147483704" r:id="rId6"/>
    <p:sldLayoutId id="2147483705" r:id="rId7"/>
    <p:sldLayoutId id="2147483706" r:id="rId8"/>
    <p:sldLayoutId id="2147483707" r:id="rId9"/>
    <p:sldLayoutId id="2147483708" r:id="rId10"/>
    <p:sldLayoutId id="2147483709" r:id="rId11"/>
    <p:sldLayoutId id="2147483710" r:id="rId12"/>
    <p:sldLayoutId id="2147483711" r:id="rId13"/>
    <p:sldLayoutId id="2147483712" r:id="rId14"/>
    <p:sldLayoutId id="2147483713" r:id="rId15"/>
    <p:sldLayoutId id="2147483714" r:id="rId16"/>
    <p:sldLayoutId id="2147483715" r:id="rId17"/>
  </p:sldLayoutIdLst>
  <p:txStyles>
    <p:titleStyle>
      <a:lvl1pPr algn="ctr" defTabSz="914400" rtl="0" eaLnBrk="1" latinLnBrk="0" hangingPunct="1">
        <a:lnSpc>
          <a:spcPct val="90000"/>
        </a:lnSpc>
        <a:spcBef>
          <a:spcPct val="0"/>
        </a:spcBef>
        <a:buNone/>
        <a:defRPr sz="3600" kern="1200" cap="all" baseline="0">
          <a:solidFill>
            <a:schemeClr val="tx1"/>
          </a:solidFill>
          <a:effectLst/>
          <a:latin typeface="+mj-lt"/>
          <a:ea typeface="+mj-ea"/>
          <a:cs typeface="+mj-cs"/>
        </a:defRPr>
      </a:lvl1pPr>
    </p:titleStyle>
    <p:bodyStyle>
      <a:lvl1pPr marL="228600" indent="-228600" algn="l" defTabSz="914400" rtl="0" eaLnBrk="1" latinLnBrk="0" hangingPunct="1">
        <a:lnSpc>
          <a:spcPct val="120000"/>
        </a:lnSpc>
        <a:spcBef>
          <a:spcPts val="1000"/>
        </a:spcBef>
        <a:buClr>
          <a:schemeClr val="tx1"/>
        </a:buClr>
        <a:buFont typeface="Arial" panose="020B0604020202020204" pitchFamily="34" charset="0"/>
        <a:buChar char="•"/>
        <a:defRPr sz="2000" kern="1200" cap="all" baseline="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tx1"/>
        </a:buClr>
        <a:buFont typeface="Arial" panose="020B0604020202020204" pitchFamily="34" charset="0"/>
        <a:buChar char="•"/>
        <a:defRPr sz="1800" kern="1200" cap="all"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tx1"/>
        </a:buClr>
        <a:buFont typeface="Arial" panose="020B0604020202020204" pitchFamily="34" charset="0"/>
        <a:buChar char="•"/>
        <a:defRPr sz="1600" kern="1200" cap="all" baseline="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ags" Target="../tags/tag1.xml"/></Relationships>
</file>

<file path=ppt/slides/_rels/slide10.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slideLayout" Target="../slideLayouts/slideLayout7.xml"/><Relationship Id="rId1" Type="http://schemas.openxmlformats.org/officeDocument/2006/relationships/tags" Target="../tags/tag9.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ags" Target="../tags/tag10.xml"/></Relationships>
</file>

<file path=ppt/slides/_rels/slide16.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ags" Target="../tags/tag11.xml"/></Relationships>
</file>

<file path=ppt/slides/_rels/slide17.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slideLayout" Target="../slideLayouts/slideLayout7.xml"/><Relationship Id="rId1" Type="http://schemas.openxmlformats.org/officeDocument/2006/relationships/tags" Target="../tags/tag12.xml"/></Relationships>
</file>

<file path=ppt/slides/_rels/slide18.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slideLayout" Target="../slideLayouts/slideLayout7.xml"/><Relationship Id="rId1" Type="http://schemas.openxmlformats.org/officeDocument/2006/relationships/tags" Target="../tags/tag13.xml"/><Relationship Id="rId4" Type="http://schemas.openxmlformats.org/officeDocument/2006/relationships/image" Target="../media/image18.jpg"/></Relationships>
</file>

<file path=ppt/slides/_rels/slide19.xml.rels><?xml version="1.0" encoding="UTF-8" standalone="yes"?>
<Relationships xmlns="http://schemas.openxmlformats.org/package/2006/relationships"><Relationship Id="rId2" Type="http://schemas.openxmlformats.org/officeDocument/2006/relationships/image" Target="../media/image19.jp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0.jp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ags" Target="../tags/tag14.xml"/></Relationships>
</file>

<file path=ppt/slides/_rels/slide22.xml.rels><?xml version="1.0" encoding="UTF-8" standalone="yes"?>
<Relationships xmlns="http://schemas.openxmlformats.org/package/2006/relationships"><Relationship Id="rId2" Type="http://schemas.openxmlformats.org/officeDocument/2006/relationships/image" Target="../media/image21.jp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22.jp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ags" Target="../tags/tag15.xml"/></Relationships>
</file>

<file path=ppt/slides/_rels/slide27.xml.rels><?xml version="1.0" encoding="UTF-8" standalone="yes"?>
<Relationships xmlns="http://schemas.openxmlformats.org/package/2006/relationships"><Relationship Id="rId2" Type="http://schemas.openxmlformats.org/officeDocument/2006/relationships/image" Target="../media/image23.jp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openxmlformats.org/officeDocument/2006/relationships/image" Target="../media/image24.jpg"/><Relationship Id="rId2" Type="http://schemas.openxmlformats.org/officeDocument/2006/relationships/slideLayout" Target="../slideLayouts/slideLayout7.xml"/><Relationship Id="rId1" Type="http://schemas.openxmlformats.org/officeDocument/2006/relationships/tags" Target="../tags/tag16.xml"/></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slideLayout" Target="../slideLayouts/slideLayout7.xml"/><Relationship Id="rId1" Type="http://schemas.openxmlformats.org/officeDocument/2006/relationships/tags" Target="../tags/tag2.xml"/></Relationships>
</file>

<file path=ppt/slides/_rels/slide30.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ags" Target="../tags/tag17.xml"/></Relationships>
</file>

<file path=ppt/slides/_rels/slide31.xml.rels><?xml version="1.0" encoding="UTF-8" standalone="yes"?>
<Relationships xmlns="http://schemas.openxmlformats.org/package/2006/relationships"><Relationship Id="rId2" Type="http://schemas.openxmlformats.org/officeDocument/2006/relationships/image" Target="../media/image19.jpg"/><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image" Target="../media/image25.jp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slideLayout" Target="../slideLayouts/slideLayout7.xml"/><Relationship Id="rId1" Type="http://schemas.openxmlformats.org/officeDocument/2006/relationships/tags" Target="../tags/tag3.xml"/></Relationships>
</file>

<file path=ppt/slides/_rels/slide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slideLayout" Target="../slideLayouts/slideLayout7.xml"/><Relationship Id="rId1" Type="http://schemas.openxmlformats.org/officeDocument/2006/relationships/tags" Target="../tags/tag4.xml"/><Relationship Id="rId4" Type="http://schemas.openxmlformats.org/officeDocument/2006/relationships/image" Target="../media/image8.jpg"/></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ags" Target="../tags/tag5.xml"/></Relationships>
</file>

<file path=ppt/slides/_rels/slide7.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ags" Target="../tags/tag6.xml"/></Relationships>
</file>

<file path=ppt/slides/_rels/slide8.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slideLayout" Target="../slideLayouts/slideLayout7.xml"/><Relationship Id="rId1" Type="http://schemas.openxmlformats.org/officeDocument/2006/relationships/tags" Target="../tags/tag7.xml"/></Relationships>
</file>

<file path=ppt/slides/_rels/slide9.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slideLayout" Target="../slideLayouts/slideLayout7.xml"/><Relationship Id="rId1" Type="http://schemas.openxmlformats.org/officeDocument/2006/relationships/tags" Target="../tags/tag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r>
              <a:rPr lang="ru-RU" sz="6000" b="1" dirty="0"/>
              <a:t>Детки с нарушением слуха</a:t>
            </a:r>
            <a:r>
              <a:rPr lang="ru-RU" b="1" dirty="0"/>
              <a:t/>
            </a:r>
            <a:br>
              <a:rPr lang="ru-RU" b="1" dirty="0"/>
            </a:br>
            <a:endParaRPr lang="ru-RU" dirty="0"/>
          </a:p>
        </p:txBody>
      </p:sp>
      <p:sp>
        <p:nvSpPr>
          <p:cNvPr id="3" name="Подзаголовок 2"/>
          <p:cNvSpPr>
            <a:spLocks noGrp="1"/>
          </p:cNvSpPr>
          <p:nvPr>
            <p:ph type="subTitle" idx="1"/>
          </p:nvPr>
        </p:nvSpPr>
        <p:spPr>
          <a:xfrm>
            <a:off x="1586928" y="4860315"/>
            <a:ext cx="8689976" cy="1429555"/>
          </a:xfrm>
        </p:spPr>
        <p:txBody>
          <a:bodyPr>
            <a:normAutofit/>
          </a:bodyPr>
          <a:lstStyle/>
          <a:p>
            <a:r>
              <a:rPr lang="ru-RU" sz="2800" b="1" dirty="0">
                <a:solidFill>
                  <a:srgbClr val="FF0000"/>
                </a:solidFill>
              </a:rPr>
              <a:t>Специфика работы педагога с детьми, имеющими нарушение слуха</a:t>
            </a:r>
          </a:p>
          <a:p>
            <a:endParaRPr lang="ru-RU" dirty="0"/>
          </a:p>
        </p:txBody>
      </p:sp>
    </p:spTree>
    <p:custDataLst>
      <p:tags r:id="rId1"/>
    </p:custDataLst>
    <p:extLst>
      <p:ext uri="{BB962C8B-B14F-4D97-AF65-F5344CB8AC3E}">
        <p14:creationId xmlns:p14="http://schemas.microsoft.com/office/powerpoint/2010/main" val="1730359113"/>
      </p:ext>
    </p:extLst>
  </p:cSld>
  <p:clrMapOvr>
    <a:masterClrMapping/>
  </p:clrMapOvr>
  <mc:AlternateContent xmlns:mc="http://schemas.openxmlformats.org/markup-compatibility/2006">
    <mc:Choice xmlns:p14="http://schemas.microsoft.com/office/powerpoint/2010/main" Requires="p14">
      <p:transition spd="slow" p14:dur="2000" advTm="7499"/>
    </mc:Choice>
    <mc:Fallback>
      <p:transition spd="slow" advTm="7499"/>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5" presetClass="entr" presetSubtype="0" fill="hold" grpId="0" nodeType="clickEffect">
                                  <p:stCondLst>
                                    <p:cond delay="75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anim calcmode="lin" valueType="num">
                                      <p:cBhvr>
                                        <p:cTn id="8" dur="2000" fill="hold"/>
                                        <p:tgtEl>
                                          <p:spTgt spid="2"/>
                                        </p:tgtEl>
                                        <p:attrNameLst>
                                          <p:attrName>ppt_w</p:attrName>
                                        </p:attrNameLst>
                                      </p:cBhvr>
                                      <p:tavLst>
                                        <p:tav tm="0" fmla="#ppt_w*sin(2.5*pi*$)">
                                          <p:val>
                                            <p:fltVal val="0"/>
                                          </p:val>
                                        </p:tav>
                                        <p:tav tm="100000">
                                          <p:val>
                                            <p:fltVal val="1"/>
                                          </p:val>
                                        </p:tav>
                                      </p:tavLst>
                                    </p:anim>
                                    <p:anim calcmode="lin" valueType="num">
                                      <p:cBhvr>
                                        <p:cTn id="9" dur="2000" fill="hold"/>
                                        <p:tgtEl>
                                          <p:spTgt spid="2"/>
                                        </p:tgtEl>
                                        <p:attrNameLst>
                                          <p:attrName>ppt_h</p:attrName>
                                        </p:attrNameLst>
                                      </p:cBhvr>
                                      <p:tavLst>
                                        <p:tav tm="0">
                                          <p:val>
                                            <p:strVal val="#ppt_h"/>
                                          </p:val>
                                        </p:tav>
                                        <p:tav tm="100000">
                                          <p:val>
                                            <p:strVal val="#ppt_h"/>
                                          </p:val>
                                        </p:tav>
                                      </p:tavLst>
                                    </p:anim>
                                  </p:childTnLst>
                                </p:cTn>
                              </p:par>
                            </p:childTnLst>
                          </p:cTn>
                        </p:par>
                      </p:childTnLst>
                    </p:cTn>
                  </p:par>
                  <p:par>
                    <p:cTn id="10" fill="hold">
                      <p:stCondLst>
                        <p:cond delay="indefinite"/>
                      </p:stCondLst>
                      <p:childTnLst>
                        <p:par>
                          <p:cTn id="11" fill="hold">
                            <p:stCondLst>
                              <p:cond delay="0"/>
                            </p:stCondLst>
                            <p:childTnLst>
                              <p:par>
                                <p:cTn id="12" presetID="19" presetClass="emph" presetSubtype="0" fill="hold" nodeType="clickEffect">
                                  <p:stCondLst>
                                    <p:cond delay="0"/>
                                  </p:stCondLst>
                                  <p:childTnLst>
                                    <p:animClr clrSpc="rgb" dir="cw">
                                      <p:cBhvr override="childStyle">
                                        <p:cTn id="13" dur="500" fill="hold"/>
                                        <p:tgtEl>
                                          <p:spTgt spid="3">
                                            <p:txEl>
                                              <p:pRg st="0" end="0"/>
                                            </p:txEl>
                                          </p:spTgt>
                                        </p:tgtEl>
                                        <p:attrNameLst>
                                          <p:attrName>style.color</p:attrName>
                                        </p:attrNameLst>
                                      </p:cBhvr>
                                      <p:to>
                                        <a:schemeClr val="accent2"/>
                                      </p:to>
                                    </p:animClr>
                                    <p:animClr clrSpc="rgb" dir="cw">
                                      <p:cBhvr>
                                        <p:cTn id="14" dur="500" fill="hold"/>
                                        <p:tgtEl>
                                          <p:spTgt spid="3">
                                            <p:txEl>
                                              <p:pRg st="0" end="0"/>
                                            </p:txEl>
                                          </p:spTgt>
                                        </p:tgtEl>
                                        <p:attrNameLst>
                                          <p:attrName>fillcolor</p:attrName>
                                        </p:attrNameLst>
                                      </p:cBhvr>
                                      <p:to>
                                        <a:schemeClr val="accent2"/>
                                      </p:to>
                                    </p:animClr>
                                    <p:set>
                                      <p:cBhvr>
                                        <p:cTn id="15" dur="500" fill="hold"/>
                                        <p:tgtEl>
                                          <p:spTgt spid="3">
                                            <p:txEl>
                                              <p:pRg st="0" end="0"/>
                                            </p:txEl>
                                          </p:spTgt>
                                        </p:tgtEl>
                                        <p:attrNameLst>
                                          <p:attrName>fill.type</p:attrName>
                                        </p:attrNameLst>
                                      </p:cBhvr>
                                      <p:to>
                                        <p:strVal val="solid"/>
                                      </p:to>
                                    </p:set>
                                    <p:set>
                                      <p:cBhvr>
                                        <p:cTn id="16" dur="500" fill="hold"/>
                                        <p:tgtEl>
                                          <p:spTgt spid="3">
                                            <p:txEl>
                                              <p:pRg st="0" end="0"/>
                                            </p:txEl>
                                          </p:spTgt>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03031" y="313898"/>
            <a:ext cx="6709894" cy="6386364"/>
          </a:xfrm>
          <a:prstGeom prst="rect">
            <a:avLst/>
          </a:prstGeom>
          <a:blipFill>
            <a:blip r:embed="rId2"/>
            <a:tile tx="0" ty="0" sx="100000" sy="100000" flip="none" algn="tl"/>
          </a:blipFill>
        </p:spPr>
        <p:txBody>
          <a:bodyPr wrap="square">
            <a:spAutoFit/>
          </a:bodyPr>
          <a:lstStyle/>
          <a:p>
            <a:pPr algn="just"/>
            <a:r>
              <a:rPr lang="ru-RU" dirty="0" smtClean="0">
                <a:solidFill>
                  <a:srgbClr val="FF0000"/>
                </a:solidFill>
                <a:latin typeface="Roboto-Regular"/>
              </a:rPr>
              <a:t>    Слабослышащие </a:t>
            </a:r>
            <a:r>
              <a:rPr lang="ru-RU" dirty="0">
                <a:solidFill>
                  <a:srgbClr val="FF0000"/>
                </a:solidFill>
                <a:latin typeface="Roboto-Regular"/>
              </a:rPr>
              <a:t>(страдающие тугоухостью) дети </a:t>
            </a:r>
            <a:r>
              <a:rPr lang="ru-RU" dirty="0">
                <a:solidFill>
                  <a:srgbClr val="000000"/>
                </a:solidFill>
                <a:latin typeface="Roboto-Regular"/>
              </a:rPr>
              <a:t>- </a:t>
            </a:r>
            <a:r>
              <a:rPr lang="ru-RU" sz="1700" dirty="0">
                <a:solidFill>
                  <a:srgbClr val="000000"/>
                </a:solidFill>
                <a:latin typeface="Roboto-Regular"/>
              </a:rPr>
              <a:t>это дети с частичной слуховой недостаточностью, затрудняющей речевое развитие. Тугоухость может быть выражена в различной степени - от небольшого нарушения восприятия шепотной речи до резкого ограничения восприятия речи разговорной громкости.</a:t>
            </a:r>
          </a:p>
          <a:p>
            <a:pPr algn="just"/>
            <a:r>
              <a:rPr lang="ru-RU" sz="1700" dirty="0">
                <a:solidFill>
                  <a:srgbClr val="000000"/>
                </a:solidFill>
                <a:latin typeface="Roboto-Regular"/>
              </a:rPr>
              <a:t>Эта группа людей также условно делится на две подгруппы:</a:t>
            </a:r>
          </a:p>
          <a:p>
            <a:pPr algn="just"/>
            <a:r>
              <a:rPr lang="ru-RU" sz="1700" dirty="0">
                <a:solidFill>
                  <a:srgbClr val="000000"/>
                </a:solidFill>
                <a:latin typeface="Roboto-Regular"/>
              </a:rPr>
              <a:t>- люди с незначительным снижением слуха и лучшим развитием речи;</a:t>
            </a:r>
          </a:p>
          <a:p>
            <a:pPr algn="just"/>
            <a:r>
              <a:rPr lang="ru-RU" sz="1700" dirty="0">
                <a:solidFill>
                  <a:srgbClr val="000000"/>
                </a:solidFill>
                <a:latin typeface="Roboto-Regular"/>
              </a:rPr>
              <a:t>- люди со значительным снижением слуха и тяжелым недоразвитием речи.</a:t>
            </a:r>
          </a:p>
          <a:p>
            <a:pPr algn="just"/>
            <a:r>
              <a:rPr lang="ru-RU" sz="1700" dirty="0">
                <a:solidFill>
                  <a:srgbClr val="000000"/>
                </a:solidFill>
                <a:latin typeface="Roboto-Regular"/>
              </a:rPr>
              <a:t>Слабослышащие люди слышат речь, однако с трудом воспринимают отдельные сложные фразы. Самостоятельно речь формируется не в полной мере, что может выражаться в бедном словарном запасе, выпадении отдельных слогов, нарушениях звукопроизношения, особенностях построения фраз. Вывод налицо - чем лучше слух, тем качественнее речь. Однако не будем забывать, что потерю или снижение слуха у ребенка следует рассматривать иначе, чем у взрослого. Взрослому человеку легче сохранить уже имеющуюся речь, в то время как у детей самостоятельное ее формирование крайне затруднено или невозможно. Даже взрослого человека, потерявшего слух, подстерегает опасность распада уже имеющейся речи из-за отсутствия слухового контроля.</a:t>
            </a:r>
            <a:endParaRPr lang="ru-RU" sz="1700" b="0" i="0" dirty="0">
              <a:solidFill>
                <a:srgbClr val="000000"/>
              </a:solidFill>
              <a:effectLst/>
              <a:latin typeface="Roboto-Regular"/>
            </a:endParaRPr>
          </a:p>
        </p:txBody>
      </p:sp>
      <p:pic>
        <p:nvPicPr>
          <p:cNvPr id="3" name="Рисунок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086600" y="685870"/>
            <a:ext cx="5105400" cy="5424055"/>
          </a:xfrm>
          <a:prstGeom prst="rect">
            <a:avLst/>
          </a:prstGeom>
        </p:spPr>
      </p:pic>
    </p:spTree>
    <p:extLst>
      <p:ext uri="{BB962C8B-B14F-4D97-AF65-F5344CB8AC3E}">
        <p14:creationId xmlns:p14="http://schemas.microsoft.com/office/powerpoint/2010/main" val="2148481422"/>
      </p:ext>
    </p:extLst>
  </p:cSld>
  <p:clrMapOvr>
    <a:masterClrMapping/>
  </p:clrMapOvr>
  <mc:AlternateContent xmlns:mc="http://schemas.openxmlformats.org/markup-compatibility/2006">
    <mc:Choice xmlns:p14="http://schemas.microsoft.com/office/powerpoint/2010/main" Requires="p14">
      <p:transition spd="slow" p14:dur="2000" advTm="1265"/>
    </mc:Choice>
    <mc:Fallback>
      <p:transition spd="slow" advTm="1265"/>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5340927" y="197208"/>
            <a:ext cx="6851073" cy="6247864"/>
          </a:xfrm>
          <a:prstGeom prst="rect">
            <a:avLst/>
          </a:prstGeom>
          <a:solidFill>
            <a:schemeClr val="accent5">
              <a:lumMod val="60000"/>
              <a:lumOff val="40000"/>
            </a:schemeClr>
          </a:solidFill>
        </p:spPr>
        <p:txBody>
          <a:bodyPr wrap="square">
            <a:spAutoFit/>
          </a:bodyPr>
          <a:lstStyle/>
          <a:p>
            <a:pPr algn="just"/>
            <a:r>
              <a:rPr lang="ru-RU" sz="2000" dirty="0" smtClean="0">
                <a:solidFill>
                  <a:srgbClr val="000000"/>
                </a:solidFill>
                <a:latin typeface="Roboto-Regular"/>
              </a:rPr>
              <a:t>     В </a:t>
            </a:r>
            <a:r>
              <a:rPr lang="ru-RU" sz="2000" dirty="0">
                <a:solidFill>
                  <a:srgbClr val="000000"/>
                </a:solidFill>
                <a:latin typeface="Roboto-Regular"/>
              </a:rPr>
              <a:t>связи с потерей слуховых ощущений и восприятий у </a:t>
            </a:r>
            <a:r>
              <a:rPr lang="ru-RU" sz="2000" dirty="0">
                <a:solidFill>
                  <a:srgbClr val="FF0000"/>
                </a:solidFill>
                <a:latin typeface="Roboto-Regular"/>
              </a:rPr>
              <a:t>глухих</a:t>
            </a:r>
            <a:r>
              <a:rPr lang="ru-RU" sz="2000" dirty="0">
                <a:solidFill>
                  <a:srgbClr val="000000"/>
                </a:solidFill>
                <a:latin typeface="Roboto-Regular"/>
              </a:rPr>
              <a:t> особую роль приобретают зрительные ощущения и восприятия. Зрительный анализатор глухого ребенка становится ведущим, главным в познании окружающего мира и в овладении речью. Зрительные ощущения и восприятия у глухих детей развиты не хуже, чем у слышащих детей, а в ряде случаев развиты лучше. Глухие дети часто подмечают такие детали и тонкости окружающего мира, на которые не обращает внимания слышащий ребенок.</a:t>
            </a:r>
          </a:p>
          <a:p>
            <a:pPr algn="just"/>
            <a:r>
              <a:rPr lang="ru-RU" sz="2000" dirty="0">
                <a:solidFill>
                  <a:srgbClr val="000000"/>
                </a:solidFill>
                <a:latin typeface="Roboto-Regular"/>
              </a:rPr>
              <a:t>Слышащие дети чаще, чем глухие, путают и смешивают сходные цвета синий, фиолетовый, красный, оранжевый. Глухие дети более тонко дифференцируют оттенки цветов. Рисунки глухих детей содержат больше частностей и деталей, чем рисунки слышащих сверстников. Более полными оказываются и рисунки по памяти. Глухим детям труднее даются рисунки, которые выражают пространственные отношения. У глухих аналитический тип восприятия преобладает над синтетическим.</a:t>
            </a:r>
            <a:endParaRPr lang="ru-RU" sz="2000" b="0" i="0" dirty="0">
              <a:solidFill>
                <a:srgbClr val="000000"/>
              </a:solidFill>
              <a:effectLst/>
              <a:latin typeface="Roboto-Regular"/>
            </a:endParaRPr>
          </a:p>
        </p:txBody>
      </p:sp>
      <p:pic>
        <p:nvPicPr>
          <p:cNvPr id="3" name="Рисунок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57200"/>
            <a:ext cx="5174672" cy="5987872"/>
          </a:xfrm>
          <a:prstGeom prst="rect">
            <a:avLst/>
          </a:prstGeom>
        </p:spPr>
      </p:pic>
    </p:spTree>
    <p:extLst>
      <p:ext uri="{BB962C8B-B14F-4D97-AF65-F5344CB8AC3E}">
        <p14:creationId xmlns:p14="http://schemas.microsoft.com/office/powerpoint/2010/main" val="2169188141"/>
      </p:ext>
    </p:extLst>
  </p:cSld>
  <p:clrMapOvr>
    <a:masterClrMapping/>
  </p:clrMapOvr>
  <mc:AlternateContent xmlns:mc="http://schemas.openxmlformats.org/markup-compatibility/2006">
    <mc:Choice xmlns:p14="http://schemas.microsoft.com/office/powerpoint/2010/main" Requires="p14">
      <p:transition spd="slow" p14:dur="2000" advTm="1072"/>
    </mc:Choice>
    <mc:Fallback>
      <p:transition spd="slow" advTm="1072"/>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54675" y="318659"/>
            <a:ext cx="5604680" cy="6247864"/>
          </a:xfrm>
          <a:prstGeom prst="rect">
            <a:avLst/>
          </a:prstGeom>
          <a:solidFill>
            <a:schemeClr val="bg2">
              <a:lumMod val="20000"/>
              <a:lumOff val="80000"/>
            </a:schemeClr>
          </a:solidFill>
        </p:spPr>
        <p:txBody>
          <a:bodyPr wrap="square">
            <a:spAutoFit/>
          </a:bodyPr>
          <a:lstStyle/>
          <a:p>
            <a:pPr algn="just"/>
            <a:r>
              <a:rPr lang="ru-RU" dirty="0" smtClean="0">
                <a:solidFill>
                  <a:srgbClr val="000000"/>
                </a:solidFill>
                <a:latin typeface="Roboto-Regular"/>
              </a:rPr>
              <a:t>      </a:t>
            </a:r>
            <a:r>
              <a:rPr lang="ru-RU" sz="2000" dirty="0" smtClean="0">
                <a:solidFill>
                  <a:srgbClr val="FF0000"/>
                </a:solidFill>
                <a:latin typeface="Roboto-Regular"/>
              </a:rPr>
              <a:t>Глухой</a:t>
            </a:r>
            <a:r>
              <a:rPr lang="ru-RU" sz="2000" dirty="0" smtClean="0">
                <a:solidFill>
                  <a:srgbClr val="000000"/>
                </a:solidFill>
                <a:latin typeface="Roboto-Regular"/>
              </a:rPr>
              <a:t> </a:t>
            </a:r>
            <a:r>
              <a:rPr lang="ru-RU" sz="2000" dirty="0">
                <a:solidFill>
                  <a:srgbClr val="000000"/>
                </a:solidFill>
                <a:latin typeface="Roboto-Regular"/>
              </a:rPr>
              <a:t>может воспринимать речь говорящего, опираясь, главным образом, на зрительные восприятия. Каждая фонема нашего языка имеет свой соответствующий артикулярный образ. Глухой ребенок зрительно воспринимает и запоминает этот образ. В дальнейшем в процессе длительных упражнений глухой может различать зрительно артикуляторные образы целых слов.</a:t>
            </a:r>
          </a:p>
          <a:p>
            <a:pPr algn="just"/>
            <a:r>
              <a:rPr lang="ru-RU" sz="2000" dirty="0">
                <a:solidFill>
                  <a:srgbClr val="000000"/>
                </a:solidFill>
                <a:latin typeface="Roboto-Regular"/>
              </a:rPr>
              <a:t>Кроме зрительных ощущений, важную роль в процессе познания у глухих играют также осязательные и двигательные ощущения.</a:t>
            </a:r>
          </a:p>
          <a:p>
            <a:pPr algn="just"/>
            <a:r>
              <a:rPr lang="ru-RU" sz="2000" dirty="0">
                <a:solidFill>
                  <a:srgbClr val="000000"/>
                </a:solidFill>
                <a:latin typeface="Roboto-Regular"/>
              </a:rPr>
              <a:t>При частичном нарушении функции слухового анализатора речевые движения становятся вялыми, невнятными, плохо дифференцированными. У глухих детей потеря слуха отрицательно влияет не только на двигательные ощущения артикуляторного, но и аппарата.</a:t>
            </a:r>
            <a:endParaRPr lang="ru-RU" sz="2000" b="0" i="0" dirty="0">
              <a:solidFill>
                <a:srgbClr val="000000"/>
              </a:solidFill>
              <a:effectLst/>
              <a:latin typeface="Roboto-Regular"/>
            </a:endParaRPr>
          </a:p>
        </p:txBody>
      </p:sp>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498750" y="318659"/>
            <a:ext cx="4828891" cy="5795538"/>
          </a:xfrm>
          <a:prstGeom prst="rect">
            <a:avLst/>
          </a:prstGeom>
        </p:spPr>
      </p:pic>
    </p:spTree>
    <p:extLst>
      <p:ext uri="{BB962C8B-B14F-4D97-AF65-F5344CB8AC3E}">
        <p14:creationId xmlns:p14="http://schemas.microsoft.com/office/powerpoint/2010/main" val="229322643"/>
      </p:ext>
    </p:extLst>
  </p:cSld>
  <p:clrMapOvr>
    <a:masterClrMapping/>
  </p:clrMapOvr>
  <mc:AlternateContent xmlns:mc="http://schemas.openxmlformats.org/markup-compatibility/2006">
    <mc:Choice xmlns:p14="http://schemas.microsoft.com/office/powerpoint/2010/main" Requires="p14">
      <p:transition spd="slow" p14:dur="2000" advTm="984"/>
    </mc:Choice>
    <mc:Fallback>
      <p:transition spd="slow" advTm="984"/>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73707" y="380999"/>
            <a:ext cx="9362365" cy="6320051"/>
          </a:xfrm>
          <a:prstGeom prst="rect">
            <a:avLst/>
          </a:prstGeom>
        </p:spPr>
      </p:pic>
    </p:spTree>
    <p:custDataLst>
      <p:tags r:id="rId1"/>
    </p:custDataLst>
    <p:extLst>
      <p:ext uri="{BB962C8B-B14F-4D97-AF65-F5344CB8AC3E}">
        <p14:creationId xmlns:p14="http://schemas.microsoft.com/office/powerpoint/2010/main" val="1582438967"/>
      </p:ext>
    </p:extLst>
  </p:cSld>
  <p:clrMapOvr>
    <a:masterClrMapping/>
  </p:clrMapOvr>
  <mc:AlternateContent xmlns:mc="http://schemas.openxmlformats.org/markup-compatibility/2006">
    <mc:Choice xmlns:p14="http://schemas.microsoft.com/office/powerpoint/2010/main" Requires="p14">
      <p:transition spd="slow" p14:dur="2000" advTm="3201"/>
    </mc:Choice>
    <mc:Fallback>
      <p:transition spd="slow" advTm="3201"/>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125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559558" y="883273"/>
            <a:ext cx="9635319" cy="5078313"/>
          </a:xfrm>
          <a:prstGeom prst="rect">
            <a:avLst/>
          </a:prstGeom>
          <a:solidFill>
            <a:schemeClr val="accent6">
              <a:lumMod val="40000"/>
              <a:lumOff val="60000"/>
            </a:schemeClr>
          </a:solidFill>
        </p:spPr>
        <p:txBody>
          <a:bodyPr wrap="square">
            <a:spAutoFit/>
          </a:bodyPr>
          <a:lstStyle/>
          <a:p>
            <a:r>
              <a:rPr lang="ru-RU" dirty="0" smtClean="0">
                <a:solidFill>
                  <a:srgbClr val="000000"/>
                </a:solidFill>
                <a:latin typeface="Roboto-Regular"/>
              </a:rPr>
              <a:t>         </a:t>
            </a:r>
          </a:p>
          <a:p>
            <a:r>
              <a:rPr lang="ru-RU" dirty="0">
                <a:solidFill>
                  <a:srgbClr val="000000"/>
                </a:solidFill>
                <a:latin typeface="Roboto-Regular"/>
              </a:rPr>
              <a:t> </a:t>
            </a:r>
            <a:r>
              <a:rPr lang="ru-RU" dirty="0" smtClean="0">
                <a:solidFill>
                  <a:srgbClr val="000000"/>
                </a:solidFill>
                <a:latin typeface="Roboto-Regular"/>
              </a:rPr>
              <a:t>                 Двигательные </a:t>
            </a:r>
            <a:r>
              <a:rPr lang="ru-RU" dirty="0">
                <a:solidFill>
                  <a:srgbClr val="000000"/>
                </a:solidFill>
                <a:latin typeface="Roboto-Regular"/>
              </a:rPr>
              <a:t>ощущения играют важную роль в овладении глухими детьми устной речью. Слышащий ребенок при ошибке или неправильном произношении звука для исправления пользуется слуховым контролем, а глухой - опирается на кинестетические ощущения, получаемые от движений артикуляторного аппарата. Двигательные ощущения для глухих - средство самоконтроля, база, на которой формируется речь, особенно такие ее формы, как устная, </a:t>
            </a:r>
            <a:r>
              <a:rPr lang="ru-RU" dirty="0" err="1">
                <a:solidFill>
                  <a:srgbClr val="000000"/>
                </a:solidFill>
                <a:latin typeface="Roboto-Regular"/>
              </a:rPr>
              <a:t>дактильная</a:t>
            </a:r>
            <a:r>
              <a:rPr lang="ru-RU" dirty="0">
                <a:solidFill>
                  <a:srgbClr val="000000"/>
                </a:solidFill>
                <a:latin typeface="Roboto-Regular"/>
              </a:rPr>
              <a:t>, мимическая (при классической системе обучения глухих).</a:t>
            </a:r>
          </a:p>
          <a:p>
            <a:r>
              <a:rPr lang="ru-RU" dirty="0">
                <a:solidFill>
                  <a:srgbClr val="000000"/>
                </a:solidFill>
                <a:latin typeface="Roboto-Regular"/>
              </a:rPr>
              <a:t>Осязательные ощущения (ощущения тактильные, температурные, двигательные) у глухих детей младшего возраста развиты недостаточно. Они не умеют пользоваться этим сохранившимся анализатором. Получив новый предмет, они начинают манипулировать им, что несущественно для процесса осязания, или прикасаться к его поверхности лишь кончиками пальцев, не используя всю поверхность ладони, все пальцы. При полном выключении слухового анализатора тактильно-вибрационная чувствительность резко обостряется. Слуховые и тактильно-вибрационные ощущения находятся в обратно пропорциональной зависимости. В специальной литературе имеются примеры, свидетельствующие о попытках использования тактильно- вибрационных ощущений в обучении глухих словесной речи.</a:t>
            </a:r>
            <a:endParaRPr lang="ru-RU" b="0" i="0" dirty="0">
              <a:solidFill>
                <a:srgbClr val="000000"/>
              </a:solidFill>
              <a:effectLst/>
              <a:latin typeface="Roboto-Regular"/>
            </a:endParaRPr>
          </a:p>
        </p:txBody>
      </p:sp>
    </p:spTree>
    <p:extLst>
      <p:ext uri="{BB962C8B-B14F-4D97-AF65-F5344CB8AC3E}">
        <p14:creationId xmlns:p14="http://schemas.microsoft.com/office/powerpoint/2010/main" val="2024254398"/>
      </p:ext>
    </p:extLst>
  </p:cSld>
  <p:clrMapOvr>
    <a:masterClrMapping/>
  </p:clrMapOvr>
  <mc:AlternateContent xmlns:mc="http://schemas.openxmlformats.org/markup-compatibility/2006">
    <mc:Choice xmlns:p14="http://schemas.microsoft.com/office/powerpoint/2010/main" Requires="p14">
      <p:transition spd="slow" p14:dur="2000" advTm="1088"/>
    </mc:Choice>
    <mc:Fallback>
      <p:transition spd="slow" advTm="1088"/>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518617" y="603748"/>
            <a:ext cx="11095628" cy="6186309"/>
          </a:xfrm>
          <a:prstGeom prst="rect">
            <a:avLst/>
          </a:prstGeom>
          <a:solidFill>
            <a:schemeClr val="accent3">
              <a:lumMod val="20000"/>
              <a:lumOff val="80000"/>
            </a:schemeClr>
          </a:solidFill>
        </p:spPr>
        <p:txBody>
          <a:bodyPr wrap="square">
            <a:spAutoFit/>
          </a:bodyPr>
          <a:lstStyle/>
          <a:p>
            <a:r>
              <a:rPr lang="ru-RU" b="1" dirty="0" smtClean="0">
                <a:solidFill>
                  <a:srgbClr val="FF0000"/>
                </a:solidFill>
                <a:latin typeface="Roboto-Regular"/>
              </a:rPr>
              <a:t>Внимание !!!!!!!!!!!!!!!!!!!!!!!!!!!!!!!!!!!!!!!!!!!!!!!!!!!!!!!!!!!!!!!!!!!!!!!!!!!!!!!!!!!!!!!!!!!!!!!!!!!!!!!!!!!!!!!!!!!!</a:t>
            </a:r>
          </a:p>
          <a:p>
            <a:endParaRPr lang="ru-RU" dirty="0">
              <a:solidFill>
                <a:srgbClr val="000000"/>
              </a:solidFill>
              <a:latin typeface="Roboto-Regular"/>
            </a:endParaRPr>
          </a:p>
          <a:p>
            <a:r>
              <a:rPr lang="ru-RU" dirty="0" smtClean="0">
                <a:solidFill>
                  <a:srgbClr val="000000"/>
                </a:solidFill>
                <a:latin typeface="Roboto-Regular"/>
              </a:rPr>
              <a:t>      Полноценное </a:t>
            </a:r>
            <a:r>
              <a:rPr lang="ru-RU" dirty="0">
                <a:solidFill>
                  <a:srgbClr val="000000"/>
                </a:solidFill>
                <a:latin typeface="Roboto-Regular"/>
              </a:rPr>
              <a:t>развитие психических процессов, в том числе и всех видов ощущений, во многом зависит от определенных условий, среди которых особое значение имеет внимание.</a:t>
            </a:r>
          </a:p>
          <a:p>
            <a:r>
              <a:rPr lang="ru-RU" dirty="0">
                <a:solidFill>
                  <a:srgbClr val="000000"/>
                </a:solidFill>
                <a:latin typeface="Roboto-Regular"/>
              </a:rPr>
              <a:t>Внимание-это сосредоточенность психической деятельности человека в данный момент времени на каком-либо реальном или идеальном объекте.</a:t>
            </a:r>
          </a:p>
          <a:p>
            <a:r>
              <a:rPr lang="ru-RU" dirty="0">
                <a:solidFill>
                  <a:srgbClr val="000000"/>
                </a:solidFill>
                <a:latin typeface="Roboto-Regular"/>
              </a:rPr>
              <a:t>В развитии внимания у нормального ребенка и ребенка, имеющего нарушения слуха, имеется много общего. Прежде всего- это непроизвольность внимания, которая вызывается интересными для ребенка предметами или явлениями при воздействии на него нового, необычного. Такие существенные свойства внимания, как устойчивость, </a:t>
            </a:r>
            <a:r>
              <a:rPr lang="ru-RU" dirty="0" err="1">
                <a:solidFill>
                  <a:srgbClr val="000000"/>
                </a:solidFill>
                <a:latin typeface="Roboto-Regular"/>
              </a:rPr>
              <a:t>распределяемость</a:t>
            </a:r>
            <a:r>
              <a:rPr lang="ru-RU" dirty="0">
                <a:solidFill>
                  <a:srgbClr val="000000"/>
                </a:solidFill>
                <a:latin typeface="Roboto-Regular"/>
              </a:rPr>
              <a:t> и переключаемость, у дошкольников развиты слабо.</a:t>
            </a:r>
          </a:p>
          <a:p>
            <a:r>
              <a:rPr lang="ru-RU" dirty="0">
                <a:solidFill>
                  <a:srgbClr val="000000"/>
                </a:solidFill>
                <a:latin typeface="Roboto-Regular"/>
              </a:rPr>
              <a:t>Развитие внимания у детей, имеющих нарушения слуха, происходит в несколько иных условиях. Прежде всего, они лишены возможности получать звуковую информацию так же естественно, как слышащие дети, у них не формируется с рождения слуховое внимание. Некоторая компенсация этого пробела зависит от степени нарушения слухового анализатора, активизация которого возможна только вследствие длительной и систематической работы по развитию слухового восприятия. У многих детей очень рано отмечается концентрация внимания к губам говорящего, что свидетельствует о поиске самим ребенком компенсаторных средств, роль которых берет на себя зрительное восприятие. Общим недостатком для всех маленьких детей являются трудности в переключаемости внимания. Их причина, на наш взгляд, заключается в сохранении длительное время суженного поля зрительного поиска, пока ребенок не начинает овладевать основными двигательными функциями и более активно знакомиться с миром вещей в широком диапазоне.</a:t>
            </a:r>
            <a:endParaRPr lang="ru-RU" b="0" i="0" dirty="0">
              <a:solidFill>
                <a:srgbClr val="000000"/>
              </a:solidFill>
              <a:effectLst/>
              <a:latin typeface="Roboto-Regular"/>
            </a:endParaRPr>
          </a:p>
        </p:txBody>
      </p:sp>
    </p:spTree>
    <p:custDataLst>
      <p:tags r:id="rId1"/>
    </p:custDataLst>
    <p:extLst>
      <p:ext uri="{BB962C8B-B14F-4D97-AF65-F5344CB8AC3E}">
        <p14:creationId xmlns:p14="http://schemas.microsoft.com/office/powerpoint/2010/main" val="1605972463"/>
      </p:ext>
    </p:extLst>
  </p:cSld>
  <p:clrMapOvr>
    <a:masterClrMapping/>
  </p:clrMapOvr>
  <mc:AlternateContent xmlns:mc="http://schemas.openxmlformats.org/markup-compatibility/2006">
    <mc:Choice xmlns:p14="http://schemas.microsoft.com/office/powerpoint/2010/main" Requires="p14">
      <p:transition spd="slow" p14:dur="2000" advTm="5498"/>
    </mc:Choice>
    <mc:Fallback>
      <p:transition spd="slow" advTm="5498"/>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100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5000"/>
                                        <p:tgtEl>
                                          <p:spTgt spid="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0"/>
            <a:ext cx="4899546" cy="5663089"/>
          </a:xfrm>
          <a:prstGeom prst="rect">
            <a:avLst/>
          </a:prstGeom>
        </p:spPr>
        <p:txBody>
          <a:bodyPr wrap="square">
            <a:spAutoFit/>
          </a:bodyPr>
          <a:lstStyle/>
          <a:p>
            <a:r>
              <a:rPr lang="ru-RU" sz="2800" b="1" dirty="0" smtClean="0">
                <a:solidFill>
                  <a:srgbClr val="FF0000"/>
                </a:solidFill>
                <a:latin typeface="Roboto-Regular"/>
              </a:rPr>
              <a:t>Память</a:t>
            </a:r>
          </a:p>
          <a:p>
            <a:endParaRPr lang="ru-RU" sz="2800" b="1" dirty="0">
              <a:solidFill>
                <a:srgbClr val="FF0000"/>
              </a:solidFill>
              <a:latin typeface="Roboto-Regular"/>
            </a:endParaRPr>
          </a:p>
          <a:p>
            <a:r>
              <a:rPr lang="ru-RU" dirty="0">
                <a:solidFill>
                  <a:srgbClr val="000000"/>
                </a:solidFill>
                <a:latin typeface="Roboto-Regular"/>
              </a:rPr>
              <a:t>Одним из важнейших условий психического развития ребенка является память. Память-это познавательный психический процесс, заключенный в запечатлении, сохранении и воспроизведении ранее воспринятого. Своеобразие развития внимания, восприятия детей, имеющих нарушения слуха, заметно влияет на деятельность их памяти. Их восприятие окружающего определяет и способы запоминания, и воспроизведения ранее ими воспринятого. Так как у детей с дефектами слуха доминирует зрительное восприятие, то это не может не сказываться на особенностях их памяти, важнейшей из которых является ее наглядно-образный характер.</a:t>
            </a:r>
            <a:endParaRPr lang="ru-RU" b="0" i="0" dirty="0">
              <a:solidFill>
                <a:srgbClr val="000000"/>
              </a:solidFill>
              <a:effectLst/>
              <a:latin typeface="Roboto-Regular"/>
            </a:endParaRPr>
          </a:p>
        </p:txBody>
      </p:sp>
      <p:sp>
        <p:nvSpPr>
          <p:cNvPr id="3" name="Прямоугольник 2"/>
          <p:cNvSpPr/>
          <p:nvPr/>
        </p:nvSpPr>
        <p:spPr>
          <a:xfrm>
            <a:off x="6173337" y="1614396"/>
            <a:ext cx="5440907" cy="5078313"/>
          </a:xfrm>
          <a:prstGeom prst="rect">
            <a:avLst/>
          </a:prstGeom>
        </p:spPr>
        <p:txBody>
          <a:bodyPr wrap="square">
            <a:spAutoFit/>
          </a:bodyPr>
          <a:lstStyle/>
          <a:p>
            <a:r>
              <a:rPr lang="ru-RU" dirty="0" smtClean="0">
                <a:solidFill>
                  <a:srgbClr val="000000"/>
                </a:solidFill>
                <a:latin typeface="Roboto-Regular"/>
              </a:rPr>
              <a:t>        </a:t>
            </a:r>
            <a:r>
              <a:rPr lang="ru-RU" b="1" dirty="0" smtClean="0">
                <a:solidFill>
                  <a:srgbClr val="FF0000"/>
                </a:solidFill>
                <a:latin typeface="Roboto-Regular"/>
              </a:rPr>
              <a:t>Запоминание </a:t>
            </a:r>
            <a:r>
              <a:rPr lang="ru-RU" b="1" dirty="0">
                <a:solidFill>
                  <a:srgbClr val="FF0000"/>
                </a:solidFill>
                <a:latin typeface="Roboto-Regular"/>
              </a:rPr>
              <a:t>и воспроизведение </a:t>
            </a:r>
            <a:r>
              <a:rPr lang="ru-RU" dirty="0">
                <a:solidFill>
                  <a:srgbClr val="000000"/>
                </a:solidFill>
                <a:latin typeface="Roboto-Regular"/>
              </a:rPr>
              <a:t>нарисованных знакомых изображений учащимися 3-4-х классов с нарушением слуха имеет свои особенности. В их репродукциях наблюдаются отличия от оригинала: в них появлялись частности, отсутствующие в показанном изображении (дополнения); наряду с появлением нового рисунки детей оказывались порою беднее деталями (выпадение деталей); иногда объект был воспроизведен в ином положении, чем в оригинале (пространственное смещение); объекты воспроизводились в иных размерах. У глухих такие особенности воспроизведения запоминания объектов встречаются значительно чаще, чем у слышащих сверстников. Более 70% глухих младших классов с искажениями воспроизводят запомнивший предмет.</a:t>
            </a:r>
            <a:endParaRPr lang="ru-RU" dirty="0"/>
          </a:p>
        </p:txBody>
      </p:sp>
    </p:spTree>
    <p:custDataLst>
      <p:tags r:id="rId1"/>
    </p:custDataLst>
    <p:extLst>
      <p:ext uri="{BB962C8B-B14F-4D97-AF65-F5344CB8AC3E}">
        <p14:creationId xmlns:p14="http://schemas.microsoft.com/office/powerpoint/2010/main" val="1471973632"/>
      </p:ext>
    </p:extLst>
  </p:cSld>
  <p:clrMapOvr>
    <a:masterClrMapping/>
  </p:clrMapOvr>
  <mc:AlternateContent xmlns:mc="http://schemas.openxmlformats.org/markup-compatibility/2006">
    <mc:Choice xmlns:p14="http://schemas.microsoft.com/office/powerpoint/2010/main" Requires="p14">
      <p:transition spd="slow" p14:dur="2000" advTm="3569"/>
    </mc:Choice>
    <mc:Fallback>
      <p:transition spd="slow" advTm="3569"/>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125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barn(inVertical)">
                                      <p:cBhvr>
                                        <p:cTn id="7" dur="500"/>
                                        <p:tgtEl>
                                          <p:spTgt spid="2">
                                            <p:txEl>
                                              <p:pRg st="0" end="0"/>
                                            </p:txEl>
                                          </p:spTgt>
                                        </p:tgtEl>
                                      </p:cBhvr>
                                    </p:animEffect>
                                  </p:childTnLst>
                                </p:cTn>
                              </p:par>
                            </p:childTnLst>
                          </p:cTn>
                        </p:par>
                        <p:par>
                          <p:cTn id="8" fill="hold">
                            <p:stCondLst>
                              <p:cond delay="1750"/>
                            </p:stCondLst>
                            <p:childTnLst>
                              <p:par>
                                <p:cTn id="9" presetID="2" presetClass="entr" presetSubtype="4" fill="hold" nodeType="afterEffect">
                                  <p:stCondLst>
                                    <p:cond delay="125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11494" y="266353"/>
            <a:ext cx="6096000" cy="3600986"/>
          </a:xfrm>
          <a:prstGeom prst="rect">
            <a:avLst/>
          </a:prstGeom>
        </p:spPr>
        <p:txBody>
          <a:bodyPr>
            <a:spAutoFit/>
          </a:bodyPr>
          <a:lstStyle/>
          <a:p>
            <a:r>
              <a:rPr lang="ru-RU" sz="2400" b="1" dirty="0" smtClean="0">
                <a:solidFill>
                  <a:srgbClr val="FF0000"/>
                </a:solidFill>
                <a:latin typeface="Roboto-Regular"/>
              </a:rPr>
              <a:t>Воображение</a:t>
            </a:r>
          </a:p>
          <a:p>
            <a:endParaRPr lang="ru-RU" sz="2400" b="1" dirty="0">
              <a:solidFill>
                <a:srgbClr val="FF0000"/>
              </a:solidFill>
              <a:latin typeface="Roboto-Regular"/>
            </a:endParaRPr>
          </a:p>
          <a:p>
            <a:r>
              <a:rPr lang="ru-RU" dirty="0" smtClean="0">
                <a:solidFill>
                  <a:srgbClr val="000000"/>
                </a:solidFill>
                <a:latin typeface="Roboto-Regular"/>
              </a:rPr>
              <a:t>         Воображение </a:t>
            </a:r>
            <a:r>
              <a:rPr lang="ru-RU" dirty="0">
                <a:solidFill>
                  <a:srgbClr val="000000"/>
                </a:solidFill>
                <a:latin typeface="Roboto-Regular"/>
              </a:rPr>
              <a:t>- это высший познавательный процесс, который заключается в преобразовании представлений и создании новых образов на основе имеющихся.</a:t>
            </a:r>
          </a:p>
          <a:p>
            <a:r>
              <a:rPr lang="ru-RU" dirty="0">
                <a:solidFill>
                  <a:srgbClr val="000000"/>
                </a:solidFill>
                <a:latin typeface="Roboto-Regular"/>
              </a:rPr>
              <a:t>Многие глухие учащиеся 5-8 классов не могут отвлечься от конкретного, буквального значения пословицы. Затруднения в понимании метафор, переносного значения слов, символических выражений свидетельствуют о недостаточном уровне развития воображения и мышления.</a:t>
            </a:r>
            <a:endParaRPr lang="ru-RU" b="0" i="0" dirty="0">
              <a:solidFill>
                <a:srgbClr val="000000"/>
              </a:solidFill>
              <a:effectLst/>
              <a:latin typeface="Roboto-Regular"/>
            </a:endParaRPr>
          </a:p>
        </p:txBody>
      </p:sp>
      <p:sp>
        <p:nvSpPr>
          <p:cNvPr id="3" name="Прямоугольник 2"/>
          <p:cNvSpPr/>
          <p:nvPr/>
        </p:nvSpPr>
        <p:spPr>
          <a:xfrm>
            <a:off x="5679233" y="4242138"/>
            <a:ext cx="6096000" cy="2031325"/>
          </a:xfrm>
          <a:prstGeom prst="rect">
            <a:avLst/>
          </a:prstGeom>
        </p:spPr>
        <p:txBody>
          <a:bodyPr>
            <a:spAutoFit/>
          </a:bodyPr>
          <a:lstStyle/>
          <a:p>
            <a:r>
              <a:rPr lang="ru-RU" dirty="0">
                <a:solidFill>
                  <a:srgbClr val="000000"/>
                </a:solidFill>
                <a:latin typeface="Roboto-Regular"/>
              </a:rPr>
              <a:t>Многие глухие учащиеся не могут передать своими словами содержание прочитанного ими текста(басни), не могут творчески переработать текст. Для того, чтобы передать содержание текста, они его учат наизусть. Глухие могут изменить по требованию фабулу текста(басни), т.е. проявили способность к творческому воображению.</a:t>
            </a:r>
            <a:endParaRPr lang="ru-RU" dirty="0"/>
          </a:p>
        </p:txBody>
      </p:sp>
      <p:pic>
        <p:nvPicPr>
          <p:cNvPr id="5" name="Рисунок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632812" y="390714"/>
            <a:ext cx="5008682" cy="3476625"/>
          </a:xfrm>
          <a:prstGeom prst="rect">
            <a:avLst/>
          </a:prstGeom>
          <a:solidFill>
            <a:srgbClr val="FFFFFF">
              <a:shade val="85000"/>
            </a:srgbClr>
          </a:solidFill>
          <a:ln w="190500" cap="rnd">
            <a:solidFill>
              <a:srgbClr val="FFFFFF"/>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sp>
        <p:nvSpPr>
          <p:cNvPr id="6" name="Блок-схема: перфолента 5"/>
          <p:cNvSpPr/>
          <p:nvPr/>
        </p:nvSpPr>
        <p:spPr>
          <a:xfrm>
            <a:off x="368488" y="5036024"/>
            <a:ext cx="4080681" cy="804672"/>
          </a:xfrm>
          <a:prstGeom prst="flowChartPunchedTap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custDataLst>
      <p:tags r:id="rId1"/>
    </p:custDataLst>
    <p:extLst>
      <p:ext uri="{BB962C8B-B14F-4D97-AF65-F5344CB8AC3E}">
        <p14:creationId xmlns:p14="http://schemas.microsoft.com/office/powerpoint/2010/main" val="1824093562"/>
      </p:ext>
    </p:extLst>
  </p:cSld>
  <p:clrMapOvr>
    <a:masterClrMapping/>
  </p:clrMapOvr>
  <mc:AlternateContent xmlns:mc="http://schemas.openxmlformats.org/markup-compatibility/2006">
    <mc:Choice xmlns:p14="http://schemas.microsoft.com/office/powerpoint/2010/main" Requires="p14">
      <p:transition spd="slow" p14:dur="2000" advTm="2449"/>
    </mc:Choice>
    <mc:Fallback>
      <p:transition spd="slow" advTm="2449"/>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125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barn(inVertical)">
                                      <p:cBhvr>
                                        <p:cTn id="7" dur="5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wipe(down)">
                                      <p:cBhvr>
                                        <p:cTn id="12"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832513" y="936738"/>
            <a:ext cx="6096000" cy="2246769"/>
          </a:xfrm>
          <a:prstGeom prst="rect">
            <a:avLst/>
          </a:prstGeom>
          <a:blipFill>
            <a:blip r:embed="rId3"/>
            <a:tile tx="0" ty="0" sx="100000" sy="100000" flip="none" algn="tl"/>
          </a:blipFill>
        </p:spPr>
        <p:txBody>
          <a:bodyPr>
            <a:spAutoFit/>
          </a:bodyPr>
          <a:lstStyle/>
          <a:p>
            <a:r>
              <a:rPr lang="ru-RU" sz="3200" b="1" dirty="0" smtClean="0">
                <a:solidFill>
                  <a:srgbClr val="FF0000"/>
                </a:solidFill>
                <a:latin typeface="Roboto-Regular"/>
              </a:rPr>
              <a:t>Мышление</a:t>
            </a:r>
          </a:p>
          <a:p>
            <a:endParaRPr lang="ru-RU" dirty="0" smtClean="0">
              <a:solidFill>
                <a:srgbClr val="000000"/>
              </a:solidFill>
              <a:latin typeface="Roboto-Regular"/>
            </a:endParaRPr>
          </a:p>
          <a:p>
            <a:endParaRPr lang="ru-RU" dirty="0">
              <a:solidFill>
                <a:srgbClr val="000000"/>
              </a:solidFill>
              <a:latin typeface="Roboto-Regular"/>
            </a:endParaRPr>
          </a:p>
          <a:p>
            <a:r>
              <a:rPr lang="ru-RU" dirty="0">
                <a:solidFill>
                  <a:srgbClr val="000000"/>
                </a:solidFill>
                <a:latin typeface="Roboto-Regular"/>
              </a:rPr>
              <a:t>Мышление - это сложный познавательный психический процесс, заключающийся в обобщенном опосредованном и целенаправленном отражении действительности, процесс поиска и открытия нового.</a:t>
            </a:r>
            <a:endParaRPr lang="ru-RU" b="0" i="0" dirty="0">
              <a:solidFill>
                <a:srgbClr val="000000"/>
              </a:solidFill>
              <a:effectLst/>
              <a:latin typeface="Roboto-Regular"/>
            </a:endParaRPr>
          </a:p>
        </p:txBody>
      </p:sp>
      <p:sp>
        <p:nvSpPr>
          <p:cNvPr id="3" name="Прямоугольник 2"/>
          <p:cNvSpPr/>
          <p:nvPr/>
        </p:nvSpPr>
        <p:spPr>
          <a:xfrm>
            <a:off x="709684" y="3451296"/>
            <a:ext cx="10088203" cy="2862322"/>
          </a:xfrm>
          <a:prstGeom prst="rect">
            <a:avLst/>
          </a:prstGeom>
        </p:spPr>
        <p:txBody>
          <a:bodyPr wrap="square">
            <a:spAutoFit/>
          </a:bodyPr>
          <a:lstStyle/>
          <a:p>
            <a:r>
              <a:rPr lang="ru-RU" dirty="0">
                <a:solidFill>
                  <a:srgbClr val="000000"/>
                </a:solidFill>
                <a:latin typeface="Roboto-Regular"/>
              </a:rPr>
              <a:t>У глухих детей, которые овладевают словесной речью гораздо позже слышащих, именно в развитии мыслительной деятельности наблюдается значительно больше специфических особенностей, чем в других познавательных процессах.</a:t>
            </a:r>
          </a:p>
          <a:p>
            <a:r>
              <a:rPr lang="ru-RU" dirty="0">
                <a:solidFill>
                  <a:srgbClr val="000000"/>
                </a:solidFill>
                <a:latin typeface="Roboto-Regular"/>
              </a:rPr>
              <a:t>Глухие дети длительное время продолжают оставаться на ступени наглядно- образного мышления, т.е. мыслят не словами, а образами, картинами. В формировании словесно-логического мышления глухой резко отстает от слышащего сверстника, причем это влечет за собой и общее отставание в познавательной деятельности. Исследования показывают, что по уровню развития наглядно- образного мышления глухие дети младшего и среднего школьного возраста заметно ближе к слышащим сверстникам, имеющий нормальный интеллект, чем к слышащим умственно отсталым детям.</a:t>
            </a:r>
            <a:endParaRPr lang="ru-RU" b="0" i="0" dirty="0">
              <a:solidFill>
                <a:srgbClr val="000000"/>
              </a:solidFill>
              <a:effectLst/>
              <a:latin typeface="Roboto-Regular"/>
            </a:endParaRPr>
          </a:p>
        </p:txBody>
      </p:sp>
      <p:pic>
        <p:nvPicPr>
          <p:cNvPr id="4" name="Рисунок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478974" y="227179"/>
            <a:ext cx="3903259" cy="2956328"/>
          </a:xfrm>
          <a:prstGeom prst="rect">
            <a:avLst/>
          </a:prstGeom>
        </p:spPr>
      </p:pic>
    </p:spTree>
    <p:custDataLst>
      <p:tags r:id="rId1"/>
    </p:custDataLst>
    <p:extLst>
      <p:ext uri="{BB962C8B-B14F-4D97-AF65-F5344CB8AC3E}">
        <p14:creationId xmlns:p14="http://schemas.microsoft.com/office/powerpoint/2010/main" val="3051721461"/>
      </p:ext>
    </p:extLst>
  </p:cSld>
  <p:clrMapOvr>
    <a:masterClrMapping/>
  </p:clrMapOvr>
  <mc:AlternateContent xmlns:mc="http://schemas.openxmlformats.org/markup-compatibility/2006">
    <mc:Choice xmlns:p14="http://schemas.microsoft.com/office/powerpoint/2010/main" Requires="p14">
      <p:transition spd="slow" p14:dur="2000" advTm="2080"/>
    </mc:Choice>
    <mc:Fallback>
      <p:transition spd="slow" advTm="208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1250"/>
                                  </p:stCondLst>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additive="base">
                                        <p:cTn id="7"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18363" y="95535"/>
            <a:ext cx="5568287" cy="6186309"/>
          </a:xfrm>
          <a:prstGeom prst="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path path="circle">
              <a:fillToRect t="100000" r="100000"/>
            </a:path>
            <a:tileRect l="-100000" b="-100000"/>
          </a:gradFill>
        </p:spPr>
        <p:txBody>
          <a:bodyPr wrap="square">
            <a:spAutoFit/>
          </a:bodyPr>
          <a:lstStyle/>
          <a:p>
            <a:r>
              <a:rPr lang="ru-RU" dirty="0" smtClean="0">
                <a:solidFill>
                  <a:srgbClr val="000000"/>
                </a:solidFill>
                <a:latin typeface="Roboto-Regular"/>
              </a:rPr>
              <a:t>             Для </a:t>
            </a:r>
            <a:r>
              <a:rPr lang="ru-RU" dirty="0">
                <a:solidFill>
                  <a:srgbClr val="000000"/>
                </a:solidFill>
                <a:latin typeface="Roboto-Regular"/>
              </a:rPr>
              <a:t>глухих детей младшего школьного возраста представляется проблемой анализировать тексты, часто не акцентируют внимание на важных деталях. С возрастом качество анализа у глухих совершенствуется.</a:t>
            </a:r>
          </a:p>
          <a:p>
            <a:r>
              <a:rPr lang="ru-RU" dirty="0">
                <a:solidFill>
                  <a:srgbClr val="000000"/>
                </a:solidFill>
                <a:latin typeface="Roboto-Regular"/>
              </a:rPr>
              <a:t>У 30% глухих первоклассников сравнение двух объектов переходит в анализ одного из них. У слышащих первоклассников подобная особенность сравнения встречалось в 10% случаев. Глухие дети слабо замечают общее, сходное в сравниваемых объектах. Они больше говорят о различиях. Ученик массовой школы отмечает сходство сравниваемых объектов, наличие в них общих частей, черт и тут же переходит к поиску отличительных свойств. Глухим школьникам младших классов трудно в одно и то же время видеть и сходство, и различие в сравниваемых объектах: если они увидели сходство в объектах, то забывают об их различии, и наоборот. Это может быть объяснено тем, что им трудно одни и те же признаки рассматривать под двумя различными углами зрения.</a:t>
            </a:r>
            <a:endParaRPr lang="ru-RU" b="0" i="0" dirty="0">
              <a:solidFill>
                <a:srgbClr val="000000"/>
              </a:solidFill>
              <a:effectLst/>
              <a:latin typeface="Roboto-Regular"/>
            </a:endParaRPr>
          </a:p>
        </p:txBody>
      </p:sp>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786649" y="354842"/>
            <a:ext cx="6264323" cy="5800298"/>
          </a:xfrm>
          <a:prstGeom prst="rect">
            <a:avLst/>
          </a:prstGeom>
        </p:spPr>
      </p:pic>
    </p:spTree>
    <p:extLst>
      <p:ext uri="{BB962C8B-B14F-4D97-AF65-F5344CB8AC3E}">
        <p14:creationId xmlns:p14="http://schemas.microsoft.com/office/powerpoint/2010/main" val="1170287833"/>
      </p:ext>
    </p:extLst>
  </p:cSld>
  <p:clrMapOvr>
    <a:masterClrMapping/>
  </p:clrMapOvr>
  <mc:AlternateContent xmlns:mc="http://schemas.openxmlformats.org/markup-compatibility/2006">
    <mc:Choice xmlns:p14="http://schemas.microsoft.com/office/powerpoint/2010/main" Requires="p14">
      <p:transition spd="slow" p14:dur="2000" advTm="968"/>
    </mc:Choice>
    <mc:Fallback>
      <p:transition spd="slow" advTm="968"/>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125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Объект 7"/>
          <p:cNvPicPr>
            <a:picLocks noGrp="1" noChangeAspect="1"/>
          </p:cNvPicPr>
          <p:nvPr>
            <p:ph sz="quarter" idx="13"/>
          </p:nvPr>
        </p:nvPicPr>
        <p:blipFill>
          <a:blip r:embed="rId2">
            <a:extLst>
              <a:ext uri="{28A0092B-C50C-407E-A947-70E740481C1C}">
                <a14:useLocalDpi xmlns:a14="http://schemas.microsoft.com/office/drawing/2010/main" val="0"/>
              </a:ext>
            </a:extLst>
          </a:blip>
          <a:stretch>
            <a:fillRect/>
          </a:stretch>
        </p:blipFill>
        <p:spPr>
          <a:xfrm>
            <a:off x="1530221" y="671804"/>
            <a:ext cx="9050694" cy="5784980"/>
          </a:xfrm>
        </p:spPr>
      </p:pic>
    </p:spTree>
    <p:extLst>
      <p:ext uri="{BB962C8B-B14F-4D97-AF65-F5344CB8AC3E}">
        <p14:creationId xmlns:p14="http://schemas.microsoft.com/office/powerpoint/2010/main" val="2888682461"/>
      </p:ext>
    </p:extLst>
  </p:cSld>
  <p:clrMapOvr>
    <a:masterClrMapping/>
  </p:clrMapOvr>
  <mc:AlternateContent xmlns:mc="http://schemas.openxmlformats.org/markup-compatibility/2006">
    <mc:Choice xmlns:p14="http://schemas.microsoft.com/office/powerpoint/2010/main" Requires="p14">
      <p:transition spd="slow" p14:dur="2000" advTm="1713"/>
    </mc:Choice>
    <mc:Fallback>
      <p:transition spd="slow" advTm="1713"/>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68322" y="228685"/>
            <a:ext cx="6096000" cy="6186309"/>
          </a:xfrm>
          <a:prstGeom prst="rect">
            <a:avLst/>
          </a:prstGeom>
        </p:spPr>
        <p:txBody>
          <a:bodyPr>
            <a:spAutoFit/>
          </a:bodyPr>
          <a:lstStyle/>
          <a:p>
            <a:r>
              <a:rPr lang="ru-RU" dirty="0" smtClean="0">
                <a:solidFill>
                  <a:srgbClr val="000000"/>
                </a:solidFill>
                <a:latin typeface="Roboto-Regular"/>
              </a:rPr>
              <a:t>        </a:t>
            </a:r>
          </a:p>
          <a:p>
            <a:r>
              <a:rPr lang="ru-RU" dirty="0" smtClean="0">
                <a:solidFill>
                  <a:srgbClr val="000000"/>
                </a:solidFill>
                <a:latin typeface="Roboto-Regular"/>
              </a:rPr>
              <a:t>Глухие </a:t>
            </a:r>
            <a:r>
              <a:rPr lang="ru-RU" dirty="0">
                <a:solidFill>
                  <a:srgbClr val="000000"/>
                </a:solidFill>
                <a:latin typeface="Roboto-Regular"/>
              </a:rPr>
              <a:t>дети с трудом овладевают логическими связями и отношениями между явлениями, событиями, поступками людей. Они понимают причинно- следственные отношения применительно к наглядной ситуации, в которой эти отношения четко выявляются. Дети не умеют выявлять скрытые причины каких- либо явлений, событий. Они нередко смешивают причину с действием, с целью, с сопутствующими или предшествующими явлениями, событиями. Они часто отождествляют причинно- следственные связи и пространственно- временные связи.</a:t>
            </a:r>
          </a:p>
          <a:p>
            <a:r>
              <a:rPr lang="ru-RU" dirty="0">
                <a:solidFill>
                  <a:srgbClr val="000000"/>
                </a:solidFill>
                <a:latin typeface="Roboto-Regular"/>
              </a:rPr>
              <a:t>У глухих детей значительно позднее, чем у слышащих (с отставанием на 3-4 года и более), формируется понятийный подход к решению задач. Только в старшем школьном возрасте у глухих детей начинает формироваться абстрактно - понятийное мышление( словесно - логическое мышление). К моменту окончания школы у глухих недостаточно сформированы приемы построения логических заключений.</a:t>
            </a:r>
            <a:endParaRPr lang="ru-RU" b="0" i="0" dirty="0">
              <a:solidFill>
                <a:srgbClr val="000000"/>
              </a:solidFill>
              <a:effectLst/>
              <a:latin typeface="Roboto-Regular"/>
            </a:endParaRPr>
          </a:p>
        </p:txBody>
      </p:sp>
      <p:pic>
        <p:nvPicPr>
          <p:cNvPr id="3" name="Рисунок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851175" y="1446662"/>
            <a:ext cx="4899547" cy="3507475"/>
          </a:xfrm>
          <a:prstGeom prst="rect">
            <a:avLst/>
          </a:prstGeom>
        </p:spPr>
      </p:pic>
    </p:spTree>
    <p:extLst>
      <p:ext uri="{BB962C8B-B14F-4D97-AF65-F5344CB8AC3E}">
        <p14:creationId xmlns:p14="http://schemas.microsoft.com/office/powerpoint/2010/main" val="442747097"/>
      </p:ext>
    </p:extLst>
  </p:cSld>
  <p:clrMapOvr>
    <a:masterClrMapping/>
  </p:clrMapOvr>
  <mc:AlternateContent xmlns:mc="http://schemas.openxmlformats.org/markup-compatibility/2006">
    <mc:Choice xmlns:p14="http://schemas.microsoft.com/office/powerpoint/2010/main" Requires="p14">
      <p:transition spd="slow" p14:dur="2000" advTm="944"/>
    </mc:Choice>
    <mc:Fallback>
      <p:transition spd="slow" advTm="944"/>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mph" presetSubtype="0" fill="hold" nodeType="clickEffect">
                                  <p:stCondLst>
                                    <p:cond delay="1250"/>
                                  </p:stCondLst>
                                  <p:childTnLst>
                                    <p:animScale>
                                      <p:cBhvr>
                                        <p:cTn id="6" dur="2000" fill="hold"/>
                                        <p:tgtEl>
                                          <p:spTgt spid="3"/>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755175" y="568187"/>
            <a:ext cx="7954974" cy="954107"/>
          </a:xfrm>
          <a:prstGeom prst="rect">
            <a:avLst/>
          </a:prstGeom>
        </p:spPr>
        <p:txBody>
          <a:bodyPr wrap="square">
            <a:spAutoFit/>
          </a:bodyPr>
          <a:lstStyle/>
          <a:p>
            <a:r>
              <a:rPr lang="ru-RU" sz="2800" b="1" dirty="0">
                <a:solidFill>
                  <a:srgbClr val="FF0000"/>
                </a:solidFill>
                <a:latin typeface="Roboto-Regular"/>
              </a:rPr>
              <a:t>Психологические особенности формирования речи у </a:t>
            </a:r>
            <a:r>
              <a:rPr lang="ru-RU" sz="2800" b="1" dirty="0" err="1">
                <a:solidFill>
                  <a:srgbClr val="FF0000"/>
                </a:solidFill>
                <a:latin typeface="Roboto-Regular"/>
              </a:rPr>
              <a:t>неслышащих</a:t>
            </a:r>
            <a:r>
              <a:rPr lang="ru-RU" sz="2800" b="1" dirty="0">
                <a:solidFill>
                  <a:srgbClr val="FF0000"/>
                </a:solidFill>
                <a:latin typeface="Roboto-Regular"/>
              </a:rPr>
              <a:t> детей</a:t>
            </a:r>
            <a:endParaRPr lang="ru-RU" sz="2800" b="1" dirty="0">
              <a:solidFill>
                <a:srgbClr val="FF0000"/>
              </a:solidFill>
            </a:endParaRPr>
          </a:p>
        </p:txBody>
      </p:sp>
      <p:sp>
        <p:nvSpPr>
          <p:cNvPr id="3" name="Прямоугольник 2"/>
          <p:cNvSpPr/>
          <p:nvPr/>
        </p:nvSpPr>
        <p:spPr>
          <a:xfrm>
            <a:off x="782470" y="1167453"/>
            <a:ext cx="9303225" cy="3970318"/>
          </a:xfrm>
          <a:prstGeom prst="rect">
            <a:avLst/>
          </a:prstGeom>
        </p:spPr>
        <p:txBody>
          <a:bodyPr wrap="square">
            <a:spAutoFit/>
          </a:bodyPr>
          <a:lstStyle/>
          <a:p>
            <a:endParaRPr lang="ru-RU" dirty="0" smtClean="0">
              <a:solidFill>
                <a:srgbClr val="000000"/>
              </a:solidFill>
              <a:latin typeface="Roboto-Regular"/>
            </a:endParaRPr>
          </a:p>
          <a:p>
            <a:endParaRPr lang="ru-RU" dirty="0">
              <a:solidFill>
                <a:srgbClr val="000000"/>
              </a:solidFill>
              <a:latin typeface="Roboto-Regular"/>
            </a:endParaRPr>
          </a:p>
          <a:p>
            <a:endParaRPr lang="ru-RU" dirty="0" smtClean="0">
              <a:solidFill>
                <a:srgbClr val="000000"/>
              </a:solidFill>
              <a:latin typeface="Roboto-Regular"/>
            </a:endParaRPr>
          </a:p>
          <a:p>
            <a:endParaRPr lang="ru-RU" dirty="0">
              <a:solidFill>
                <a:srgbClr val="000000"/>
              </a:solidFill>
              <a:latin typeface="Roboto-Regular"/>
            </a:endParaRPr>
          </a:p>
          <a:p>
            <a:r>
              <a:rPr lang="ru-RU" dirty="0" smtClean="0">
                <a:solidFill>
                  <a:srgbClr val="000000"/>
                </a:solidFill>
                <a:latin typeface="Roboto-Regular"/>
              </a:rPr>
              <a:t>               Без </a:t>
            </a:r>
            <a:r>
              <a:rPr lang="ru-RU" dirty="0">
                <a:solidFill>
                  <a:srgbClr val="000000"/>
                </a:solidFill>
                <a:latin typeface="Roboto-Regular"/>
              </a:rPr>
              <a:t>специального обучения речь у глухого не развивается. И чем раньше начнется работа по формированию и развитии речи, тем лучше будут результаты в этом направлении. По -разному идет овладение и устной и письменной речью у глухого и слышащего ребенка. У слышащего овладение устной речью, как правило, опережает овладение письменной речью. У глухого эти процессы могут идти параллельно, а иногда навыки письменной речи усваиваются быстрее, нежели устной. Первые слова и предложения при классическом обучении даются глухим для общего восприятия в письменной форме на карточках. Письменная речь, несмотря на трудности, имеет для глухого некоторые преимущества перед устной, поскольку она не требует наличие слуха, а воспринимается с помощью зрения.</a:t>
            </a:r>
            <a:endParaRPr lang="ru-RU" dirty="0"/>
          </a:p>
        </p:txBody>
      </p:sp>
    </p:spTree>
    <p:custDataLst>
      <p:tags r:id="rId1"/>
    </p:custDataLst>
    <p:extLst>
      <p:ext uri="{BB962C8B-B14F-4D97-AF65-F5344CB8AC3E}">
        <p14:creationId xmlns:p14="http://schemas.microsoft.com/office/powerpoint/2010/main" val="2102208578"/>
      </p:ext>
    </p:extLst>
  </p:cSld>
  <p:clrMapOvr>
    <a:masterClrMapping/>
  </p:clrMapOvr>
  <mc:AlternateContent xmlns:mc="http://schemas.openxmlformats.org/markup-compatibility/2006">
    <mc:Choice xmlns:p14="http://schemas.microsoft.com/office/powerpoint/2010/main" Requires="p14">
      <p:transition spd="slow" p14:dur="2000" advTm="3297"/>
    </mc:Choice>
    <mc:Fallback>
      <p:transition spd="slow" advTm="3297"/>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80">
                                          <p:stCondLst>
                                            <p:cond delay="0"/>
                                          </p:stCondLst>
                                        </p:cTn>
                                        <p:tgtEl>
                                          <p:spTgt spid="2"/>
                                        </p:tgtEl>
                                      </p:cBhvr>
                                    </p:animEffect>
                                    <p:anim calcmode="lin" valueType="num">
                                      <p:cBhvr>
                                        <p:cTn id="8" dur="1822" tmFilter="0,0; 0.14,0.36; 0.43,0.73; 0.71,0.91; 1.0,1.0">
                                          <p:stCondLst>
                                            <p:cond delay="0"/>
                                          </p:stCondLst>
                                        </p:cTn>
                                        <p:tgtEl>
                                          <p:spTgt spid="2"/>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2"/>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2"/>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2"/>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2"/>
                                        </p:tgtEl>
                                        <p:attrNameLst>
                                          <p:attrName>ppt_y</p:attrName>
                                        </p:attrNameLst>
                                      </p:cBhvr>
                                      <p:tavLst>
                                        <p:tav tm="0" fmla="#ppt_y-sin(pi*$)/81">
                                          <p:val>
                                            <p:fltVal val="0"/>
                                          </p:val>
                                        </p:tav>
                                        <p:tav tm="100000">
                                          <p:val>
                                            <p:fltVal val="1"/>
                                          </p:val>
                                        </p:tav>
                                      </p:tavLst>
                                    </p:anim>
                                    <p:animScale>
                                      <p:cBhvr>
                                        <p:cTn id="13" dur="26">
                                          <p:stCondLst>
                                            <p:cond delay="650"/>
                                          </p:stCondLst>
                                        </p:cTn>
                                        <p:tgtEl>
                                          <p:spTgt spid="2"/>
                                        </p:tgtEl>
                                      </p:cBhvr>
                                      <p:to x="100000" y="60000"/>
                                    </p:animScale>
                                    <p:animScale>
                                      <p:cBhvr>
                                        <p:cTn id="14" dur="166" decel="50000">
                                          <p:stCondLst>
                                            <p:cond delay="676"/>
                                          </p:stCondLst>
                                        </p:cTn>
                                        <p:tgtEl>
                                          <p:spTgt spid="2"/>
                                        </p:tgtEl>
                                      </p:cBhvr>
                                      <p:to x="100000" y="100000"/>
                                    </p:animScale>
                                    <p:animScale>
                                      <p:cBhvr>
                                        <p:cTn id="15" dur="26">
                                          <p:stCondLst>
                                            <p:cond delay="1312"/>
                                          </p:stCondLst>
                                        </p:cTn>
                                        <p:tgtEl>
                                          <p:spTgt spid="2"/>
                                        </p:tgtEl>
                                      </p:cBhvr>
                                      <p:to x="100000" y="80000"/>
                                    </p:animScale>
                                    <p:animScale>
                                      <p:cBhvr>
                                        <p:cTn id="16" dur="166" decel="50000">
                                          <p:stCondLst>
                                            <p:cond delay="1338"/>
                                          </p:stCondLst>
                                        </p:cTn>
                                        <p:tgtEl>
                                          <p:spTgt spid="2"/>
                                        </p:tgtEl>
                                      </p:cBhvr>
                                      <p:to x="100000" y="100000"/>
                                    </p:animScale>
                                    <p:animScale>
                                      <p:cBhvr>
                                        <p:cTn id="17" dur="26">
                                          <p:stCondLst>
                                            <p:cond delay="1642"/>
                                          </p:stCondLst>
                                        </p:cTn>
                                        <p:tgtEl>
                                          <p:spTgt spid="2"/>
                                        </p:tgtEl>
                                      </p:cBhvr>
                                      <p:to x="100000" y="90000"/>
                                    </p:animScale>
                                    <p:animScale>
                                      <p:cBhvr>
                                        <p:cTn id="18" dur="166" decel="50000">
                                          <p:stCondLst>
                                            <p:cond delay="1668"/>
                                          </p:stCondLst>
                                        </p:cTn>
                                        <p:tgtEl>
                                          <p:spTgt spid="2"/>
                                        </p:tgtEl>
                                      </p:cBhvr>
                                      <p:to x="100000" y="100000"/>
                                    </p:animScale>
                                    <p:animScale>
                                      <p:cBhvr>
                                        <p:cTn id="19" dur="26">
                                          <p:stCondLst>
                                            <p:cond delay="1808"/>
                                          </p:stCondLst>
                                        </p:cTn>
                                        <p:tgtEl>
                                          <p:spTgt spid="2"/>
                                        </p:tgtEl>
                                      </p:cBhvr>
                                      <p:to x="100000" y="95000"/>
                                    </p:animScale>
                                    <p:animScale>
                                      <p:cBhvr>
                                        <p:cTn id="20" dur="166" decel="50000">
                                          <p:stCondLst>
                                            <p:cond delay="1834"/>
                                          </p:stCondLst>
                                        </p:cTn>
                                        <p:tgtEl>
                                          <p:spTgt spid="2"/>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7451677" y="436728"/>
            <a:ext cx="4544705" cy="5355312"/>
          </a:xfrm>
          <a:prstGeom prst="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13500000" scaled="1"/>
            <a:tileRect/>
          </a:gradFill>
        </p:spPr>
        <p:txBody>
          <a:bodyPr wrap="square">
            <a:spAutoFit/>
          </a:bodyPr>
          <a:lstStyle/>
          <a:p>
            <a:r>
              <a:rPr lang="ru-RU" dirty="0" smtClean="0">
                <a:solidFill>
                  <a:srgbClr val="000000"/>
                </a:solidFill>
                <a:latin typeface="Roboto-Regular"/>
              </a:rPr>
              <a:t>             Наиболее </a:t>
            </a:r>
            <a:r>
              <a:rPr lang="ru-RU" dirty="0">
                <a:solidFill>
                  <a:srgbClr val="000000"/>
                </a:solidFill>
                <a:latin typeface="Roboto-Regular"/>
              </a:rPr>
              <a:t>трудным для глухого ребенка является усвоение грамматического строя предложения, правил словосочетаний, грамматических связей слов. В самостоятельной письменной речи глухих отмечаются и недостатки в логичности и последовательности изложения событий. У глухих детей затруднено планирование излагаемого материала. При изложении они иногда дают описание частностей, упуская главное. </a:t>
            </a:r>
            <a:r>
              <a:rPr lang="ru-RU" dirty="0" err="1">
                <a:solidFill>
                  <a:srgbClr val="000000"/>
                </a:solidFill>
                <a:latin typeface="Roboto-Regular"/>
              </a:rPr>
              <a:t>А.М.Гольдберг</a:t>
            </a:r>
            <a:r>
              <a:rPr lang="ru-RU" dirty="0">
                <a:solidFill>
                  <a:srgbClr val="000000"/>
                </a:solidFill>
                <a:latin typeface="Roboto-Regular"/>
              </a:rPr>
              <a:t>, характеризуя письменную речь глухих детей, указывает на такие ее особенности: неправильный выбор слов, искажение звукового состава слова, ошибки в сочетании слов в предложении, пропуски слов.</a:t>
            </a:r>
            <a:endParaRPr lang="ru-RU" dirty="0"/>
          </a:p>
        </p:txBody>
      </p:sp>
      <p:pic>
        <p:nvPicPr>
          <p:cNvPr id="3" name="Рисунок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77672" y="436728"/>
            <a:ext cx="6673755" cy="6043054"/>
          </a:xfrm>
          <a:prstGeom prst="rect">
            <a:avLst/>
          </a:prstGeom>
        </p:spPr>
      </p:pic>
    </p:spTree>
    <p:extLst>
      <p:ext uri="{BB962C8B-B14F-4D97-AF65-F5344CB8AC3E}">
        <p14:creationId xmlns:p14="http://schemas.microsoft.com/office/powerpoint/2010/main" val="2258976737"/>
      </p:ext>
    </p:extLst>
  </p:cSld>
  <p:clrMapOvr>
    <a:masterClrMapping/>
  </p:clrMapOvr>
  <mc:AlternateContent xmlns:mc="http://schemas.openxmlformats.org/markup-compatibility/2006">
    <mc:Choice xmlns:p14="http://schemas.microsoft.com/office/powerpoint/2010/main" Requires="p14">
      <p:transition spd="slow" p14:dur="2000" advTm="1056"/>
    </mc:Choice>
    <mc:Fallback>
      <p:transition spd="slow" advTm="1056"/>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125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641445" y="1078385"/>
            <a:ext cx="10727140" cy="4708981"/>
          </a:xfrm>
          <a:prstGeom prst="rect">
            <a:avLst/>
          </a:prstGeom>
        </p:spPr>
        <p:txBody>
          <a:bodyPr wrap="square">
            <a:spAutoFit/>
          </a:bodyPr>
          <a:lstStyle/>
          <a:p>
            <a:r>
              <a:rPr lang="ru-RU" dirty="0" smtClean="0">
                <a:solidFill>
                  <a:srgbClr val="000000"/>
                </a:solidFill>
                <a:latin typeface="Roboto-Regular"/>
              </a:rPr>
              <a:t>                  </a:t>
            </a:r>
            <a:r>
              <a:rPr lang="ru-RU" sz="2000" dirty="0" smtClean="0">
                <a:solidFill>
                  <a:srgbClr val="000000"/>
                </a:solidFill>
                <a:latin typeface="Roboto-Regular"/>
              </a:rPr>
              <a:t>Глухие </a:t>
            </a:r>
            <a:r>
              <a:rPr lang="ru-RU" sz="2000" dirty="0">
                <a:solidFill>
                  <a:srgbClr val="000000"/>
                </a:solidFill>
                <a:latin typeface="Roboto-Regular"/>
              </a:rPr>
              <a:t>ученики, овладевшие дактилологией, лучше осваивают звуковой состав слова. У них образуются условные связи между звуковым и </a:t>
            </a:r>
            <a:r>
              <a:rPr lang="ru-RU" sz="2000" dirty="0" err="1">
                <a:solidFill>
                  <a:srgbClr val="000000"/>
                </a:solidFill>
                <a:latin typeface="Roboto-Regular"/>
              </a:rPr>
              <a:t>дактильным</a:t>
            </a:r>
            <a:r>
              <a:rPr lang="ru-RU" sz="2000" dirty="0">
                <a:solidFill>
                  <a:srgbClr val="000000"/>
                </a:solidFill>
                <a:latin typeface="Roboto-Regular"/>
              </a:rPr>
              <a:t> образом слова. Но в тех случаях, когда произношение слова расходится с его написанием, дактилология может оказывать отрицательное влияние на усвоение звукового состава речи. При хорошем овладении самой техникой </a:t>
            </a:r>
            <a:r>
              <a:rPr lang="ru-RU" sz="2000" dirty="0" err="1">
                <a:solidFill>
                  <a:srgbClr val="000000"/>
                </a:solidFill>
                <a:latin typeface="Roboto-Regular"/>
              </a:rPr>
              <a:t>дактилирования</a:t>
            </a:r>
            <a:r>
              <a:rPr lang="ru-RU" sz="2000" dirty="0">
                <a:solidFill>
                  <a:srgbClr val="000000"/>
                </a:solidFill>
                <a:latin typeface="Roboto-Regular"/>
              </a:rPr>
              <a:t> дактилология незначительно влияет на темп устной речи и слитность произношения. При плохом владении техникой </a:t>
            </a:r>
            <a:r>
              <a:rPr lang="ru-RU" sz="2000" dirty="0" err="1">
                <a:solidFill>
                  <a:srgbClr val="000000"/>
                </a:solidFill>
                <a:latin typeface="Roboto-Regular"/>
              </a:rPr>
              <a:t>дактилирования</a:t>
            </a:r>
            <a:r>
              <a:rPr lang="ru-RU" sz="2000" dirty="0">
                <a:solidFill>
                  <a:srgbClr val="000000"/>
                </a:solidFill>
                <a:latin typeface="Roboto-Regular"/>
              </a:rPr>
              <a:t> слитность произношения, внятность речи существенно страдают. </a:t>
            </a:r>
            <a:r>
              <a:rPr lang="ru-RU" sz="2000" dirty="0" err="1">
                <a:solidFill>
                  <a:srgbClr val="000000"/>
                </a:solidFill>
                <a:latin typeface="Roboto-Regular"/>
              </a:rPr>
              <a:t>Дактильная</a:t>
            </a:r>
            <a:r>
              <a:rPr lang="ru-RU" sz="2000" dirty="0">
                <a:solidFill>
                  <a:srgbClr val="000000"/>
                </a:solidFill>
                <a:latin typeface="Roboto-Regular"/>
              </a:rPr>
              <a:t> речь является вспомогательным средством при овладении письменной речью, чтении с губ речи окружающих.</a:t>
            </a:r>
          </a:p>
          <a:p>
            <a:r>
              <a:rPr lang="ru-RU" sz="2000" dirty="0">
                <a:solidFill>
                  <a:srgbClr val="000000"/>
                </a:solidFill>
                <a:latin typeface="Roboto-Regular"/>
              </a:rPr>
              <a:t>Первые мимические жесты, которыми пользуется глухой ребенок, очень примитивны, естественны. Постепенно они усложняются, принимают условный характер, начиная выполнять функцию общения. Мимико-жестовая речь возникает на основе ощущений зрительных и двигательных, служит средством общения и познания окружающего мира. Мимические знаки недостаточно устойчивы. Часто встречаются случаи, когда одни и те же понятия обозначаются в разных коллективах глухих разными мимическими знаками.</a:t>
            </a:r>
            <a:endParaRPr lang="ru-RU" sz="2000" b="0" i="0" dirty="0">
              <a:solidFill>
                <a:srgbClr val="000000"/>
              </a:solidFill>
              <a:effectLst/>
              <a:latin typeface="Roboto-Regular"/>
            </a:endParaRPr>
          </a:p>
        </p:txBody>
      </p:sp>
    </p:spTree>
    <p:extLst>
      <p:ext uri="{BB962C8B-B14F-4D97-AF65-F5344CB8AC3E}">
        <p14:creationId xmlns:p14="http://schemas.microsoft.com/office/powerpoint/2010/main" val="1376167117"/>
      </p:ext>
    </p:extLst>
  </p:cSld>
  <p:clrMapOvr>
    <a:masterClrMapping/>
  </p:clrMapOvr>
  <mc:AlternateContent xmlns:mc="http://schemas.openxmlformats.org/markup-compatibility/2006">
    <mc:Choice xmlns:p14="http://schemas.microsoft.com/office/powerpoint/2010/main" Requires="p14">
      <p:transition spd="slow" p14:dur="2000" advTm="1120"/>
    </mc:Choice>
    <mc:Fallback>
      <p:transition spd="slow" advTm="1120"/>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14151" y="109182"/>
            <a:ext cx="10467832" cy="6537278"/>
          </a:xfrm>
          <a:prstGeom prst="rect">
            <a:avLst/>
          </a:prstGeom>
        </p:spPr>
      </p:pic>
    </p:spTree>
    <p:extLst>
      <p:ext uri="{BB962C8B-B14F-4D97-AF65-F5344CB8AC3E}">
        <p14:creationId xmlns:p14="http://schemas.microsoft.com/office/powerpoint/2010/main" val="3931091072"/>
      </p:ext>
    </p:extLst>
  </p:cSld>
  <p:clrMapOvr>
    <a:masterClrMapping/>
  </p:clrMapOvr>
  <mc:AlternateContent xmlns:mc="http://schemas.openxmlformats.org/markup-compatibility/2006">
    <mc:Choice xmlns:p14="http://schemas.microsoft.com/office/powerpoint/2010/main" Requires="p14">
      <p:transition spd="slow" p14:dur="2000" advTm="1097"/>
    </mc:Choice>
    <mc:Fallback>
      <p:transition spd="slow" advTm="1097"/>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784747" y="232012"/>
            <a:ext cx="10345003" cy="1477328"/>
          </a:xfrm>
          <a:prstGeom prst="rect">
            <a:avLst/>
          </a:prstGeom>
          <a:solidFill>
            <a:srgbClr val="E4E4E6"/>
          </a:solidFill>
          <a:effectLst>
            <a:glow rad="139700">
              <a:schemeClr val="accent6">
                <a:satMod val="175000"/>
                <a:alpha val="40000"/>
              </a:schemeClr>
            </a:glow>
          </a:effectLst>
        </p:spPr>
        <p:txBody>
          <a:bodyPr wrap="square">
            <a:spAutoFit/>
          </a:bodyPr>
          <a:lstStyle/>
          <a:p>
            <a:r>
              <a:rPr lang="ru-RU" dirty="0" smtClean="0">
                <a:solidFill>
                  <a:srgbClr val="000000"/>
                </a:solidFill>
                <a:latin typeface="Roboto-Regular"/>
              </a:rPr>
              <a:t>        </a:t>
            </a:r>
          </a:p>
          <a:p>
            <a:r>
              <a:rPr lang="ru-RU" dirty="0">
                <a:solidFill>
                  <a:srgbClr val="000000"/>
                </a:solidFill>
                <a:latin typeface="Roboto-Regular"/>
              </a:rPr>
              <a:t> </a:t>
            </a:r>
            <a:r>
              <a:rPr lang="ru-RU" dirty="0" smtClean="0">
                <a:solidFill>
                  <a:srgbClr val="000000"/>
                </a:solidFill>
                <a:latin typeface="Roboto-Regular"/>
              </a:rPr>
              <a:t>                 Мимико-жестовая </a:t>
            </a:r>
            <a:r>
              <a:rPr lang="ru-RU" dirty="0">
                <a:solidFill>
                  <a:srgbClr val="000000"/>
                </a:solidFill>
                <a:latin typeface="Roboto-Regular"/>
              </a:rPr>
              <a:t>речь возникает на основе ощущений зрительных и двигательных, служит средством общения и познания окружающего мира. Мимические знаки недостаточно устойчивы. Часто встречаются случаи, когда одни и те же понятия обозначаются в разных коллективах глухих разными мимическими знаками.</a:t>
            </a:r>
            <a:endParaRPr lang="ru-RU" dirty="0"/>
          </a:p>
        </p:txBody>
      </p:sp>
      <p:sp>
        <p:nvSpPr>
          <p:cNvPr id="3" name="Прямоугольник 2"/>
          <p:cNvSpPr/>
          <p:nvPr/>
        </p:nvSpPr>
        <p:spPr>
          <a:xfrm>
            <a:off x="354843" y="1892913"/>
            <a:ext cx="11204812" cy="4801314"/>
          </a:xfrm>
          <a:prstGeom prst="rect">
            <a:avLst/>
          </a:prstGeom>
          <a:blipFill>
            <a:blip r:embed="rId2"/>
            <a:tile tx="0" ty="0" sx="100000" sy="100000" flip="none" algn="tl"/>
          </a:blipFill>
          <a:effectLst>
            <a:glow rad="139700">
              <a:schemeClr val="accent5">
                <a:satMod val="175000"/>
                <a:alpha val="40000"/>
              </a:schemeClr>
            </a:glow>
          </a:effectLst>
        </p:spPr>
        <p:txBody>
          <a:bodyPr wrap="square">
            <a:spAutoFit/>
          </a:bodyPr>
          <a:lstStyle/>
          <a:p>
            <a:r>
              <a:rPr lang="ru-RU" dirty="0">
                <a:solidFill>
                  <a:srgbClr val="000000"/>
                </a:solidFill>
                <a:latin typeface="Roboto-Regular"/>
              </a:rPr>
              <a:t>1. Знаки, основанные на зрительных ощущениях:</a:t>
            </a:r>
          </a:p>
          <a:p>
            <a:r>
              <a:rPr lang="ru-RU" dirty="0">
                <a:solidFill>
                  <a:srgbClr val="000000"/>
                </a:solidFill>
                <a:latin typeface="Roboto-Regular"/>
              </a:rPr>
              <a:t>а) указательные мимические знаки (нос, глаза, стул, шкаф, он);</a:t>
            </a:r>
          </a:p>
          <a:p>
            <a:r>
              <a:rPr lang="ru-RU" dirty="0">
                <a:solidFill>
                  <a:srgbClr val="000000"/>
                </a:solidFill>
                <a:latin typeface="Roboto-Regular"/>
              </a:rPr>
              <a:t>б) обрисовывающие контур предмета или подчеркивающие его характерные особенности (звезда, луна, матрос);</a:t>
            </a:r>
          </a:p>
          <a:p>
            <a:r>
              <a:rPr lang="ru-RU" dirty="0">
                <a:solidFill>
                  <a:srgbClr val="000000"/>
                </a:solidFill>
                <a:latin typeface="Roboto-Regular"/>
              </a:rPr>
              <a:t>2. Полностью или частично имитирующие действие (идти, есть, читать).</a:t>
            </a:r>
          </a:p>
          <a:p>
            <a:r>
              <a:rPr lang="ru-RU" dirty="0">
                <a:solidFill>
                  <a:srgbClr val="000000"/>
                </a:solidFill>
                <a:latin typeface="Roboto-Regular"/>
              </a:rPr>
              <a:t>3. Знаки, основанные на осязательных ощущениях (камень, легкий).</a:t>
            </a:r>
          </a:p>
          <a:p>
            <a:r>
              <a:rPr lang="ru-RU" dirty="0">
                <a:solidFill>
                  <a:srgbClr val="000000"/>
                </a:solidFill>
                <a:latin typeface="Roboto-Regular"/>
              </a:rPr>
              <a:t>4. Знаки, основанные на обонятельных ощущениях (запах, нашатырь).</a:t>
            </a:r>
          </a:p>
          <a:p>
            <a:r>
              <a:rPr lang="ru-RU" dirty="0">
                <a:solidFill>
                  <a:srgbClr val="000000"/>
                </a:solidFill>
                <a:latin typeface="Roboto-Regular"/>
              </a:rPr>
              <a:t>5. Знаки, основанные на вкусовых ощущениях (сладкий, соленый).</a:t>
            </a:r>
          </a:p>
          <a:p>
            <a:r>
              <a:rPr lang="ru-RU" dirty="0">
                <a:solidFill>
                  <a:srgbClr val="000000"/>
                </a:solidFill>
                <a:latin typeface="Roboto-Regular"/>
              </a:rPr>
              <a:t>6. Знаки, основанные на вибрационных ощущениях (гром, взрыв).</a:t>
            </a:r>
          </a:p>
          <a:p>
            <a:r>
              <a:rPr lang="ru-RU" dirty="0">
                <a:solidFill>
                  <a:srgbClr val="000000"/>
                </a:solidFill>
                <a:latin typeface="Roboto-Regular"/>
              </a:rPr>
              <a:t>7. Знаки, основанные на органических ощущениях (голод, свет).</a:t>
            </a:r>
          </a:p>
          <a:p>
            <a:r>
              <a:rPr lang="ru-RU" dirty="0">
                <a:solidFill>
                  <a:srgbClr val="000000"/>
                </a:solidFill>
                <a:latin typeface="Roboto-Regular"/>
              </a:rPr>
              <a:t>8. Знаки, передающие эмоциональные состояния (грусть, радость, любовь)</a:t>
            </a:r>
          </a:p>
          <a:p>
            <a:r>
              <a:rPr lang="ru-RU" dirty="0">
                <a:solidFill>
                  <a:srgbClr val="000000"/>
                </a:solidFill>
                <a:latin typeface="Roboto-Regular"/>
              </a:rPr>
              <a:t>9. </a:t>
            </a:r>
            <a:r>
              <a:rPr lang="ru-RU" dirty="0" err="1">
                <a:solidFill>
                  <a:srgbClr val="000000"/>
                </a:solidFill>
                <a:latin typeface="Roboto-Regular"/>
              </a:rPr>
              <a:t>Мимико</a:t>
            </a:r>
            <a:r>
              <a:rPr lang="ru-RU" dirty="0">
                <a:solidFill>
                  <a:srgbClr val="000000"/>
                </a:solidFill>
                <a:latin typeface="Roboto-Regular"/>
              </a:rPr>
              <a:t> - дактилологические знаки (отлично, штраф, грубый).</a:t>
            </a:r>
          </a:p>
          <a:p>
            <a:r>
              <a:rPr lang="ru-RU" dirty="0">
                <a:solidFill>
                  <a:srgbClr val="000000"/>
                </a:solidFill>
                <a:latin typeface="Roboto-Regular"/>
              </a:rPr>
              <a:t>10. Естественные знаки (нет, молчи, не могу).</a:t>
            </a:r>
          </a:p>
          <a:p>
            <a:r>
              <a:rPr lang="ru-RU" dirty="0">
                <a:solidFill>
                  <a:srgbClr val="000000"/>
                </a:solidFill>
                <a:latin typeface="Roboto-Regular"/>
              </a:rPr>
              <a:t>11. Условные знаки, происхождение которых установить трудно (желтый, этот).</a:t>
            </a:r>
          </a:p>
          <a:p>
            <a:r>
              <a:rPr lang="ru-RU" dirty="0">
                <a:solidFill>
                  <a:srgbClr val="000000"/>
                </a:solidFill>
                <a:latin typeface="Roboto-Regular"/>
              </a:rPr>
              <a:t>12. Знаки, обозначающие числа.</a:t>
            </a:r>
          </a:p>
          <a:p>
            <a:r>
              <a:rPr lang="ru-RU" dirty="0">
                <a:solidFill>
                  <a:srgbClr val="000000"/>
                </a:solidFill>
                <a:latin typeface="Roboto-Regular"/>
              </a:rPr>
              <a:t>13. Переводные мимические знаки, которые являются как бы буквальным переводом усвоенных глухим новых слов в процессе обучения.</a:t>
            </a:r>
            <a:endParaRPr lang="ru-RU" b="0" i="0" dirty="0">
              <a:solidFill>
                <a:srgbClr val="000000"/>
              </a:solidFill>
              <a:effectLst/>
              <a:latin typeface="Roboto-Regular"/>
            </a:endParaRPr>
          </a:p>
        </p:txBody>
      </p:sp>
    </p:spTree>
    <p:extLst>
      <p:ext uri="{BB962C8B-B14F-4D97-AF65-F5344CB8AC3E}">
        <p14:creationId xmlns:p14="http://schemas.microsoft.com/office/powerpoint/2010/main" val="2773110979"/>
      </p:ext>
    </p:extLst>
  </p:cSld>
  <p:clrMapOvr>
    <a:masterClrMapping/>
  </p:clrMapOvr>
  <mc:AlternateContent xmlns:mc="http://schemas.openxmlformats.org/markup-compatibility/2006">
    <mc:Choice xmlns:p14="http://schemas.microsoft.com/office/powerpoint/2010/main" Requires="p14">
      <p:transition spd="slow" p14:dur="2000" advTm="976"/>
    </mc:Choice>
    <mc:Fallback>
      <p:transition spd="slow" advTm="976"/>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613964" y="428178"/>
            <a:ext cx="10809211" cy="2339102"/>
          </a:xfrm>
          <a:prstGeom prst="rect">
            <a:avLst/>
          </a:prstGeom>
        </p:spPr>
        <p:txBody>
          <a:bodyPr wrap="square">
            <a:spAutoFit/>
          </a:bodyPr>
          <a:lstStyle/>
          <a:p>
            <a:r>
              <a:rPr lang="ru-RU" sz="2800" b="1" dirty="0" smtClean="0">
                <a:solidFill>
                  <a:srgbClr val="FF0000"/>
                </a:solidFill>
                <a:latin typeface="Roboto-Regular"/>
              </a:rPr>
              <a:t>     Особенности </a:t>
            </a:r>
            <a:r>
              <a:rPr lang="ru-RU" sz="2800" b="1" dirty="0">
                <a:solidFill>
                  <a:srgbClr val="FF0000"/>
                </a:solidFill>
                <a:latin typeface="Roboto-Regular"/>
              </a:rPr>
              <a:t>развития личности детей, имеющих нарушение слуха</a:t>
            </a:r>
          </a:p>
          <a:p>
            <a:endParaRPr lang="ru-RU" dirty="0" smtClean="0">
              <a:solidFill>
                <a:srgbClr val="000000"/>
              </a:solidFill>
              <a:latin typeface="Roboto-Regular"/>
            </a:endParaRPr>
          </a:p>
          <a:p>
            <a:endParaRPr lang="ru-RU" dirty="0">
              <a:solidFill>
                <a:srgbClr val="000000"/>
              </a:solidFill>
              <a:latin typeface="Roboto-Regular"/>
            </a:endParaRPr>
          </a:p>
          <a:p>
            <a:r>
              <a:rPr lang="ru-RU" dirty="0" smtClean="0">
                <a:solidFill>
                  <a:srgbClr val="000000"/>
                </a:solidFill>
                <a:latin typeface="Roboto-Regular"/>
              </a:rPr>
              <a:t>Особенности </a:t>
            </a:r>
            <a:r>
              <a:rPr lang="ru-RU" dirty="0">
                <a:solidFill>
                  <a:srgbClr val="000000"/>
                </a:solidFill>
                <a:latin typeface="Roboto-Regular"/>
              </a:rPr>
              <a:t>развития личности, имеющей нарушения слуха, зависят от ряда факторов: времени поражения слуха, степени потери слуха, уровня интеллектуального развития, отношений в семье, </a:t>
            </a:r>
            <a:r>
              <a:rPr lang="ru-RU" dirty="0" err="1">
                <a:solidFill>
                  <a:srgbClr val="000000"/>
                </a:solidFill>
                <a:latin typeface="Roboto-Regular"/>
              </a:rPr>
              <a:t>сформированности</a:t>
            </a:r>
            <a:r>
              <a:rPr lang="ru-RU" dirty="0">
                <a:solidFill>
                  <a:srgbClr val="000000"/>
                </a:solidFill>
                <a:latin typeface="Roboto-Regular"/>
              </a:rPr>
              <a:t> межличностных отношений.</a:t>
            </a:r>
            <a:endParaRPr lang="ru-RU" b="0" i="0" dirty="0">
              <a:solidFill>
                <a:srgbClr val="000000"/>
              </a:solidFill>
              <a:effectLst/>
              <a:latin typeface="Roboto-Regular"/>
            </a:endParaRPr>
          </a:p>
        </p:txBody>
      </p:sp>
      <p:sp>
        <p:nvSpPr>
          <p:cNvPr id="3" name="Прямоугольник 2"/>
          <p:cNvSpPr/>
          <p:nvPr/>
        </p:nvSpPr>
        <p:spPr>
          <a:xfrm>
            <a:off x="613964" y="2617549"/>
            <a:ext cx="11450657" cy="2585323"/>
          </a:xfrm>
          <a:prstGeom prst="rect">
            <a:avLst/>
          </a:prstGeom>
        </p:spPr>
        <p:txBody>
          <a:bodyPr wrap="square">
            <a:spAutoFit/>
          </a:bodyPr>
          <a:lstStyle/>
          <a:p>
            <a:endParaRPr lang="ru-RU" dirty="0" smtClean="0">
              <a:solidFill>
                <a:srgbClr val="000000"/>
              </a:solidFill>
              <a:latin typeface="Roboto-Regular"/>
            </a:endParaRPr>
          </a:p>
          <a:p>
            <a:r>
              <a:rPr lang="ru-RU" dirty="0" smtClean="0">
                <a:solidFill>
                  <a:srgbClr val="000000"/>
                </a:solidFill>
                <a:latin typeface="Roboto-Regular"/>
              </a:rPr>
              <a:t>Глухие </a:t>
            </a:r>
            <a:r>
              <a:rPr lang="ru-RU" dirty="0">
                <a:solidFill>
                  <a:srgbClr val="000000"/>
                </a:solidFill>
                <a:latin typeface="Roboto-Regular"/>
              </a:rPr>
              <a:t>дети менее адаптированы в обществе, чем их слышащие сверстники. Глухие дети глухих родителей относительно более социально зрелы, чем глухие дети слышащих родителей. Из-за того, что окружающие иначе относятся к глухому, чем к слышащему, у него возникают и закрепляются специфические черты личности. Глухой ребенок замечает неодинаковое отношение к нему и к слышащим братьям, сестрам. С одной стороны, он чувствует по отношению к себе любовь, жалость, сострадание (в результате чего нередко возникают эгоцентрические черты), с другой - испытывает исключительность своего положения, и у него порой начинает складываться мнение, что он является обузой для близких.</a:t>
            </a:r>
            <a:endParaRPr lang="ru-RU" dirty="0"/>
          </a:p>
        </p:txBody>
      </p:sp>
    </p:spTree>
    <p:custDataLst>
      <p:tags r:id="rId1"/>
    </p:custDataLst>
    <p:extLst>
      <p:ext uri="{BB962C8B-B14F-4D97-AF65-F5344CB8AC3E}">
        <p14:creationId xmlns:p14="http://schemas.microsoft.com/office/powerpoint/2010/main" val="2444174249"/>
      </p:ext>
    </p:extLst>
  </p:cSld>
  <p:clrMapOvr>
    <a:masterClrMapping/>
  </p:clrMapOvr>
  <mc:AlternateContent xmlns:mc="http://schemas.openxmlformats.org/markup-compatibility/2006">
    <mc:Choice xmlns:p14="http://schemas.microsoft.com/office/powerpoint/2010/main" Requires="p14">
      <p:transition spd="slow" p14:dur="2000" advTm="3497"/>
    </mc:Choice>
    <mc:Fallback>
      <p:transition spd="slow" advTm="3497"/>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wipe(down)">
                                      <p:cBhvr>
                                        <p:cTn id="7" dur="580">
                                          <p:stCondLst>
                                            <p:cond delay="0"/>
                                          </p:stCondLst>
                                        </p:cTn>
                                        <p:tgtEl>
                                          <p:spTgt spid="2">
                                            <p:txEl>
                                              <p:pRg st="0" end="0"/>
                                            </p:txEl>
                                          </p:spTgt>
                                        </p:tgtEl>
                                      </p:cBhvr>
                                    </p:animEffect>
                                    <p:anim calcmode="lin" valueType="num">
                                      <p:cBhvr>
                                        <p:cTn id="8" dur="1822" tmFilter="0,0; 0.14,0.36; 0.43,0.73; 0.71,0.91; 1.0,1.0">
                                          <p:stCondLst>
                                            <p:cond delay="0"/>
                                          </p:stCondLst>
                                        </p:cTn>
                                        <p:tgtEl>
                                          <p:spTgt spid="2">
                                            <p:txEl>
                                              <p:pRg st="0" end="0"/>
                                            </p:txEl>
                                          </p:spTgt>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2">
                                            <p:txEl>
                                              <p:pRg st="0" end="0"/>
                                            </p:txEl>
                                          </p:spTgt>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2">
                                            <p:txEl>
                                              <p:pRg st="0" end="0"/>
                                            </p:txEl>
                                          </p:spTgt>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2">
                                            <p:txEl>
                                              <p:pRg st="0" end="0"/>
                                            </p:txEl>
                                          </p:spTgt>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2">
                                            <p:txEl>
                                              <p:pRg st="0" end="0"/>
                                            </p:txEl>
                                          </p:spTgt>
                                        </p:tgtEl>
                                        <p:attrNameLst>
                                          <p:attrName>ppt_y</p:attrName>
                                        </p:attrNameLst>
                                      </p:cBhvr>
                                      <p:tavLst>
                                        <p:tav tm="0" fmla="#ppt_y-sin(pi*$)/81">
                                          <p:val>
                                            <p:fltVal val="0"/>
                                          </p:val>
                                        </p:tav>
                                        <p:tav tm="100000">
                                          <p:val>
                                            <p:fltVal val="1"/>
                                          </p:val>
                                        </p:tav>
                                      </p:tavLst>
                                    </p:anim>
                                    <p:animScale>
                                      <p:cBhvr>
                                        <p:cTn id="13" dur="26">
                                          <p:stCondLst>
                                            <p:cond delay="650"/>
                                          </p:stCondLst>
                                        </p:cTn>
                                        <p:tgtEl>
                                          <p:spTgt spid="2">
                                            <p:txEl>
                                              <p:pRg st="0" end="0"/>
                                            </p:txEl>
                                          </p:spTgt>
                                        </p:tgtEl>
                                      </p:cBhvr>
                                      <p:to x="100000" y="60000"/>
                                    </p:animScale>
                                    <p:animScale>
                                      <p:cBhvr>
                                        <p:cTn id="14" dur="166" decel="50000">
                                          <p:stCondLst>
                                            <p:cond delay="676"/>
                                          </p:stCondLst>
                                        </p:cTn>
                                        <p:tgtEl>
                                          <p:spTgt spid="2">
                                            <p:txEl>
                                              <p:pRg st="0" end="0"/>
                                            </p:txEl>
                                          </p:spTgt>
                                        </p:tgtEl>
                                      </p:cBhvr>
                                      <p:to x="100000" y="100000"/>
                                    </p:animScale>
                                    <p:animScale>
                                      <p:cBhvr>
                                        <p:cTn id="15" dur="26">
                                          <p:stCondLst>
                                            <p:cond delay="1312"/>
                                          </p:stCondLst>
                                        </p:cTn>
                                        <p:tgtEl>
                                          <p:spTgt spid="2">
                                            <p:txEl>
                                              <p:pRg st="0" end="0"/>
                                            </p:txEl>
                                          </p:spTgt>
                                        </p:tgtEl>
                                      </p:cBhvr>
                                      <p:to x="100000" y="80000"/>
                                    </p:animScale>
                                    <p:animScale>
                                      <p:cBhvr>
                                        <p:cTn id="16" dur="166" decel="50000">
                                          <p:stCondLst>
                                            <p:cond delay="1338"/>
                                          </p:stCondLst>
                                        </p:cTn>
                                        <p:tgtEl>
                                          <p:spTgt spid="2">
                                            <p:txEl>
                                              <p:pRg st="0" end="0"/>
                                            </p:txEl>
                                          </p:spTgt>
                                        </p:tgtEl>
                                      </p:cBhvr>
                                      <p:to x="100000" y="100000"/>
                                    </p:animScale>
                                    <p:animScale>
                                      <p:cBhvr>
                                        <p:cTn id="17" dur="26">
                                          <p:stCondLst>
                                            <p:cond delay="1642"/>
                                          </p:stCondLst>
                                        </p:cTn>
                                        <p:tgtEl>
                                          <p:spTgt spid="2">
                                            <p:txEl>
                                              <p:pRg st="0" end="0"/>
                                            </p:txEl>
                                          </p:spTgt>
                                        </p:tgtEl>
                                      </p:cBhvr>
                                      <p:to x="100000" y="90000"/>
                                    </p:animScale>
                                    <p:animScale>
                                      <p:cBhvr>
                                        <p:cTn id="18" dur="166" decel="50000">
                                          <p:stCondLst>
                                            <p:cond delay="1668"/>
                                          </p:stCondLst>
                                        </p:cTn>
                                        <p:tgtEl>
                                          <p:spTgt spid="2">
                                            <p:txEl>
                                              <p:pRg st="0" end="0"/>
                                            </p:txEl>
                                          </p:spTgt>
                                        </p:tgtEl>
                                      </p:cBhvr>
                                      <p:to x="100000" y="100000"/>
                                    </p:animScale>
                                    <p:animScale>
                                      <p:cBhvr>
                                        <p:cTn id="19" dur="26">
                                          <p:stCondLst>
                                            <p:cond delay="1808"/>
                                          </p:stCondLst>
                                        </p:cTn>
                                        <p:tgtEl>
                                          <p:spTgt spid="2">
                                            <p:txEl>
                                              <p:pRg st="0" end="0"/>
                                            </p:txEl>
                                          </p:spTgt>
                                        </p:tgtEl>
                                      </p:cBhvr>
                                      <p:to x="100000" y="95000"/>
                                    </p:animScale>
                                    <p:animScale>
                                      <p:cBhvr>
                                        <p:cTn id="20" dur="166" decel="50000">
                                          <p:stCondLst>
                                            <p:cond delay="1834"/>
                                          </p:stCondLst>
                                        </p:cTn>
                                        <p:tgtEl>
                                          <p:spTgt spid="2">
                                            <p:txEl>
                                              <p:pRg st="0" end="0"/>
                                            </p:txEl>
                                          </p:spTgt>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482221" y="1007112"/>
            <a:ext cx="4744872" cy="5516518"/>
          </a:xfrm>
          <a:prstGeom prst="rect">
            <a:avLst/>
          </a:prstGeom>
        </p:spPr>
        <p:txBody>
          <a:bodyPr wrap="square">
            <a:spAutoFit/>
          </a:bodyPr>
          <a:lstStyle/>
          <a:p>
            <a:r>
              <a:rPr lang="ru-RU" dirty="0" smtClean="0">
                <a:solidFill>
                  <a:srgbClr val="000000"/>
                </a:solidFill>
                <a:latin typeface="Roboto-Regular"/>
              </a:rPr>
              <a:t>     Глухие </a:t>
            </a:r>
            <a:r>
              <a:rPr lang="ru-RU" dirty="0">
                <a:solidFill>
                  <a:srgbClr val="000000"/>
                </a:solidFill>
                <a:latin typeface="Roboto-Regular"/>
              </a:rPr>
              <a:t>дети менее адаптированы в обществе, чем их слышащие сверстники. Глухие дети глухих родителей относительно более социально зрелы, чем глухие дети слышащих родителей. Из-за того, что окружающие иначе относятся к глухому, чем к слышащему, у него возникают и закрепляются специфические черты личности. Глухой ребенок замечает неодинаковое отношение к нему и к слышащим братьям, сестрам. С одной стороны, он чувствует по отношению к себе любовь, жалость, сострадание (в результате чего нередко возникают эгоцентрические черты), с другой - испытывает исключительность своего положения, и у него порой начинает складываться мнение, что он является обузой для близких.</a:t>
            </a:r>
            <a:endParaRPr lang="ru-RU" dirty="0"/>
          </a:p>
        </p:txBody>
      </p:sp>
      <p:pic>
        <p:nvPicPr>
          <p:cNvPr id="3" name="Рисунок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22627" y="1007112"/>
            <a:ext cx="6714699" cy="5188972"/>
          </a:xfrm>
          <a:prstGeom prst="rect">
            <a:avLst/>
          </a:prstGeom>
        </p:spPr>
      </p:pic>
    </p:spTree>
    <p:extLst>
      <p:ext uri="{BB962C8B-B14F-4D97-AF65-F5344CB8AC3E}">
        <p14:creationId xmlns:p14="http://schemas.microsoft.com/office/powerpoint/2010/main" val="1528207847"/>
      </p:ext>
    </p:extLst>
  </p:cSld>
  <p:clrMapOvr>
    <a:masterClrMapping/>
  </p:clrMapOvr>
  <mc:AlternateContent xmlns:mc="http://schemas.openxmlformats.org/markup-compatibility/2006">
    <mc:Choice xmlns:p14="http://schemas.microsoft.com/office/powerpoint/2010/main" Requires="p14">
      <p:transition spd="slow" p14:dur="2000" advTm="864"/>
    </mc:Choice>
    <mc:Fallback>
      <p:transition spd="slow" advTm="864"/>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2" presetClass="emph" presetSubtype="0" fill="hold" nodeType="clickEffect">
                                  <p:stCondLst>
                                    <p:cond delay="1250"/>
                                  </p:stCondLst>
                                  <p:childTnLst>
                                    <p:animRot by="120000">
                                      <p:cBhvr>
                                        <p:cTn id="6" dur="100" fill="hold">
                                          <p:stCondLst>
                                            <p:cond delay="0"/>
                                          </p:stCondLst>
                                        </p:cTn>
                                        <p:tgtEl>
                                          <p:spTgt spid="3"/>
                                        </p:tgtEl>
                                        <p:attrNameLst>
                                          <p:attrName>r</p:attrName>
                                        </p:attrNameLst>
                                      </p:cBhvr>
                                    </p:animRot>
                                    <p:animRot by="-240000">
                                      <p:cBhvr>
                                        <p:cTn id="7" dur="200" fill="hold">
                                          <p:stCondLst>
                                            <p:cond delay="200"/>
                                          </p:stCondLst>
                                        </p:cTn>
                                        <p:tgtEl>
                                          <p:spTgt spid="3"/>
                                        </p:tgtEl>
                                        <p:attrNameLst>
                                          <p:attrName>r</p:attrName>
                                        </p:attrNameLst>
                                      </p:cBhvr>
                                    </p:animRot>
                                    <p:animRot by="240000">
                                      <p:cBhvr>
                                        <p:cTn id="8" dur="200" fill="hold">
                                          <p:stCondLst>
                                            <p:cond delay="400"/>
                                          </p:stCondLst>
                                        </p:cTn>
                                        <p:tgtEl>
                                          <p:spTgt spid="3"/>
                                        </p:tgtEl>
                                        <p:attrNameLst>
                                          <p:attrName>r</p:attrName>
                                        </p:attrNameLst>
                                      </p:cBhvr>
                                    </p:animRot>
                                    <p:animRot by="-240000">
                                      <p:cBhvr>
                                        <p:cTn id="9" dur="200" fill="hold">
                                          <p:stCondLst>
                                            <p:cond delay="600"/>
                                          </p:stCondLst>
                                        </p:cTn>
                                        <p:tgtEl>
                                          <p:spTgt spid="3"/>
                                        </p:tgtEl>
                                        <p:attrNameLst>
                                          <p:attrName>r</p:attrName>
                                        </p:attrNameLst>
                                      </p:cBhvr>
                                    </p:animRot>
                                    <p:animRot by="120000">
                                      <p:cBhvr>
                                        <p:cTn id="10" dur="200" fill="hold">
                                          <p:stCondLst>
                                            <p:cond delay="800"/>
                                          </p:stCondLst>
                                        </p:cTn>
                                        <p:tgtEl>
                                          <p:spTgt spid="3"/>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accent1">
                <a:lumMod val="60000"/>
                <a:lumOff val="40000"/>
              </a:schemeClr>
            </a:gs>
            <a:gs pos="100000">
              <a:schemeClr val="bg1">
                <a:shade val="64000"/>
                <a:lumMod val="88000"/>
              </a:schemeClr>
            </a:gs>
          </a:gsLst>
          <a:lin ang="5400000" scaled="0"/>
        </a:gradFill>
        <a:effectLst/>
      </p:bgPr>
    </p:bg>
    <p:spTree>
      <p:nvGrpSpPr>
        <p:cNvPr id="1" name=""/>
        <p:cNvGrpSpPr/>
        <p:nvPr/>
      </p:nvGrpSpPr>
      <p:grpSpPr>
        <a:xfrm>
          <a:off x="0" y="0"/>
          <a:ext cx="0" cy="0"/>
          <a:chOff x="0" y="0"/>
          <a:chExt cx="0" cy="0"/>
        </a:xfrm>
      </p:grpSpPr>
      <p:sp>
        <p:nvSpPr>
          <p:cNvPr id="2" name="Прямоугольник 1"/>
          <p:cNvSpPr/>
          <p:nvPr/>
        </p:nvSpPr>
        <p:spPr>
          <a:xfrm>
            <a:off x="3048000" y="751344"/>
            <a:ext cx="6096000" cy="5355312"/>
          </a:xfrm>
          <a:prstGeom prst="rect">
            <a:avLst/>
          </a:prstGeom>
        </p:spPr>
        <p:txBody>
          <a:bodyPr>
            <a:spAutoFit/>
          </a:bodyPr>
          <a:lstStyle/>
          <a:p>
            <a:r>
              <a:rPr lang="ru-RU" dirty="0" smtClean="0">
                <a:solidFill>
                  <a:srgbClr val="000000"/>
                </a:solidFill>
                <a:latin typeface="Roboto-Regular"/>
              </a:rPr>
              <a:t>       Развитие </a:t>
            </a:r>
            <a:r>
              <a:rPr lang="ru-RU" dirty="0">
                <a:solidFill>
                  <a:srgbClr val="FF0000"/>
                </a:solidFill>
                <a:latin typeface="Roboto-Regular"/>
              </a:rPr>
              <a:t>самооценки и уровня притязаний </a:t>
            </a:r>
            <a:r>
              <a:rPr lang="ru-RU" dirty="0">
                <a:solidFill>
                  <a:srgbClr val="000000"/>
                </a:solidFill>
                <a:latin typeface="Roboto-Regular"/>
              </a:rPr>
              <a:t>глухих школьников идет в том же направлении, что и в норме. Наблюдается отставание глухих от слышащих, проявляющееся в ситуативности оценок, их зависимости от мнения педагога и окружающих. Уровень притязания глухих учащихся в учебной деятельности характеризуется высокой лабильностью (неустойчивостью), особенно это заметно в младшем школьном возрасте. С возрастом устойчивость оценок, уровень притязаний и критичность глухих детей повышается.</a:t>
            </a:r>
          </a:p>
          <a:p>
            <a:r>
              <a:rPr lang="ru-RU" dirty="0">
                <a:solidFill>
                  <a:srgbClr val="000000"/>
                </a:solidFill>
                <a:latin typeface="Roboto-Regular"/>
              </a:rPr>
              <a:t>У глухих детей имеются большие трудности в формировании морально- этических представлений и понятий, преобладают конкретные, крайние оценки; затруднено понимание причинной обусловленности эмоциональных состояний и выделение, осознание личностных качеств. Это мешает как адекватной оценке ими окружающих, так и формированию у таких детей правильной самооценки.</a:t>
            </a:r>
            <a:endParaRPr lang="ru-RU" b="0" i="0" dirty="0">
              <a:solidFill>
                <a:srgbClr val="000000"/>
              </a:solidFill>
              <a:effectLst/>
              <a:latin typeface="Roboto-Regular"/>
            </a:endParaRPr>
          </a:p>
        </p:txBody>
      </p:sp>
    </p:spTree>
    <p:extLst>
      <p:ext uri="{BB962C8B-B14F-4D97-AF65-F5344CB8AC3E}">
        <p14:creationId xmlns:p14="http://schemas.microsoft.com/office/powerpoint/2010/main" val="1594314913"/>
      </p:ext>
    </p:extLst>
  </p:cSld>
  <p:clrMapOvr>
    <a:masterClrMapping/>
  </p:clrMapOvr>
  <mc:AlternateContent xmlns:mc="http://schemas.openxmlformats.org/markup-compatibility/2006">
    <mc:Choice xmlns:p14="http://schemas.microsoft.com/office/powerpoint/2010/main" Requires="p14">
      <p:transition spd="slow" p14:dur="2000" advTm="856"/>
    </mc:Choice>
    <mc:Fallback>
      <p:transition spd="slow" advTm="856"/>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32095" y="510233"/>
            <a:ext cx="5823045" cy="6001643"/>
          </a:xfrm>
          <a:prstGeom prst="rect">
            <a:avLst/>
          </a:prstGeom>
        </p:spPr>
        <p:txBody>
          <a:bodyPr wrap="square">
            <a:spAutoFit/>
          </a:bodyPr>
          <a:lstStyle/>
          <a:p>
            <a:r>
              <a:rPr lang="ru-RU" sz="2400" dirty="0" smtClean="0">
                <a:solidFill>
                  <a:srgbClr val="000000"/>
                </a:solidFill>
                <a:latin typeface="Roboto-Regular"/>
              </a:rPr>
              <a:t>       </a:t>
            </a:r>
            <a:r>
              <a:rPr lang="ru-RU" sz="2400" b="1" dirty="0" smtClean="0">
                <a:solidFill>
                  <a:srgbClr val="00B050"/>
                </a:solidFill>
                <a:latin typeface="Roboto-Regular"/>
              </a:rPr>
              <a:t>Интересы </a:t>
            </a:r>
            <a:r>
              <a:rPr lang="ru-RU" sz="2400" b="1" dirty="0">
                <a:solidFill>
                  <a:srgbClr val="00B050"/>
                </a:solidFill>
                <a:latin typeface="Roboto-Regular"/>
              </a:rPr>
              <a:t>старшеклассников в основном группируются вокруг трех видов деятельности: учеба, труд, спорт. Учеба у глухих старшеклассников является главным интересом только в выпускных классах. Глухие старших классов наибольший интерес проявляют к спортивной деятельности.</a:t>
            </a:r>
          </a:p>
          <a:p>
            <a:r>
              <a:rPr lang="ru-RU" sz="2400" b="1" dirty="0">
                <a:solidFill>
                  <a:srgbClr val="00B050"/>
                </a:solidFill>
                <a:latin typeface="Roboto-Regular"/>
              </a:rPr>
              <a:t>У глухих жизненные планы более определенные, в силу </a:t>
            </a:r>
            <a:r>
              <a:rPr lang="ru-RU" sz="2400" b="1" dirty="0" err="1">
                <a:solidFill>
                  <a:srgbClr val="00B050"/>
                </a:solidFill>
                <a:latin typeface="Roboto-Regular"/>
              </a:rPr>
              <a:t>суженности</a:t>
            </a:r>
            <a:r>
              <a:rPr lang="ru-RU" sz="2400" b="1" dirty="0">
                <a:solidFill>
                  <a:srgbClr val="00B050"/>
                </a:solidFill>
                <a:latin typeface="Roboto-Regular"/>
              </a:rPr>
              <a:t> сфер профессиональной деятельности. Для глухих менее значима ценность социального достижения.</a:t>
            </a:r>
            <a:endParaRPr lang="ru-RU" sz="2400" b="1" i="0" dirty="0">
              <a:solidFill>
                <a:srgbClr val="00B050"/>
              </a:solidFill>
              <a:effectLst/>
              <a:latin typeface="Roboto-Regular"/>
            </a:endParaRPr>
          </a:p>
        </p:txBody>
      </p:sp>
      <p:sp>
        <p:nvSpPr>
          <p:cNvPr id="3" name="Прямоугольник 2"/>
          <p:cNvSpPr/>
          <p:nvPr/>
        </p:nvSpPr>
        <p:spPr>
          <a:xfrm>
            <a:off x="6716973" y="3846354"/>
            <a:ext cx="5117910" cy="2092881"/>
          </a:xfrm>
          <a:prstGeom prst="rect">
            <a:avLst/>
          </a:prstGeom>
        </p:spPr>
        <p:txBody>
          <a:bodyPr wrap="square">
            <a:spAutoFit/>
          </a:bodyPr>
          <a:lstStyle/>
          <a:p>
            <a:r>
              <a:rPr lang="ru-RU" dirty="0" smtClean="0">
                <a:solidFill>
                  <a:srgbClr val="000000"/>
                </a:solidFill>
                <a:latin typeface="Roboto-Regular"/>
              </a:rPr>
              <a:t>       </a:t>
            </a:r>
            <a:r>
              <a:rPr lang="ru-RU" sz="1600" b="1" dirty="0" smtClean="0">
                <a:solidFill>
                  <a:srgbClr val="FF0000"/>
                </a:solidFill>
                <a:latin typeface="Roboto-Regular"/>
              </a:rPr>
              <a:t>Для </a:t>
            </a:r>
            <a:r>
              <a:rPr lang="ru-RU" sz="1600" b="1" dirty="0">
                <a:solidFill>
                  <a:srgbClr val="FF0000"/>
                </a:solidFill>
                <a:latin typeface="Roboto-Regular"/>
              </a:rPr>
              <a:t>глухих подростков первая тройка жизненных ценностей- счастливая семейная жизнь (72%), успешная профессиональная деятельность (36,5%), воспитание детей (34,1%); для слабослышащих - счастливая семейная жизнь (65,6%), достижение успеха в жизни (60,8%), успешная профессиональная деятельность (45,6%).</a:t>
            </a:r>
            <a:endParaRPr lang="ru-RU" sz="1600" b="1" dirty="0">
              <a:solidFill>
                <a:srgbClr val="FF0000"/>
              </a:solidFill>
            </a:endParaRPr>
          </a:p>
        </p:txBody>
      </p:sp>
      <p:pic>
        <p:nvPicPr>
          <p:cNvPr id="6" name="Рисунок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132803" y="510233"/>
            <a:ext cx="4286250" cy="2857500"/>
          </a:xfrm>
          <a:prstGeom prst="rect">
            <a:avLst/>
          </a:prstGeom>
          <a:ln>
            <a:noFill/>
          </a:ln>
          <a:effectLst>
            <a:softEdge rad="112500"/>
          </a:effectLst>
        </p:spPr>
      </p:pic>
    </p:spTree>
    <p:custDataLst>
      <p:tags r:id="rId1"/>
    </p:custDataLst>
    <p:extLst>
      <p:ext uri="{BB962C8B-B14F-4D97-AF65-F5344CB8AC3E}">
        <p14:creationId xmlns:p14="http://schemas.microsoft.com/office/powerpoint/2010/main" val="2101358801"/>
      </p:ext>
    </p:extLst>
  </p:cSld>
  <p:clrMapOvr>
    <a:masterClrMapping/>
  </p:clrMapOvr>
  <mc:AlternateContent xmlns:mc="http://schemas.openxmlformats.org/markup-compatibility/2006">
    <mc:Choice xmlns:p14="http://schemas.microsoft.com/office/powerpoint/2010/main" Requires="p14">
      <p:transition spd="slow" p14:dur="2000" advTm="5850"/>
    </mc:Choice>
    <mc:Fallback>
      <p:transition spd="slow" advTm="585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mph" presetSubtype="0" fill="hold" nodeType="clickEffect">
                                  <p:stCondLst>
                                    <p:cond delay="0"/>
                                  </p:stCondLst>
                                  <p:childTnLst>
                                    <p:animScale>
                                      <p:cBhvr>
                                        <p:cTn id="6" dur="2000" fill="hold"/>
                                        <p:tgtEl>
                                          <p:spTgt spid="3">
                                            <p:txEl>
                                              <p:pRg st="0" end="0"/>
                                            </p:txEl>
                                          </p:spTgt>
                                        </p:tgtEl>
                                      </p:cBhvr>
                                      <p:by x="150000" y="150000"/>
                                    </p:animScale>
                                  </p:childTnLst>
                                </p:cTn>
                              </p:par>
                            </p:childTnLst>
                          </p:cTn>
                        </p:par>
                      </p:childTnLst>
                    </p:cTn>
                  </p:par>
                  <p:par>
                    <p:cTn id="7" fill="hold">
                      <p:stCondLst>
                        <p:cond delay="indefinite"/>
                      </p:stCondLst>
                      <p:childTnLst>
                        <p:par>
                          <p:cTn id="8" fill="hold">
                            <p:stCondLst>
                              <p:cond delay="0"/>
                            </p:stCondLst>
                            <p:childTnLst>
                              <p:par>
                                <p:cTn id="9" presetID="8" presetClass="emph" presetSubtype="0" fill="hold" nodeType="clickEffect">
                                  <p:stCondLst>
                                    <p:cond delay="1250"/>
                                  </p:stCondLst>
                                  <p:childTnLst>
                                    <p:animRot by="21600000">
                                      <p:cBhvr>
                                        <p:cTn id="10" dur="2000" fill="hold"/>
                                        <p:tgtEl>
                                          <p:spTgt spid="2">
                                            <p:txEl>
                                              <p:pRg st="0" end="0"/>
                                            </p:txEl>
                                          </p:spTgt>
                                        </p:tgtEl>
                                        <p:attrNameLst>
                                          <p:attrName>r</p:attrName>
                                        </p:attrNameLst>
                                      </p:cBhvr>
                                    </p:animRot>
                                  </p:childTnLst>
                                </p:cTn>
                              </p:par>
                              <p:par>
                                <p:cTn id="11" presetID="8" presetClass="emph" presetSubtype="0" fill="hold" nodeType="withEffect">
                                  <p:stCondLst>
                                    <p:cond delay="1250"/>
                                  </p:stCondLst>
                                  <p:childTnLst>
                                    <p:animRot by="21600000">
                                      <p:cBhvr>
                                        <p:cTn id="12" dur="2000" fill="hold"/>
                                        <p:tgtEl>
                                          <p:spTgt spid="2">
                                            <p:txEl>
                                              <p:pRg st="1" end="1"/>
                                            </p:txEl>
                                          </p:spTgt>
                                        </p:tgtEl>
                                        <p:attrNameLst>
                                          <p:attrName>r</p:attrName>
                                        </p:attrNameLst>
                                      </p:cBhvr>
                                    </p:animRot>
                                  </p:childTnLst>
                                </p:cTn>
                              </p:par>
                            </p:childTnLst>
                          </p:cTn>
                        </p:par>
                      </p:childTnLst>
                    </p:cTn>
                  </p:par>
                  <p:par>
                    <p:cTn id="13" fill="hold">
                      <p:stCondLst>
                        <p:cond delay="indefinite"/>
                      </p:stCondLst>
                      <p:childTnLst>
                        <p:par>
                          <p:cTn id="14" fill="hold">
                            <p:stCondLst>
                              <p:cond delay="0"/>
                            </p:stCondLst>
                            <p:childTnLst>
                              <p:par>
                                <p:cTn id="15" presetID="45" presetClass="entr" presetSubtype="0" fill="hold"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2000"/>
                                        <p:tgtEl>
                                          <p:spTgt spid="6"/>
                                        </p:tgtEl>
                                      </p:cBhvr>
                                    </p:animEffect>
                                    <p:anim calcmode="lin" valueType="num">
                                      <p:cBhvr>
                                        <p:cTn id="18" dur="2000" fill="hold"/>
                                        <p:tgtEl>
                                          <p:spTgt spid="6"/>
                                        </p:tgtEl>
                                        <p:attrNameLst>
                                          <p:attrName>ppt_w</p:attrName>
                                        </p:attrNameLst>
                                      </p:cBhvr>
                                      <p:tavLst>
                                        <p:tav tm="0" fmla="#ppt_w*sin(2.5*pi*$)">
                                          <p:val>
                                            <p:fltVal val="0"/>
                                          </p:val>
                                        </p:tav>
                                        <p:tav tm="100000">
                                          <p:val>
                                            <p:fltVal val="1"/>
                                          </p:val>
                                        </p:tav>
                                      </p:tavLst>
                                    </p:anim>
                                    <p:anim calcmode="lin" valueType="num">
                                      <p:cBhvr>
                                        <p:cTn id="19" dur="2000" fill="hold"/>
                                        <p:tgtEl>
                                          <p:spTgt spid="6"/>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sz="quarter" idx="4294967295"/>
          </p:nvPr>
        </p:nvSpPr>
        <p:spPr>
          <a:xfrm>
            <a:off x="955964" y="332509"/>
            <a:ext cx="9407236" cy="5902036"/>
          </a:xfrm>
          <a:blipFill>
            <a:blip r:embed="rId3"/>
            <a:tile tx="0" ty="0" sx="100000" sy="100000" flip="none" algn="tl"/>
          </a:blipFill>
        </p:spPr>
        <p:txBody>
          <a:bodyPr>
            <a:normAutofit fontScale="85000" lnSpcReduction="10000"/>
          </a:bodyPr>
          <a:lstStyle/>
          <a:p>
            <a:pPr marL="0" indent="0" algn="just">
              <a:buNone/>
            </a:pPr>
            <a:r>
              <a:rPr lang="ru-RU" sz="3200" dirty="0" smtClean="0"/>
              <a:t>               </a:t>
            </a:r>
            <a:r>
              <a:rPr lang="ru-RU" sz="3800" b="1" dirty="0" smtClean="0">
                <a:solidFill>
                  <a:srgbClr val="FF0000"/>
                </a:solidFill>
              </a:rPr>
              <a:t>Виды </a:t>
            </a:r>
            <a:r>
              <a:rPr lang="ru-RU" sz="3800" b="1" dirty="0">
                <a:solidFill>
                  <a:srgbClr val="FF0000"/>
                </a:solidFill>
              </a:rPr>
              <a:t>и причины нарушений </a:t>
            </a:r>
            <a:r>
              <a:rPr lang="ru-RU" sz="3800" b="1" dirty="0" smtClean="0">
                <a:solidFill>
                  <a:srgbClr val="FF0000"/>
                </a:solidFill>
              </a:rPr>
              <a:t>слуха</a:t>
            </a:r>
          </a:p>
          <a:p>
            <a:pPr marL="0" indent="0" algn="just">
              <a:buNone/>
            </a:pPr>
            <a:endParaRPr lang="ru-RU" sz="3200" b="1" dirty="0">
              <a:solidFill>
                <a:srgbClr val="FF0000"/>
              </a:solidFill>
            </a:endParaRPr>
          </a:p>
          <a:p>
            <a:pPr marL="0" indent="0" algn="just">
              <a:buNone/>
            </a:pPr>
            <a:r>
              <a:rPr lang="ru-RU" sz="2600" dirty="0" smtClean="0"/>
              <a:t>       Значение </a:t>
            </a:r>
            <a:r>
              <a:rPr lang="ru-RU" sz="2600" dirty="0"/>
              <a:t>слуха в жизни человека трудно переоценить. Отмечают, что в период интенсивного развития маленького ребенка слух несет до 80% информации о предметах, явлениях, событиях окружающего мира, характерах находящихся рядом людей. Слух позволяет существенно расширить информационное поле, значительно облегчает социализацию, позволяет человеку более свободно ориентироваться в пространстве. Немаловажно наличие слуха и для более успешного развития личности. Одна из самых значительных функций слуха для ребенка - предпосылка для успешного формирования речи. При отсутствии слуха речь не развивается без стимуляции и привлечения дополнительных средств.</a:t>
            </a:r>
          </a:p>
          <a:p>
            <a:pPr marL="0" indent="0" algn="just">
              <a:buNone/>
            </a:pPr>
            <a:endParaRPr lang="ru-RU" dirty="0"/>
          </a:p>
        </p:txBody>
      </p:sp>
    </p:spTree>
    <p:custDataLst>
      <p:tags r:id="rId1"/>
    </p:custDataLst>
    <p:extLst>
      <p:ext uri="{BB962C8B-B14F-4D97-AF65-F5344CB8AC3E}">
        <p14:creationId xmlns:p14="http://schemas.microsoft.com/office/powerpoint/2010/main" val="1763757635"/>
      </p:ext>
    </p:extLst>
  </p:cSld>
  <p:clrMapOvr>
    <a:masterClrMapping/>
  </p:clrMapOvr>
  <mc:AlternateContent xmlns:mc="http://schemas.openxmlformats.org/markup-compatibility/2006">
    <mc:Choice xmlns:p14="http://schemas.microsoft.com/office/powerpoint/2010/main" Requires="p14">
      <p:transition spd="slow" p14:dur="2000" advTm="5666"/>
    </mc:Choice>
    <mc:Fallback>
      <p:transition spd="slow" advTm="5666"/>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nodeType="clickEffect">
                                  <p:stCondLst>
                                    <p:cond delay="125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80">
                                          <p:stCondLst>
                                            <p:cond delay="0"/>
                                          </p:stCondLst>
                                        </p:cTn>
                                        <p:tgtEl>
                                          <p:spTgt spid="3">
                                            <p:txEl>
                                              <p:pRg st="0" end="0"/>
                                            </p:txEl>
                                          </p:spTgt>
                                        </p:tgtEl>
                                      </p:cBhvr>
                                    </p:animEffect>
                                    <p:anim calcmode="lin" valueType="num">
                                      <p:cBhvr>
                                        <p:cTn id="8" dur="1822" tmFilter="0,0; 0.14,0.36; 0.43,0.73; 0.71,0.91; 1.0,1.0">
                                          <p:stCondLst>
                                            <p:cond delay="0"/>
                                          </p:stCondLst>
                                        </p:cTn>
                                        <p:tgtEl>
                                          <p:spTgt spid="3">
                                            <p:txEl>
                                              <p:pRg st="0" end="0"/>
                                            </p:txEl>
                                          </p:spTgt>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3">
                                            <p:txEl>
                                              <p:pRg st="0" end="0"/>
                                            </p:txEl>
                                          </p:spTgt>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3">
                                            <p:txEl>
                                              <p:pRg st="0" end="0"/>
                                            </p:txEl>
                                          </p:spTgt>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3">
                                            <p:txEl>
                                              <p:pRg st="0" end="0"/>
                                            </p:txEl>
                                          </p:spTgt>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3">
                                            <p:txEl>
                                              <p:pRg st="0" end="0"/>
                                            </p:txEl>
                                          </p:spTgt>
                                        </p:tgtEl>
                                        <p:attrNameLst>
                                          <p:attrName>ppt_y</p:attrName>
                                        </p:attrNameLst>
                                      </p:cBhvr>
                                      <p:tavLst>
                                        <p:tav tm="0" fmla="#ppt_y-sin(pi*$)/81">
                                          <p:val>
                                            <p:fltVal val="0"/>
                                          </p:val>
                                        </p:tav>
                                        <p:tav tm="100000">
                                          <p:val>
                                            <p:fltVal val="1"/>
                                          </p:val>
                                        </p:tav>
                                      </p:tavLst>
                                    </p:anim>
                                    <p:animScale>
                                      <p:cBhvr>
                                        <p:cTn id="13" dur="26">
                                          <p:stCondLst>
                                            <p:cond delay="650"/>
                                          </p:stCondLst>
                                        </p:cTn>
                                        <p:tgtEl>
                                          <p:spTgt spid="3">
                                            <p:txEl>
                                              <p:pRg st="0" end="0"/>
                                            </p:txEl>
                                          </p:spTgt>
                                        </p:tgtEl>
                                      </p:cBhvr>
                                      <p:to x="100000" y="60000"/>
                                    </p:animScale>
                                    <p:animScale>
                                      <p:cBhvr>
                                        <p:cTn id="14" dur="166" decel="50000">
                                          <p:stCondLst>
                                            <p:cond delay="676"/>
                                          </p:stCondLst>
                                        </p:cTn>
                                        <p:tgtEl>
                                          <p:spTgt spid="3">
                                            <p:txEl>
                                              <p:pRg st="0" end="0"/>
                                            </p:txEl>
                                          </p:spTgt>
                                        </p:tgtEl>
                                      </p:cBhvr>
                                      <p:to x="100000" y="100000"/>
                                    </p:animScale>
                                    <p:animScale>
                                      <p:cBhvr>
                                        <p:cTn id="15" dur="26">
                                          <p:stCondLst>
                                            <p:cond delay="1312"/>
                                          </p:stCondLst>
                                        </p:cTn>
                                        <p:tgtEl>
                                          <p:spTgt spid="3">
                                            <p:txEl>
                                              <p:pRg st="0" end="0"/>
                                            </p:txEl>
                                          </p:spTgt>
                                        </p:tgtEl>
                                      </p:cBhvr>
                                      <p:to x="100000" y="80000"/>
                                    </p:animScale>
                                    <p:animScale>
                                      <p:cBhvr>
                                        <p:cTn id="16" dur="166" decel="50000">
                                          <p:stCondLst>
                                            <p:cond delay="1338"/>
                                          </p:stCondLst>
                                        </p:cTn>
                                        <p:tgtEl>
                                          <p:spTgt spid="3">
                                            <p:txEl>
                                              <p:pRg st="0" end="0"/>
                                            </p:txEl>
                                          </p:spTgt>
                                        </p:tgtEl>
                                      </p:cBhvr>
                                      <p:to x="100000" y="100000"/>
                                    </p:animScale>
                                    <p:animScale>
                                      <p:cBhvr>
                                        <p:cTn id="17" dur="26">
                                          <p:stCondLst>
                                            <p:cond delay="1642"/>
                                          </p:stCondLst>
                                        </p:cTn>
                                        <p:tgtEl>
                                          <p:spTgt spid="3">
                                            <p:txEl>
                                              <p:pRg st="0" end="0"/>
                                            </p:txEl>
                                          </p:spTgt>
                                        </p:tgtEl>
                                      </p:cBhvr>
                                      <p:to x="100000" y="90000"/>
                                    </p:animScale>
                                    <p:animScale>
                                      <p:cBhvr>
                                        <p:cTn id="18" dur="166" decel="50000">
                                          <p:stCondLst>
                                            <p:cond delay="1668"/>
                                          </p:stCondLst>
                                        </p:cTn>
                                        <p:tgtEl>
                                          <p:spTgt spid="3">
                                            <p:txEl>
                                              <p:pRg st="0" end="0"/>
                                            </p:txEl>
                                          </p:spTgt>
                                        </p:tgtEl>
                                      </p:cBhvr>
                                      <p:to x="100000" y="100000"/>
                                    </p:animScale>
                                    <p:animScale>
                                      <p:cBhvr>
                                        <p:cTn id="19" dur="26">
                                          <p:stCondLst>
                                            <p:cond delay="1808"/>
                                          </p:stCondLst>
                                        </p:cTn>
                                        <p:tgtEl>
                                          <p:spTgt spid="3">
                                            <p:txEl>
                                              <p:pRg st="0" end="0"/>
                                            </p:txEl>
                                          </p:spTgt>
                                        </p:tgtEl>
                                      </p:cBhvr>
                                      <p:to x="100000" y="95000"/>
                                    </p:animScale>
                                    <p:animScale>
                                      <p:cBhvr>
                                        <p:cTn id="20" dur="166" decel="50000">
                                          <p:stCondLst>
                                            <p:cond delay="1834"/>
                                          </p:stCondLst>
                                        </p:cTn>
                                        <p:tgtEl>
                                          <p:spTgt spid="3">
                                            <p:txEl>
                                              <p:pRg st="0" end="0"/>
                                            </p:txEl>
                                          </p:spTgt>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097708" y="621736"/>
            <a:ext cx="9996583" cy="523220"/>
          </a:xfrm>
          <a:prstGeom prst="rect">
            <a:avLst/>
          </a:prstGeom>
        </p:spPr>
        <p:txBody>
          <a:bodyPr wrap="none">
            <a:spAutoFit/>
          </a:bodyPr>
          <a:lstStyle/>
          <a:p>
            <a:r>
              <a:rPr lang="ru-RU" sz="2800" b="1" dirty="0">
                <a:solidFill>
                  <a:srgbClr val="FF0000"/>
                </a:solidFill>
                <a:latin typeface="Roboto-Regular"/>
              </a:rPr>
              <a:t>Интегрированное обучение детей с нарушением слуха</a:t>
            </a:r>
            <a:endParaRPr lang="ru-RU" sz="2800" b="1" dirty="0">
              <a:solidFill>
                <a:srgbClr val="FF0000"/>
              </a:solidFill>
            </a:endParaRPr>
          </a:p>
        </p:txBody>
      </p:sp>
      <p:sp>
        <p:nvSpPr>
          <p:cNvPr id="3" name="Прямоугольник 2"/>
          <p:cNvSpPr/>
          <p:nvPr/>
        </p:nvSpPr>
        <p:spPr>
          <a:xfrm>
            <a:off x="728548" y="1636933"/>
            <a:ext cx="10734901" cy="2031325"/>
          </a:xfrm>
          <a:prstGeom prst="rect">
            <a:avLst/>
          </a:prstGeom>
        </p:spPr>
        <p:txBody>
          <a:bodyPr wrap="square">
            <a:spAutoFit/>
          </a:bodyPr>
          <a:lstStyle/>
          <a:p>
            <a:r>
              <a:rPr lang="ru-RU" dirty="0" smtClean="0">
                <a:solidFill>
                  <a:srgbClr val="000000"/>
                </a:solidFill>
                <a:latin typeface="Roboto-Regular"/>
              </a:rPr>
              <a:t>          Определение </a:t>
            </a:r>
            <a:r>
              <a:rPr lang="ru-RU" dirty="0">
                <a:solidFill>
                  <a:srgbClr val="000000"/>
                </a:solidFill>
                <a:latin typeface="Roboto-Regular"/>
              </a:rPr>
              <a:t>сроков начала интегрированного обучения решается индивидуально по отношению к каждому ребенку и по желанию его родителей. В первую очередь, это зависит от выраженности отклонений в развитии. Так, дети с легкими отклонениями могут быть интегрированы в социум с раннего дошкольного возраста и включены в инклюзивное обучение с начальной школы. Детей с более серьезными нарушениями (зрения, слуха, речи и др.) целесообразно интегрировать в массовую школу после начального обучения, а для детей с тяжелыми и сложными отклонениями обучение возможно только в условиях специальной школы.</a:t>
            </a:r>
            <a:endParaRPr lang="ru-RU" dirty="0"/>
          </a:p>
        </p:txBody>
      </p:sp>
      <p:sp>
        <p:nvSpPr>
          <p:cNvPr id="4" name="Прямоугольник 3"/>
          <p:cNvSpPr/>
          <p:nvPr/>
        </p:nvSpPr>
        <p:spPr>
          <a:xfrm>
            <a:off x="832513" y="4012148"/>
            <a:ext cx="10440538" cy="1200329"/>
          </a:xfrm>
          <a:prstGeom prst="rect">
            <a:avLst/>
          </a:prstGeom>
        </p:spPr>
        <p:txBody>
          <a:bodyPr wrap="square">
            <a:spAutoFit/>
          </a:bodyPr>
          <a:lstStyle/>
          <a:p>
            <a:r>
              <a:rPr lang="ru-RU" dirty="0" smtClean="0">
                <a:solidFill>
                  <a:srgbClr val="000000"/>
                </a:solidFill>
                <a:latin typeface="Roboto-Regular"/>
              </a:rPr>
              <a:t>      Интегрированное </a:t>
            </a:r>
            <a:r>
              <a:rPr lang="ru-RU" dirty="0">
                <a:solidFill>
                  <a:srgbClr val="000000"/>
                </a:solidFill>
                <a:latin typeface="Roboto-Regular"/>
              </a:rPr>
              <a:t>обучение детей с нарушением слуха в обычном классе массовой школы - относительно новое явление для системы образования России. До недавнего времени глухие и слабослышащие попадали в массовые учреждения достаточно редко и в известной мере случайно.</a:t>
            </a:r>
            <a:endParaRPr lang="ru-RU" dirty="0"/>
          </a:p>
        </p:txBody>
      </p:sp>
    </p:spTree>
    <p:custDataLst>
      <p:tags r:id="rId1"/>
    </p:custDataLst>
    <p:extLst>
      <p:ext uri="{BB962C8B-B14F-4D97-AF65-F5344CB8AC3E}">
        <p14:creationId xmlns:p14="http://schemas.microsoft.com/office/powerpoint/2010/main" val="2877588791"/>
      </p:ext>
    </p:extLst>
  </p:cSld>
  <p:clrMapOvr>
    <a:masterClrMapping/>
  </p:clrMapOvr>
  <mc:AlternateContent xmlns:mc="http://schemas.openxmlformats.org/markup-compatibility/2006">
    <mc:Choice xmlns:p14="http://schemas.microsoft.com/office/powerpoint/2010/main" Requires="p14">
      <p:transition spd="slow" p14:dur="2000" advTm="2937"/>
    </mc:Choice>
    <mc:Fallback>
      <p:transition spd="slow" advTm="2937"/>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wipe(down)">
                                      <p:cBhvr>
                                        <p:cTn id="7" dur="580">
                                          <p:stCondLst>
                                            <p:cond delay="0"/>
                                          </p:stCondLst>
                                        </p:cTn>
                                        <p:tgtEl>
                                          <p:spTgt spid="2">
                                            <p:txEl>
                                              <p:pRg st="0" end="0"/>
                                            </p:txEl>
                                          </p:spTgt>
                                        </p:tgtEl>
                                      </p:cBhvr>
                                    </p:animEffect>
                                    <p:anim calcmode="lin" valueType="num">
                                      <p:cBhvr>
                                        <p:cTn id="8" dur="1822" tmFilter="0,0; 0.14,0.36; 0.43,0.73; 0.71,0.91; 1.0,1.0">
                                          <p:stCondLst>
                                            <p:cond delay="0"/>
                                          </p:stCondLst>
                                        </p:cTn>
                                        <p:tgtEl>
                                          <p:spTgt spid="2">
                                            <p:txEl>
                                              <p:pRg st="0" end="0"/>
                                            </p:txEl>
                                          </p:spTgt>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2">
                                            <p:txEl>
                                              <p:pRg st="0" end="0"/>
                                            </p:txEl>
                                          </p:spTgt>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2">
                                            <p:txEl>
                                              <p:pRg st="0" end="0"/>
                                            </p:txEl>
                                          </p:spTgt>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2">
                                            <p:txEl>
                                              <p:pRg st="0" end="0"/>
                                            </p:txEl>
                                          </p:spTgt>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2">
                                            <p:txEl>
                                              <p:pRg st="0" end="0"/>
                                            </p:txEl>
                                          </p:spTgt>
                                        </p:tgtEl>
                                        <p:attrNameLst>
                                          <p:attrName>ppt_y</p:attrName>
                                        </p:attrNameLst>
                                      </p:cBhvr>
                                      <p:tavLst>
                                        <p:tav tm="0" fmla="#ppt_y-sin(pi*$)/81">
                                          <p:val>
                                            <p:fltVal val="0"/>
                                          </p:val>
                                        </p:tav>
                                        <p:tav tm="100000">
                                          <p:val>
                                            <p:fltVal val="1"/>
                                          </p:val>
                                        </p:tav>
                                      </p:tavLst>
                                    </p:anim>
                                    <p:animScale>
                                      <p:cBhvr>
                                        <p:cTn id="13" dur="26">
                                          <p:stCondLst>
                                            <p:cond delay="650"/>
                                          </p:stCondLst>
                                        </p:cTn>
                                        <p:tgtEl>
                                          <p:spTgt spid="2">
                                            <p:txEl>
                                              <p:pRg st="0" end="0"/>
                                            </p:txEl>
                                          </p:spTgt>
                                        </p:tgtEl>
                                      </p:cBhvr>
                                      <p:to x="100000" y="60000"/>
                                    </p:animScale>
                                    <p:animScale>
                                      <p:cBhvr>
                                        <p:cTn id="14" dur="166" decel="50000">
                                          <p:stCondLst>
                                            <p:cond delay="676"/>
                                          </p:stCondLst>
                                        </p:cTn>
                                        <p:tgtEl>
                                          <p:spTgt spid="2">
                                            <p:txEl>
                                              <p:pRg st="0" end="0"/>
                                            </p:txEl>
                                          </p:spTgt>
                                        </p:tgtEl>
                                      </p:cBhvr>
                                      <p:to x="100000" y="100000"/>
                                    </p:animScale>
                                    <p:animScale>
                                      <p:cBhvr>
                                        <p:cTn id="15" dur="26">
                                          <p:stCondLst>
                                            <p:cond delay="1312"/>
                                          </p:stCondLst>
                                        </p:cTn>
                                        <p:tgtEl>
                                          <p:spTgt spid="2">
                                            <p:txEl>
                                              <p:pRg st="0" end="0"/>
                                            </p:txEl>
                                          </p:spTgt>
                                        </p:tgtEl>
                                      </p:cBhvr>
                                      <p:to x="100000" y="80000"/>
                                    </p:animScale>
                                    <p:animScale>
                                      <p:cBhvr>
                                        <p:cTn id="16" dur="166" decel="50000">
                                          <p:stCondLst>
                                            <p:cond delay="1338"/>
                                          </p:stCondLst>
                                        </p:cTn>
                                        <p:tgtEl>
                                          <p:spTgt spid="2">
                                            <p:txEl>
                                              <p:pRg st="0" end="0"/>
                                            </p:txEl>
                                          </p:spTgt>
                                        </p:tgtEl>
                                      </p:cBhvr>
                                      <p:to x="100000" y="100000"/>
                                    </p:animScale>
                                    <p:animScale>
                                      <p:cBhvr>
                                        <p:cTn id="17" dur="26">
                                          <p:stCondLst>
                                            <p:cond delay="1642"/>
                                          </p:stCondLst>
                                        </p:cTn>
                                        <p:tgtEl>
                                          <p:spTgt spid="2">
                                            <p:txEl>
                                              <p:pRg st="0" end="0"/>
                                            </p:txEl>
                                          </p:spTgt>
                                        </p:tgtEl>
                                      </p:cBhvr>
                                      <p:to x="100000" y="90000"/>
                                    </p:animScale>
                                    <p:animScale>
                                      <p:cBhvr>
                                        <p:cTn id="18" dur="166" decel="50000">
                                          <p:stCondLst>
                                            <p:cond delay="1668"/>
                                          </p:stCondLst>
                                        </p:cTn>
                                        <p:tgtEl>
                                          <p:spTgt spid="2">
                                            <p:txEl>
                                              <p:pRg st="0" end="0"/>
                                            </p:txEl>
                                          </p:spTgt>
                                        </p:tgtEl>
                                      </p:cBhvr>
                                      <p:to x="100000" y="100000"/>
                                    </p:animScale>
                                    <p:animScale>
                                      <p:cBhvr>
                                        <p:cTn id="19" dur="26">
                                          <p:stCondLst>
                                            <p:cond delay="1808"/>
                                          </p:stCondLst>
                                        </p:cTn>
                                        <p:tgtEl>
                                          <p:spTgt spid="2">
                                            <p:txEl>
                                              <p:pRg st="0" end="0"/>
                                            </p:txEl>
                                          </p:spTgt>
                                        </p:tgtEl>
                                      </p:cBhvr>
                                      <p:to x="100000" y="95000"/>
                                    </p:animScale>
                                    <p:animScale>
                                      <p:cBhvr>
                                        <p:cTn id="20" dur="166" decel="50000">
                                          <p:stCondLst>
                                            <p:cond delay="1834"/>
                                          </p:stCondLst>
                                        </p:cTn>
                                        <p:tgtEl>
                                          <p:spTgt spid="2">
                                            <p:txEl>
                                              <p:pRg st="0" end="0"/>
                                            </p:txEl>
                                          </p:spTgt>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77505" y="521859"/>
            <a:ext cx="3066196" cy="6186309"/>
          </a:xfrm>
          <a:prstGeom prst="rect">
            <a:avLst/>
          </a:prstGeom>
          <a:solidFill>
            <a:schemeClr val="accent2">
              <a:lumMod val="40000"/>
              <a:lumOff val="60000"/>
            </a:schemeClr>
          </a:solidFill>
          <a:effectLst>
            <a:glow rad="139700">
              <a:schemeClr val="accent1">
                <a:satMod val="175000"/>
                <a:alpha val="40000"/>
              </a:schemeClr>
            </a:glow>
          </a:effectLst>
        </p:spPr>
        <p:txBody>
          <a:bodyPr wrap="square">
            <a:spAutoFit/>
          </a:bodyPr>
          <a:lstStyle/>
          <a:p>
            <a:r>
              <a:rPr lang="ru-RU" dirty="0" smtClean="0">
                <a:solidFill>
                  <a:srgbClr val="000000"/>
                </a:solidFill>
                <a:latin typeface="Roboto-Regular"/>
              </a:rPr>
              <a:t>    Родители </a:t>
            </a:r>
            <a:r>
              <a:rPr lang="ru-RU" dirty="0">
                <a:solidFill>
                  <a:srgbClr val="000000"/>
                </a:solidFill>
                <a:latin typeface="Roboto-Regular"/>
              </a:rPr>
              <a:t>глухих и слабослышащих детей выбирают обучение в массовых школах в связи с различными причинами:</a:t>
            </a:r>
          </a:p>
          <a:p>
            <a:r>
              <a:rPr lang="ru-RU" dirty="0">
                <a:solidFill>
                  <a:srgbClr val="000000"/>
                </a:solidFill>
                <a:latin typeface="Roboto-Regular"/>
              </a:rPr>
              <a:t>· отсутствием достаточной информации о системе специального обучения ребенка с нарушением слуха;</a:t>
            </a:r>
          </a:p>
          <a:p>
            <a:r>
              <a:rPr lang="ru-RU" dirty="0">
                <a:solidFill>
                  <a:srgbClr val="000000"/>
                </a:solidFill>
                <a:latin typeface="Roboto-Regular"/>
              </a:rPr>
              <a:t>· престижностью пребывания ребенка с нарушением слуха в массовой школе;</a:t>
            </a:r>
          </a:p>
          <a:p>
            <a:r>
              <a:rPr lang="ru-RU" dirty="0">
                <a:solidFill>
                  <a:srgbClr val="000000"/>
                </a:solidFill>
                <a:latin typeface="Roboto-Regular"/>
              </a:rPr>
              <a:t>· объективной оценкой готовности ребенка с нарушением слуха к обучению в массовой школе;</a:t>
            </a:r>
          </a:p>
          <a:p>
            <a:r>
              <a:rPr lang="ru-RU" dirty="0">
                <a:solidFill>
                  <a:srgbClr val="000000"/>
                </a:solidFill>
                <a:latin typeface="Roboto-Regular"/>
              </a:rPr>
              <a:t>· нежеланием отправлять ребенка в </a:t>
            </a:r>
            <a:r>
              <a:rPr lang="ru-RU" dirty="0" err="1">
                <a:solidFill>
                  <a:srgbClr val="000000"/>
                </a:solidFill>
                <a:latin typeface="Roboto-Regular"/>
              </a:rPr>
              <a:t>интернатное</a:t>
            </a:r>
            <a:r>
              <a:rPr lang="ru-RU" dirty="0">
                <a:solidFill>
                  <a:srgbClr val="000000"/>
                </a:solidFill>
                <a:latin typeface="Roboto-Regular"/>
              </a:rPr>
              <a:t> учреждение.</a:t>
            </a:r>
            <a:endParaRPr lang="ru-RU" b="0" i="0" dirty="0">
              <a:solidFill>
                <a:srgbClr val="000000"/>
              </a:solidFill>
              <a:effectLst/>
              <a:latin typeface="Roboto-Regular"/>
            </a:endParaRPr>
          </a:p>
        </p:txBody>
      </p:sp>
      <p:pic>
        <p:nvPicPr>
          <p:cNvPr id="3" name="Рисунок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371832" y="521860"/>
            <a:ext cx="7160525" cy="5742462"/>
          </a:xfrm>
          <a:prstGeom prst="rect">
            <a:avLst/>
          </a:prstGeom>
        </p:spPr>
      </p:pic>
    </p:spTree>
    <p:extLst>
      <p:ext uri="{BB962C8B-B14F-4D97-AF65-F5344CB8AC3E}">
        <p14:creationId xmlns:p14="http://schemas.microsoft.com/office/powerpoint/2010/main" val="2878297100"/>
      </p:ext>
    </p:extLst>
  </p:cSld>
  <p:clrMapOvr>
    <a:masterClrMapping/>
  </p:clrMapOvr>
  <mc:AlternateContent xmlns:mc="http://schemas.openxmlformats.org/markup-compatibility/2006">
    <mc:Choice xmlns:p14="http://schemas.microsoft.com/office/powerpoint/2010/main" Requires="p14">
      <p:transition spd="slow" p14:dur="2000" advTm="1008"/>
    </mc:Choice>
    <mc:Fallback>
      <p:transition spd="slow" advTm="1008"/>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mph" presetSubtype="0" fill="hold" nodeType="clickEffect">
                                  <p:stCondLst>
                                    <p:cond delay="1000"/>
                                  </p:stCondLst>
                                  <p:childTnLst>
                                    <p:animRot by="21600000">
                                      <p:cBhvr>
                                        <p:cTn id="6" dur="2000" fill="hold"/>
                                        <p:tgtEl>
                                          <p:spTgt spid="3"/>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733264" y="1308881"/>
            <a:ext cx="8270543" cy="4247317"/>
          </a:xfrm>
          <a:prstGeom prst="rect">
            <a:avLst/>
          </a:prstGeom>
          <a:noFill/>
        </p:spPr>
        <p:txBody>
          <a:bodyPr wrap="square">
            <a:spAutoFit/>
          </a:bodyPr>
          <a:lstStyle/>
          <a:p>
            <a:r>
              <a:rPr lang="ru-RU" dirty="0" smtClean="0">
                <a:solidFill>
                  <a:srgbClr val="000000"/>
                </a:solidFill>
                <a:latin typeface="Roboto-Regular"/>
              </a:rPr>
              <a:t>          В </a:t>
            </a:r>
            <a:r>
              <a:rPr lang="ru-RU" dirty="0">
                <a:solidFill>
                  <a:srgbClr val="000000"/>
                </a:solidFill>
                <a:latin typeface="Roboto-Regular"/>
              </a:rPr>
              <a:t>настоящее время изучаются возможности интеграции глухих и слабослышащих детей дошкольного и школьного возраста, разрабатываются различные формы пребывания детей в массовых дошкольных учреждениях и школах.</a:t>
            </a:r>
          </a:p>
          <a:p>
            <a:r>
              <a:rPr lang="ru-RU" b="1" dirty="0" smtClean="0">
                <a:solidFill>
                  <a:srgbClr val="FF0000"/>
                </a:solidFill>
                <a:effectLst>
                  <a:outerShdw blurRad="38100" dist="38100" dir="2700000" algn="tl">
                    <a:srgbClr val="000000">
                      <a:alpha val="43137"/>
                    </a:srgbClr>
                  </a:outerShdw>
                </a:effectLst>
                <a:latin typeface="Roboto-Regular"/>
              </a:rPr>
              <a:t>        </a:t>
            </a:r>
            <a:r>
              <a:rPr lang="ru-RU" b="1" u="sng" dirty="0" smtClean="0">
                <a:solidFill>
                  <a:srgbClr val="FF0000"/>
                </a:solidFill>
                <a:effectLst>
                  <a:outerShdw blurRad="38100" dist="38100" dir="2700000" algn="tl">
                    <a:srgbClr val="000000">
                      <a:alpha val="43137"/>
                    </a:srgbClr>
                  </a:outerShdw>
                </a:effectLst>
                <a:latin typeface="Roboto-Regular"/>
              </a:rPr>
              <a:t>Временная </a:t>
            </a:r>
            <a:r>
              <a:rPr lang="ru-RU" b="1" u="sng" dirty="0">
                <a:solidFill>
                  <a:srgbClr val="FF0000"/>
                </a:solidFill>
                <a:effectLst>
                  <a:outerShdw blurRad="38100" dist="38100" dir="2700000" algn="tl">
                    <a:srgbClr val="000000">
                      <a:alpha val="43137"/>
                    </a:srgbClr>
                  </a:outerShdw>
                </a:effectLst>
                <a:latin typeface="Roboto-Regular"/>
              </a:rPr>
              <a:t>интеграция </a:t>
            </a:r>
            <a:r>
              <a:rPr lang="ru-RU" dirty="0">
                <a:solidFill>
                  <a:srgbClr val="000000"/>
                </a:solidFill>
                <a:latin typeface="Roboto-Regular"/>
              </a:rPr>
              <a:t>предполагает участие детей с нарушениями слуха вместе со слышащими в прогулках, праздниках, некоторых занятиях. Особое значение при такой форме интеграции должно придаваться подготовительной работе, которую проводят педагоги, как специальной группы, так и массовой. Она заключается в подготовке к встрече детей двух групп и связана с изготовлением игр, дидактических пособий. </a:t>
            </a:r>
            <a:r>
              <a:rPr lang="ru-RU" dirty="0" err="1">
                <a:solidFill>
                  <a:srgbClr val="000000"/>
                </a:solidFill>
                <a:latin typeface="Roboto-Regular"/>
              </a:rPr>
              <a:t>Неслышащие</a:t>
            </a:r>
            <a:r>
              <a:rPr lang="ru-RU" dirty="0">
                <a:solidFill>
                  <a:srgbClr val="000000"/>
                </a:solidFill>
                <a:latin typeface="Roboto-Regular"/>
              </a:rPr>
              <a:t> и слышащие дети участвуют в общих занятиях по интересной для них тематике, в </a:t>
            </a:r>
            <a:r>
              <a:rPr lang="ru-RU" dirty="0" err="1">
                <a:solidFill>
                  <a:srgbClr val="000000"/>
                </a:solidFill>
                <a:latin typeface="Roboto-Regular"/>
              </a:rPr>
              <a:t>инсценировании</a:t>
            </a:r>
            <a:r>
              <a:rPr lang="ru-RU" dirty="0">
                <a:solidFill>
                  <a:srgbClr val="000000"/>
                </a:solidFill>
                <a:latin typeface="Roboto-Regular"/>
              </a:rPr>
              <a:t> сказок, спектаклях кукольного театра. Для упрочения связей целесообразно, чтобы специальная группа была связана с обычной группой, и связи между ними носили систематический характер.</a:t>
            </a:r>
            <a:endParaRPr lang="ru-RU" b="0" i="0" dirty="0">
              <a:solidFill>
                <a:srgbClr val="000000"/>
              </a:solidFill>
              <a:effectLst/>
              <a:latin typeface="Roboto-Regular"/>
            </a:endParaRPr>
          </a:p>
        </p:txBody>
      </p:sp>
    </p:spTree>
    <p:extLst>
      <p:ext uri="{BB962C8B-B14F-4D97-AF65-F5344CB8AC3E}">
        <p14:creationId xmlns:p14="http://schemas.microsoft.com/office/powerpoint/2010/main" val="935358821"/>
      </p:ext>
    </p:extLst>
  </p:cSld>
  <p:clrMapOvr>
    <a:masterClrMapping/>
  </p:clrMapOvr>
  <mc:AlternateContent xmlns:mc="http://schemas.openxmlformats.org/markup-compatibility/2006">
    <mc:Choice xmlns:p14="http://schemas.microsoft.com/office/powerpoint/2010/main" Requires="p14">
      <p:transition spd="slow" p14:dur="2000" advTm="768"/>
    </mc:Choice>
    <mc:Fallback>
      <p:transition spd="slow" advTm="768"/>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228299" y="1127416"/>
            <a:ext cx="8748215" cy="4247317"/>
          </a:xfrm>
          <a:prstGeom prst="rect">
            <a:avLst/>
          </a:prstGeom>
        </p:spPr>
        <p:txBody>
          <a:bodyPr wrap="square">
            <a:spAutoFit/>
          </a:bodyPr>
          <a:lstStyle/>
          <a:p>
            <a:r>
              <a:rPr lang="ru-RU" b="1" dirty="0" smtClean="0">
                <a:solidFill>
                  <a:srgbClr val="FF0000"/>
                </a:solidFill>
                <a:latin typeface="Roboto-Regular"/>
              </a:rPr>
              <a:t>               </a:t>
            </a:r>
            <a:r>
              <a:rPr lang="ru-RU" b="1" u="sng" dirty="0" smtClean="0">
                <a:solidFill>
                  <a:srgbClr val="FF0000"/>
                </a:solidFill>
                <a:effectLst>
                  <a:outerShdw blurRad="38100" dist="38100" dir="2700000" algn="tl">
                    <a:srgbClr val="000000">
                      <a:alpha val="43137"/>
                    </a:srgbClr>
                  </a:outerShdw>
                </a:effectLst>
                <a:latin typeface="Roboto-Regular"/>
              </a:rPr>
              <a:t>Частичная</a:t>
            </a:r>
            <a:r>
              <a:rPr lang="ru-RU" b="1" u="sng" dirty="0">
                <a:solidFill>
                  <a:srgbClr val="FF0000"/>
                </a:solidFill>
                <a:effectLst>
                  <a:outerShdw blurRad="38100" dist="38100" dir="2700000" algn="tl">
                    <a:srgbClr val="000000">
                      <a:alpha val="43137"/>
                    </a:srgbClr>
                  </a:outerShdw>
                </a:effectLst>
                <a:latin typeface="Roboto-Regular"/>
              </a:rPr>
              <a:t>, или фрагментарная</a:t>
            </a:r>
            <a:r>
              <a:rPr lang="ru-RU" dirty="0">
                <a:solidFill>
                  <a:srgbClr val="000000"/>
                </a:solidFill>
                <a:latin typeface="Roboto-Regular"/>
              </a:rPr>
              <a:t>, интеграция ориентирована на пребывание ребенка со сниженным слухом в первой половине дня в специальной группе, где проводятся фронтальные и индивидуальные занятия, а во второй половине дня -- в группе слышащих детей. При такой форме интеграции желательно иметь в обычной группе не более двух детей. Сурдопедагог специальной группы проводит работу с воспитателями обычной группы, выявляет трудности ребенка с нарушенным слухом, дает рекомендации воспитателям, в процессе занятий отрабатывает сложный для ребенка речевой материал.</a:t>
            </a:r>
          </a:p>
          <a:p>
            <a:r>
              <a:rPr lang="ru-RU" dirty="0" smtClean="0">
                <a:solidFill>
                  <a:srgbClr val="000000"/>
                </a:solidFill>
                <a:latin typeface="Roboto-Regular"/>
              </a:rPr>
              <a:t>             </a:t>
            </a:r>
            <a:r>
              <a:rPr lang="ru-RU" b="1" u="sng" dirty="0" smtClean="0">
                <a:solidFill>
                  <a:srgbClr val="FF0000"/>
                </a:solidFill>
                <a:effectLst>
                  <a:outerShdw blurRad="38100" dist="38100" dir="2700000" algn="tl">
                    <a:srgbClr val="000000">
                      <a:alpha val="43137"/>
                    </a:srgbClr>
                  </a:outerShdw>
                </a:effectLst>
                <a:latin typeface="Roboto-Regular"/>
              </a:rPr>
              <a:t>Комбинированная </a:t>
            </a:r>
            <a:r>
              <a:rPr lang="ru-RU" b="1" u="sng" dirty="0">
                <a:solidFill>
                  <a:srgbClr val="FF0000"/>
                </a:solidFill>
                <a:effectLst>
                  <a:outerShdw blurRad="38100" dist="38100" dir="2700000" algn="tl">
                    <a:srgbClr val="000000">
                      <a:alpha val="43137"/>
                    </a:srgbClr>
                  </a:outerShdw>
                </a:effectLst>
                <a:latin typeface="Roboto-Regular"/>
              </a:rPr>
              <a:t>форма интеграции </a:t>
            </a:r>
            <a:r>
              <a:rPr lang="ru-RU" dirty="0">
                <a:solidFill>
                  <a:srgbClr val="000000"/>
                </a:solidFill>
                <a:latin typeface="Roboto-Regular"/>
              </a:rPr>
              <a:t>рекомендуется для детей с хорошим уровнем речевого развития: владеющих фразовой речью, понимающих обращенную речь. При этой форме интеграции ребенок в течение всего дня посещает группу слышащих детей, сурдопедагог проводит с ним индивидуальные занятия по развитию речи, развитию слухового восприятия, коррекции произносительных навыков.</a:t>
            </a:r>
            <a:endParaRPr lang="ru-RU" b="0" i="0" dirty="0">
              <a:solidFill>
                <a:srgbClr val="000000"/>
              </a:solidFill>
              <a:effectLst/>
              <a:latin typeface="Roboto-Regular"/>
            </a:endParaRPr>
          </a:p>
        </p:txBody>
      </p:sp>
    </p:spTree>
    <p:extLst>
      <p:ext uri="{BB962C8B-B14F-4D97-AF65-F5344CB8AC3E}">
        <p14:creationId xmlns:p14="http://schemas.microsoft.com/office/powerpoint/2010/main" val="803846552"/>
      </p:ext>
    </p:extLst>
  </p:cSld>
  <p:clrMapOvr>
    <a:masterClrMapping/>
  </p:clrMapOvr>
  <mc:AlternateContent xmlns:mc="http://schemas.openxmlformats.org/markup-compatibility/2006">
    <mc:Choice xmlns:p14="http://schemas.microsoft.com/office/powerpoint/2010/main" Requires="p14">
      <p:transition spd="slow" p14:dur="2000" advTm="665"/>
    </mc:Choice>
    <mc:Fallback>
      <p:transition spd="slow" advTm="665"/>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048000" y="1028343"/>
            <a:ext cx="6096000" cy="4801314"/>
          </a:xfrm>
          <a:prstGeom prst="rect">
            <a:avLst/>
          </a:prstGeom>
        </p:spPr>
        <p:txBody>
          <a:bodyPr>
            <a:spAutoFit/>
          </a:bodyPr>
          <a:lstStyle/>
          <a:p>
            <a:r>
              <a:rPr lang="ru-RU" dirty="0" smtClean="0">
                <a:solidFill>
                  <a:srgbClr val="000000"/>
                </a:solidFill>
                <a:latin typeface="Roboto-Regular"/>
              </a:rPr>
              <a:t>         </a:t>
            </a:r>
            <a:r>
              <a:rPr lang="ru-RU" b="1" u="sng" dirty="0" smtClean="0">
                <a:solidFill>
                  <a:srgbClr val="FF0000"/>
                </a:solidFill>
                <a:effectLst>
                  <a:outerShdw blurRad="38100" dist="38100" dir="2700000" algn="tl">
                    <a:srgbClr val="000000">
                      <a:alpha val="43137"/>
                    </a:srgbClr>
                  </a:outerShdw>
                </a:effectLst>
                <a:latin typeface="Roboto-Regular"/>
              </a:rPr>
              <a:t>Полная </a:t>
            </a:r>
            <a:r>
              <a:rPr lang="ru-RU" b="1" u="sng" dirty="0">
                <a:solidFill>
                  <a:srgbClr val="FF0000"/>
                </a:solidFill>
                <a:effectLst>
                  <a:outerShdw blurRad="38100" dist="38100" dir="2700000" algn="tl">
                    <a:srgbClr val="000000">
                      <a:alpha val="43137"/>
                    </a:srgbClr>
                  </a:outerShdw>
                </a:effectLst>
                <a:latin typeface="Roboto-Regular"/>
              </a:rPr>
              <a:t>интеграция </a:t>
            </a:r>
            <a:r>
              <a:rPr lang="ru-RU" dirty="0">
                <a:solidFill>
                  <a:srgbClr val="000000"/>
                </a:solidFill>
                <a:latin typeface="Roboto-Regular"/>
              </a:rPr>
              <a:t>предполагает постоянное пребывание ребенка в массовом детском саду, где к нему предъявляются общие требования, без скидок на его плохой слух.</a:t>
            </a:r>
          </a:p>
          <a:p>
            <a:r>
              <a:rPr lang="ru-RU" dirty="0">
                <a:solidFill>
                  <a:srgbClr val="000000"/>
                </a:solidFill>
                <a:latin typeface="Roboto-Regular"/>
              </a:rPr>
              <a:t>Глухие и слабослышащие дети, обучающиеся в массовом учреждении, должны получать помощь, направленную на коррекцию произношения, развитие слухового восприятия, экспрессивной и </a:t>
            </a:r>
            <a:r>
              <a:rPr lang="ru-RU" dirty="0" err="1">
                <a:solidFill>
                  <a:srgbClr val="000000"/>
                </a:solidFill>
                <a:latin typeface="Roboto-Regular"/>
              </a:rPr>
              <a:t>импрессивной</a:t>
            </a:r>
            <a:r>
              <a:rPr lang="ru-RU" dirty="0">
                <a:solidFill>
                  <a:srgbClr val="000000"/>
                </a:solidFill>
                <a:latin typeface="Roboto-Regular"/>
              </a:rPr>
              <a:t> речи. Помощь может быть постоянной, тогда она носит характер регулярных коррекционных занятий. Бесспорным является одно: отсутствие коррекционной поддержки (особенно в младших классах) не позволит максимально реализовать реабилитационный потенциал </a:t>
            </a:r>
            <a:r>
              <a:rPr lang="ru-RU" dirty="0" err="1">
                <a:solidFill>
                  <a:srgbClr val="000000"/>
                </a:solidFill>
                <a:latin typeface="Roboto-Regular"/>
              </a:rPr>
              <a:t>неслышащего</a:t>
            </a:r>
            <a:r>
              <a:rPr lang="ru-RU" dirty="0">
                <a:solidFill>
                  <a:srgbClr val="000000"/>
                </a:solidFill>
                <a:latin typeface="Roboto-Regular"/>
              </a:rPr>
              <a:t> ученика, интегрированного в массовую школу, что создаст для него серьезные проблемы в получении полноценного образования наравне со слышащими одноклассниками.</a:t>
            </a:r>
            <a:endParaRPr lang="ru-RU" b="0" i="0" dirty="0">
              <a:solidFill>
                <a:srgbClr val="000000"/>
              </a:solidFill>
              <a:effectLst/>
              <a:latin typeface="Roboto-Regular"/>
            </a:endParaRPr>
          </a:p>
        </p:txBody>
      </p:sp>
    </p:spTree>
    <p:extLst>
      <p:ext uri="{BB962C8B-B14F-4D97-AF65-F5344CB8AC3E}">
        <p14:creationId xmlns:p14="http://schemas.microsoft.com/office/powerpoint/2010/main" val="519301737"/>
      </p:ext>
    </p:extLst>
  </p:cSld>
  <p:clrMapOvr>
    <a:masterClrMapping/>
  </p:clrMapOvr>
  <mc:AlternateContent xmlns:mc="http://schemas.openxmlformats.org/markup-compatibility/2006">
    <mc:Choice xmlns:p14="http://schemas.microsoft.com/office/powerpoint/2010/main" Requires="p14">
      <p:transition spd="slow" p14:dur="2000" advTm="542"/>
    </mc:Choice>
    <mc:Fallback>
      <p:transition spd="slow" advTm="542"/>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87104" y="436728"/>
            <a:ext cx="10768084" cy="6086902"/>
          </a:xfrm>
          <a:prstGeom prst="rect">
            <a:avLst/>
          </a:prstGeom>
        </p:spPr>
      </p:pic>
    </p:spTree>
    <p:extLst>
      <p:ext uri="{BB962C8B-B14F-4D97-AF65-F5344CB8AC3E}">
        <p14:creationId xmlns:p14="http://schemas.microsoft.com/office/powerpoint/2010/main" val="219005335"/>
      </p:ext>
    </p:extLst>
  </p:cSld>
  <p:clrMapOvr>
    <a:masterClrMapping/>
  </p:clrMapOvr>
  <mc:AlternateContent xmlns:mc="http://schemas.openxmlformats.org/markup-compatibility/2006">
    <mc:Choice xmlns:p14="http://schemas.microsoft.com/office/powerpoint/2010/main" Requires="p14">
      <p:transition spd="slow" p14:dur="2000" advTm="489"/>
    </mc:Choice>
    <mc:Fallback>
      <p:transition spd="slow" advTm="489"/>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100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90"/>
                                          </p:val>
                                        </p:tav>
                                        <p:tav tm="100000">
                                          <p:val>
                                            <p:fltVal val="0"/>
                                          </p:val>
                                        </p:tav>
                                      </p:tavLst>
                                    </p:anim>
                                    <p:animEffect transition="in" filter="fade">
                                      <p:cBhvr>
                                        <p:cTn id="10"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3" name="Объект 2"/>
          <p:cNvSpPr>
            <a:spLocks noGrp="1"/>
          </p:cNvSpPr>
          <p:nvPr>
            <p:ph sz="quarter" idx="4294967295"/>
          </p:nvPr>
        </p:nvSpPr>
        <p:spPr>
          <a:xfrm>
            <a:off x="6369050" y="615950"/>
            <a:ext cx="5822950" cy="5175250"/>
          </a:xfr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0" scaled="1"/>
            <a:tileRect/>
          </a:gradFill>
        </p:spPr>
        <p:txBody>
          <a:bodyPr>
            <a:normAutofit fontScale="92500" lnSpcReduction="10000"/>
          </a:bodyPr>
          <a:lstStyle/>
          <a:p>
            <a:pPr marL="0" indent="0" algn="just">
              <a:buNone/>
            </a:pPr>
            <a:r>
              <a:rPr lang="ru-RU" sz="2200" dirty="0"/>
              <a:t>Специалисты различают </a:t>
            </a:r>
            <a:r>
              <a:rPr lang="ru-RU" sz="2200" dirty="0" err="1">
                <a:solidFill>
                  <a:srgbClr val="FF0000"/>
                </a:solidFill>
              </a:rPr>
              <a:t>кондуктивные</a:t>
            </a:r>
            <a:r>
              <a:rPr lang="ru-RU" sz="2200" dirty="0"/>
              <a:t> и </a:t>
            </a:r>
            <a:r>
              <a:rPr lang="ru-RU" sz="2200" dirty="0" err="1">
                <a:solidFill>
                  <a:srgbClr val="FF0000"/>
                </a:solidFill>
              </a:rPr>
              <a:t>сенсоневральные</a:t>
            </a:r>
            <a:r>
              <a:rPr lang="ru-RU" sz="2200" dirty="0"/>
              <a:t> нарушения слуха.</a:t>
            </a:r>
          </a:p>
          <a:p>
            <a:pPr marL="0" indent="0" algn="just">
              <a:buNone/>
            </a:pPr>
            <a:endParaRPr lang="ru-RU" sz="2200" dirty="0" smtClean="0"/>
          </a:p>
          <a:p>
            <a:pPr marL="0" indent="0" algn="just">
              <a:buNone/>
            </a:pPr>
            <a:r>
              <a:rPr lang="ru-RU" dirty="0" smtClean="0"/>
              <a:t>     При </a:t>
            </a:r>
            <a:r>
              <a:rPr lang="ru-RU" dirty="0" err="1">
                <a:solidFill>
                  <a:srgbClr val="FF0000"/>
                </a:solidFill>
              </a:rPr>
              <a:t>кондуктивных</a:t>
            </a:r>
            <a:r>
              <a:rPr lang="ru-RU" dirty="0"/>
              <a:t> нарушениях внутреннее ухо человека функционирует нормально. В данном случае проблема возникает во внешнем или в среднем ухе, чаще всего носит временный характер и излечима. Это, например, воспаление среднего уха (отит), образование серных пробок, аномальное строение наружного и среднего уха (отсутствие или недоразвитие ушных раковин, заращение слуховых проходов, дефекты барабанной перепонки и др.), инородные тела в ухе и др.</a:t>
            </a:r>
          </a:p>
          <a:p>
            <a:pPr marL="0" indent="0">
              <a:buNone/>
            </a:pPr>
            <a:endParaRPr lang="ru-RU" dirty="0"/>
          </a:p>
        </p:txBody>
      </p:sp>
      <p:pic>
        <p:nvPicPr>
          <p:cNvPr id="4" name="Рисунок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70163" y="615950"/>
            <a:ext cx="6098887" cy="4945224"/>
          </a:xfrm>
          <a:prstGeom prst="rect">
            <a:avLst/>
          </a:prstGeom>
        </p:spPr>
      </p:pic>
    </p:spTree>
    <p:custDataLst>
      <p:tags r:id="rId1"/>
    </p:custDataLst>
    <p:extLst>
      <p:ext uri="{BB962C8B-B14F-4D97-AF65-F5344CB8AC3E}">
        <p14:creationId xmlns:p14="http://schemas.microsoft.com/office/powerpoint/2010/main" val="417473033"/>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mc:Choice xmlns:p14="http://schemas.microsoft.com/office/powerpoint/2010/main" Requires="p14">
      <p:transition p14:dur="100" advTm="14099">
        <p:cut/>
      </p:transition>
    </mc:Choice>
    <mc:Fallback>
      <p:transition advTm="14099">
        <p:cu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mph" presetSubtype="0" fill="hold" grpId="0" nodeType="clickEffect">
                                  <p:stCondLst>
                                    <p:cond delay="0"/>
                                  </p:stCondLst>
                                  <p:childTnLst>
                                    <p:animRot by="21600000">
                                      <p:cBhvr>
                                        <p:cTn id="6" dur="2000" fill="hold"/>
                                        <p:tgtEl>
                                          <p:spTgt spid="3">
                                            <p:bg/>
                                          </p:spTgt>
                                        </p:tgtEl>
                                        <p:attrNameLst>
                                          <p:attrName>r</p:attrName>
                                        </p:attrNameLst>
                                      </p:cBhvr>
                                    </p:animRot>
                                  </p:childTnLst>
                                </p:cTn>
                              </p:par>
                            </p:childTnLst>
                          </p:cTn>
                        </p:par>
                      </p:childTnLst>
                    </p:cTn>
                  </p:par>
                  <p:par>
                    <p:cTn id="7" fill="hold">
                      <p:stCondLst>
                        <p:cond delay="indefinite"/>
                      </p:stCondLst>
                      <p:childTnLst>
                        <p:par>
                          <p:cTn id="8" fill="hold">
                            <p:stCondLst>
                              <p:cond delay="0"/>
                            </p:stCondLst>
                            <p:childTnLst>
                              <p:par>
                                <p:cTn id="9" presetID="8" presetClass="emph" presetSubtype="0" fill="hold" grpId="0" nodeType="clickEffect">
                                  <p:stCondLst>
                                    <p:cond delay="0"/>
                                  </p:stCondLst>
                                  <p:childTnLst>
                                    <p:animRot by="21600000">
                                      <p:cBhvr>
                                        <p:cTn id="10" dur="2000" fill="hold"/>
                                        <p:tgtEl>
                                          <p:spTgt spid="3">
                                            <p:txEl>
                                              <p:pRg st="0" end="0"/>
                                            </p:txEl>
                                          </p:spTgt>
                                        </p:tgtEl>
                                        <p:attrNameLst>
                                          <p:attrName>r</p:attrName>
                                        </p:attrNameLst>
                                      </p:cBhvr>
                                    </p:animRot>
                                  </p:childTnLst>
                                </p:cTn>
                              </p:par>
                            </p:childTnLst>
                          </p:cTn>
                        </p:par>
                      </p:childTnLst>
                    </p:cTn>
                  </p:par>
                  <p:par>
                    <p:cTn id="11" fill="hold">
                      <p:stCondLst>
                        <p:cond delay="indefinite"/>
                      </p:stCondLst>
                      <p:childTnLst>
                        <p:par>
                          <p:cTn id="12" fill="hold">
                            <p:stCondLst>
                              <p:cond delay="0"/>
                            </p:stCondLst>
                            <p:childTnLst>
                              <p:par>
                                <p:cTn id="13" presetID="8" presetClass="emph" presetSubtype="0" fill="hold" grpId="0" nodeType="clickEffect">
                                  <p:stCondLst>
                                    <p:cond delay="0"/>
                                  </p:stCondLst>
                                  <p:childTnLst>
                                    <p:animRot by="21600000">
                                      <p:cBhvr>
                                        <p:cTn id="14" dur="2000" fill="hold"/>
                                        <p:tgtEl>
                                          <p:spTgt spid="3">
                                            <p:txEl>
                                              <p:pRg st="2" end="2"/>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647700" y="919927"/>
            <a:ext cx="4610100" cy="5139869"/>
          </a:xfrm>
          <a:prstGeom prst="rect">
            <a:avLst/>
          </a:prstGeom>
          <a:blipFill>
            <a:blip r:embed="rId3"/>
            <a:tile tx="0" ty="0" sx="100000" sy="100000" flip="none" algn="tl"/>
          </a:blipFill>
        </p:spPr>
        <p:txBody>
          <a:bodyPr wrap="square">
            <a:spAutoFit/>
          </a:bodyPr>
          <a:lstStyle/>
          <a:p>
            <a:r>
              <a:rPr lang="ru-RU" sz="2800" dirty="0" smtClean="0">
                <a:solidFill>
                  <a:srgbClr val="FF0000"/>
                </a:solidFill>
                <a:latin typeface="Roboto-Regular"/>
              </a:rPr>
              <a:t>         </a:t>
            </a:r>
            <a:r>
              <a:rPr lang="ru-RU" sz="2800" dirty="0" err="1" smtClean="0">
                <a:solidFill>
                  <a:srgbClr val="FF0000"/>
                </a:solidFill>
                <a:latin typeface="Roboto-Regular"/>
              </a:rPr>
              <a:t>Сенсоневральные</a:t>
            </a:r>
            <a:r>
              <a:rPr lang="ru-RU" sz="2800" dirty="0" smtClean="0">
                <a:solidFill>
                  <a:srgbClr val="FF0000"/>
                </a:solidFill>
                <a:latin typeface="Roboto-Regular"/>
              </a:rPr>
              <a:t> </a:t>
            </a:r>
            <a:r>
              <a:rPr lang="ru-RU" sz="2000" dirty="0">
                <a:solidFill>
                  <a:srgbClr val="000000"/>
                </a:solidFill>
                <a:latin typeface="Roboto-Regular"/>
              </a:rPr>
              <a:t>нарушения слуха связаны с поражением внутреннего уха. К сожалению, данный тип нарушений носит необратимый характер, при которых современная медицина восстановить нормальный слух не в силах. В настоящее время проводится лишь поддерживающая терапия, определенные профилактические мероприятия, </a:t>
            </a:r>
            <a:r>
              <a:rPr lang="ru-RU" sz="2000" dirty="0" err="1">
                <a:solidFill>
                  <a:srgbClr val="000000"/>
                </a:solidFill>
                <a:latin typeface="Roboto-Regular"/>
              </a:rPr>
              <a:t>слухопротезирование</a:t>
            </a:r>
            <a:r>
              <a:rPr lang="ru-RU" sz="2000" dirty="0">
                <a:solidFill>
                  <a:srgbClr val="000000"/>
                </a:solidFill>
                <a:latin typeface="Roboto-Regular"/>
              </a:rPr>
              <a:t> (подбор индивидуальных слуховых аппаратов) и длительная систематическая педагогическая коррекция</a:t>
            </a:r>
            <a:r>
              <a:rPr lang="ru-RU" dirty="0">
                <a:solidFill>
                  <a:srgbClr val="000000"/>
                </a:solidFill>
                <a:latin typeface="Roboto-Regular"/>
              </a:rPr>
              <a:t>.</a:t>
            </a:r>
            <a:endParaRPr lang="ru-RU" dirty="0"/>
          </a:p>
        </p:txBody>
      </p:sp>
      <p:pic>
        <p:nvPicPr>
          <p:cNvPr id="4" name="Рисунок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856320" y="615820"/>
            <a:ext cx="5638994" cy="5374433"/>
          </a:xfrm>
          <a:prstGeom prst="rect">
            <a:avLst/>
          </a:prstGeom>
        </p:spPr>
      </p:pic>
    </p:spTree>
    <p:custDataLst>
      <p:tags r:id="rId1"/>
    </p:custDataLst>
    <p:extLst>
      <p:ext uri="{BB962C8B-B14F-4D97-AF65-F5344CB8AC3E}">
        <p14:creationId xmlns:p14="http://schemas.microsoft.com/office/powerpoint/2010/main" val="347886219"/>
      </p:ext>
    </p:extLst>
  </p:cSld>
  <p:clrMapOvr>
    <a:masterClrMapping/>
  </p:clrMapOvr>
  <mc:AlternateContent xmlns:mc="http://schemas.openxmlformats.org/markup-compatibility/2006">
    <mc:Choice xmlns:p14="http://schemas.microsoft.com/office/powerpoint/2010/main" Requires="p14">
      <p:transition spd="slow" p14:dur="2000" advTm="3681"/>
    </mc:Choice>
    <mc:Fallback>
      <p:transition spd="slow" advTm="3681"/>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100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500" fill="hold"/>
                                        <p:tgtEl>
                                          <p:spTgt spid="3">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3">
                                            <p:txEl>
                                              <p:pRg st="0" end="0"/>
                                            </p:txEl>
                                          </p:spTgt>
                                        </p:tgtEl>
                                        <p:attrNameLst>
                                          <p:attrName>ppt_h</p:attrName>
                                        </p:attrNameLst>
                                      </p:cBhvr>
                                      <p:tavLst>
                                        <p:tav tm="0">
                                          <p:val>
                                            <p:fltVal val="0"/>
                                          </p:val>
                                        </p:tav>
                                        <p:tav tm="100000">
                                          <p:val>
                                            <p:strVal val="#ppt_h"/>
                                          </p:val>
                                        </p:tav>
                                      </p:tavLst>
                                    </p:anim>
                                    <p:animEffect transition="in" filter="fade">
                                      <p:cBhvr>
                                        <p:cTn id="9" dur="500"/>
                                        <p:tgtEl>
                                          <p:spTgt spid="3">
                                            <p:txEl>
                                              <p:pRg st="0" end="0"/>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32" presetClass="emph" presetSubtype="0" fill="hold" nodeType="clickEffect">
                                  <p:stCondLst>
                                    <p:cond delay="0"/>
                                  </p:stCondLst>
                                  <p:childTnLst>
                                    <p:animRot by="120000">
                                      <p:cBhvr>
                                        <p:cTn id="13" dur="100" fill="hold">
                                          <p:stCondLst>
                                            <p:cond delay="0"/>
                                          </p:stCondLst>
                                        </p:cTn>
                                        <p:tgtEl>
                                          <p:spTgt spid="4"/>
                                        </p:tgtEl>
                                        <p:attrNameLst>
                                          <p:attrName>r</p:attrName>
                                        </p:attrNameLst>
                                      </p:cBhvr>
                                    </p:animRot>
                                    <p:animRot by="-240000">
                                      <p:cBhvr>
                                        <p:cTn id="14" dur="200" fill="hold">
                                          <p:stCondLst>
                                            <p:cond delay="200"/>
                                          </p:stCondLst>
                                        </p:cTn>
                                        <p:tgtEl>
                                          <p:spTgt spid="4"/>
                                        </p:tgtEl>
                                        <p:attrNameLst>
                                          <p:attrName>r</p:attrName>
                                        </p:attrNameLst>
                                      </p:cBhvr>
                                    </p:animRot>
                                    <p:animRot by="240000">
                                      <p:cBhvr>
                                        <p:cTn id="15" dur="200" fill="hold">
                                          <p:stCondLst>
                                            <p:cond delay="400"/>
                                          </p:stCondLst>
                                        </p:cTn>
                                        <p:tgtEl>
                                          <p:spTgt spid="4"/>
                                        </p:tgtEl>
                                        <p:attrNameLst>
                                          <p:attrName>r</p:attrName>
                                        </p:attrNameLst>
                                      </p:cBhvr>
                                    </p:animRot>
                                    <p:animRot by="-240000">
                                      <p:cBhvr>
                                        <p:cTn id="16" dur="200" fill="hold">
                                          <p:stCondLst>
                                            <p:cond delay="600"/>
                                          </p:stCondLst>
                                        </p:cTn>
                                        <p:tgtEl>
                                          <p:spTgt spid="4"/>
                                        </p:tgtEl>
                                        <p:attrNameLst>
                                          <p:attrName>r</p:attrName>
                                        </p:attrNameLst>
                                      </p:cBhvr>
                                    </p:animRot>
                                    <p:animRot by="120000">
                                      <p:cBhvr>
                                        <p:cTn id="17" dur="200" fill="hold">
                                          <p:stCondLst>
                                            <p:cond delay="800"/>
                                          </p:stCondLst>
                                        </p:cTn>
                                        <p:tgtEl>
                                          <p:spTgt spid="4"/>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783771" y="868595"/>
            <a:ext cx="10300995" cy="5816977"/>
          </a:xfrm>
          <a:prstGeom prst="rect">
            <a:avLst/>
          </a:prstGeom>
          <a:solidFill>
            <a:schemeClr val="tx2">
              <a:lumMod val="40000"/>
              <a:lumOff val="60000"/>
            </a:schemeClr>
          </a:solidFill>
          <a:ln>
            <a:noFill/>
          </a:ln>
        </p:spPr>
        <p:txBody>
          <a:bodyPr wrap="square">
            <a:spAutoFit/>
          </a:bodyPr>
          <a:lstStyle/>
          <a:p>
            <a:r>
              <a:rPr lang="ru-RU" sz="3600" b="1" dirty="0">
                <a:solidFill>
                  <a:srgbClr val="FF0000"/>
                </a:solidFill>
                <a:latin typeface="Roboto-Regular"/>
              </a:rPr>
              <a:t>Причины стойких необратимых нарушений слуха:</a:t>
            </a:r>
          </a:p>
          <a:p>
            <a:endParaRPr lang="ru-RU" dirty="0">
              <a:solidFill>
                <a:srgbClr val="000000"/>
              </a:solidFill>
              <a:latin typeface="Roboto-Regular"/>
            </a:endParaRPr>
          </a:p>
          <a:p>
            <a:endParaRPr lang="ru-RU" dirty="0">
              <a:solidFill>
                <a:srgbClr val="000000"/>
              </a:solidFill>
              <a:latin typeface="Roboto-Regular"/>
            </a:endParaRPr>
          </a:p>
          <a:p>
            <a:pPr algn="just"/>
            <a:r>
              <a:rPr lang="ru-RU" sz="2400" dirty="0">
                <a:solidFill>
                  <a:srgbClr val="000000"/>
                </a:solidFill>
                <a:latin typeface="Roboto-Regular"/>
              </a:rPr>
              <a:t>а) наследственные заболевания, сопровождающиеся поражением слухового анализатора,</a:t>
            </a:r>
          </a:p>
          <a:p>
            <a:pPr algn="just"/>
            <a:r>
              <a:rPr lang="ru-RU" sz="2400" dirty="0">
                <a:solidFill>
                  <a:srgbClr val="000000"/>
                </a:solidFill>
                <a:latin typeface="Roboto-Regular"/>
              </a:rPr>
              <a:t>б) вирусно-инфекционные заболевания матери во время беременности (краснуха, грипп, герпес, токсоплазмоз, </a:t>
            </a:r>
            <a:r>
              <a:rPr lang="ru-RU" sz="2400" dirty="0" err="1">
                <a:solidFill>
                  <a:srgbClr val="000000"/>
                </a:solidFill>
                <a:latin typeface="Roboto-Regular"/>
              </a:rPr>
              <a:t>цитомегаловирус</a:t>
            </a:r>
            <a:r>
              <a:rPr lang="ru-RU" sz="2400" dirty="0">
                <a:solidFill>
                  <a:srgbClr val="000000"/>
                </a:solidFill>
                <a:latin typeface="Roboto-Regular"/>
              </a:rPr>
              <a:t>), токсикозы беременности, особенно в случае их возникновения в первые 3 месяца беременности,</a:t>
            </a:r>
          </a:p>
          <a:p>
            <a:pPr algn="just"/>
            <a:r>
              <a:rPr lang="ru-RU" sz="2400" dirty="0">
                <a:solidFill>
                  <a:srgbClr val="000000"/>
                </a:solidFill>
                <a:latin typeface="Roboto-Regular"/>
              </a:rPr>
              <a:t>в) применение лекарственных препаратов (антибиотиков стрептомицина, </a:t>
            </a:r>
            <a:r>
              <a:rPr lang="ru-RU" sz="2400" dirty="0" err="1">
                <a:solidFill>
                  <a:srgbClr val="000000"/>
                </a:solidFill>
                <a:latin typeface="Roboto-Regular"/>
              </a:rPr>
              <a:t>канамицина</a:t>
            </a:r>
            <a:r>
              <a:rPr lang="ru-RU" sz="2400" dirty="0">
                <a:solidFill>
                  <a:srgbClr val="000000"/>
                </a:solidFill>
                <a:latin typeface="Roboto-Regular"/>
              </a:rPr>
              <a:t>, гентамицина, </a:t>
            </a:r>
            <a:r>
              <a:rPr lang="ru-RU" sz="2400" dirty="0" err="1">
                <a:solidFill>
                  <a:srgbClr val="000000"/>
                </a:solidFill>
                <a:latin typeface="Roboto-Regular"/>
              </a:rPr>
              <a:t>фуросимида</a:t>
            </a:r>
            <a:r>
              <a:rPr lang="ru-RU" sz="2400" dirty="0">
                <a:solidFill>
                  <a:srgbClr val="000000"/>
                </a:solidFill>
                <a:latin typeface="Roboto-Regular"/>
              </a:rPr>
              <a:t>, хинина), назначаемых матери во время беременности или ребенку в раннем возрасте,</a:t>
            </a:r>
          </a:p>
          <a:p>
            <a:pPr algn="just"/>
            <a:r>
              <a:rPr lang="ru-RU" sz="2400" dirty="0">
                <a:solidFill>
                  <a:srgbClr val="000000"/>
                </a:solidFill>
                <a:latin typeface="Roboto-Regular"/>
              </a:rPr>
              <a:t>г) родовая травма, асфиксия новорожденного,</a:t>
            </a:r>
            <a:endParaRPr lang="ru-RU" sz="2400" dirty="0">
              <a:solidFill>
                <a:srgbClr val="000000"/>
              </a:solidFill>
              <a:latin typeface="Roboto-Regular"/>
            </a:endParaRPr>
          </a:p>
        </p:txBody>
      </p:sp>
    </p:spTree>
    <p:custDataLst>
      <p:tags r:id="rId1"/>
    </p:custDataLst>
    <p:extLst>
      <p:ext uri="{BB962C8B-B14F-4D97-AF65-F5344CB8AC3E}">
        <p14:creationId xmlns:p14="http://schemas.microsoft.com/office/powerpoint/2010/main" val="1995465476"/>
      </p:ext>
    </p:extLst>
  </p:cSld>
  <p:clrMapOvr>
    <a:masterClrMapping/>
  </p:clrMapOvr>
  <mc:AlternateContent xmlns:mc="http://schemas.openxmlformats.org/markup-compatibility/2006">
    <mc:Choice xmlns:p14="http://schemas.microsoft.com/office/powerpoint/2010/main" Requires="p14">
      <p:transition spd="slow" p14:dur="2000" advTm="5794"/>
    </mc:Choice>
    <mc:Fallback>
      <p:transition spd="slow" advTm="5794"/>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nodeType="clickEffect">
                                  <p:stCondLst>
                                    <p:cond delay="125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80">
                                          <p:stCondLst>
                                            <p:cond delay="0"/>
                                          </p:stCondLst>
                                        </p:cTn>
                                        <p:tgtEl>
                                          <p:spTgt spid="3">
                                            <p:txEl>
                                              <p:pRg st="0" end="0"/>
                                            </p:txEl>
                                          </p:spTgt>
                                        </p:tgtEl>
                                      </p:cBhvr>
                                    </p:animEffect>
                                    <p:anim calcmode="lin" valueType="num">
                                      <p:cBhvr>
                                        <p:cTn id="8" dur="1822" tmFilter="0,0; 0.14,0.36; 0.43,0.73; 0.71,0.91; 1.0,1.0">
                                          <p:stCondLst>
                                            <p:cond delay="0"/>
                                          </p:stCondLst>
                                        </p:cTn>
                                        <p:tgtEl>
                                          <p:spTgt spid="3">
                                            <p:txEl>
                                              <p:pRg st="0" end="0"/>
                                            </p:txEl>
                                          </p:spTgt>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3">
                                            <p:txEl>
                                              <p:pRg st="0" end="0"/>
                                            </p:txEl>
                                          </p:spTgt>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3">
                                            <p:txEl>
                                              <p:pRg st="0" end="0"/>
                                            </p:txEl>
                                          </p:spTgt>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3">
                                            <p:txEl>
                                              <p:pRg st="0" end="0"/>
                                            </p:txEl>
                                          </p:spTgt>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3">
                                            <p:txEl>
                                              <p:pRg st="0" end="0"/>
                                            </p:txEl>
                                          </p:spTgt>
                                        </p:tgtEl>
                                        <p:attrNameLst>
                                          <p:attrName>ppt_y</p:attrName>
                                        </p:attrNameLst>
                                      </p:cBhvr>
                                      <p:tavLst>
                                        <p:tav tm="0" fmla="#ppt_y-sin(pi*$)/81">
                                          <p:val>
                                            <p:fltVal val="0"/>
                                          </p:val>
                                        </p:tav>
                                        <p:tav tm="100000">
                                          <p:val>
                                            <p:fltVal val="1"/>
                                          </p:val>
                                        </p:tav>
                                      </p:tavLst>
                                    </p:anim>
                                    <p:animScale>
                                      <p:cBhvr>
                                        <p:cTn id="13" dur="26">
                                          <p:stCondLst>
                                            <p:cond delay="650"/>
                                          </p:stCondLst>
                                        </p:cTn>
                                        <p:tgtEl>
                                          <p:spTgt spid="3">
                                            <p:txEl>
                                              <p:pRg st="0" end="0"/>
                                            </p:txEl>
                                          </p:spTgt>
                                        </p:tgtEl>
                                      </p:cBhvr>
                                      <p:to x="100000" y="60000"/>
                                    </p:animScale>
                                    <p:animScale>
                                      <p:cBhvr>
                                        <p:cTn id="14" dur="166" decel="50000">
                                          <p:stCondLst>
                                            <p:cond delay="676"/>
                                          </p:stCondLst>
                                        </p:cTn>
                                        <p:tgtEl>
                                          <p:spTgt spid="3">
                                            <p:txEl>
                                              <p:pRg st="0" end="0"/>
                                            </p:txEl>
                                          </p:spTgt>
                                        </p:tgtEl>
                                      </p:cBhvr>
                                      <p:to x="100000" y="100000"/>
                                    </p:animScale>
                                    <p:animScale>
                                      <p:cBhvr>
                                        <p:cTn id="15" dur="26">
                                          <p:stCondLst>
                                            <p:cond delay="1312"/>
                                          </p:stCondLst>
                                        </p:cTn>
                                        <p:tgtEl>
                                          <p:spTgt spid="3">
                                            <p:txEl>
                                              <p:pRg st="0" end="0"/>
                                            </p:txEl>
                                          </p:spTgt>
                                        </p:tgtEl>
                                      </p:cBhvr>
                                      <p:to x="100000" y="80000"/>
                                    </p:animScale>
                                    <p:animScale>
                                      <p:cBhvr>
                                        <p:cTn id="16" dur="166" decel="50000">
                                          <p:stCondLst>
                                            <p:cond delay="1338"/>
                                          </p:stCondLst>
                                        </p:cTn>
                                        <p:tgtEl>
                                          <p:spTgt spid="3">
                                            <p:txEl>
                                              <p:pRg st="0" end="0"/>
                                            </p:txEl>
                                          </p:spTgt>
                                        </p:tgtEl>
                                      </p:cBhvr>
                                      <p:to x="100000" y="100000"/>
                                    </p:animScale>
                                    <p:animScale>
                                      <p:cBhvr>
                                        <p:cTn id="17" dur="26">
                                          <p:stCondLst>
                                            <p:cond delay="1642"/>
                                          </p:stCondLst>
                                        </p:cTn>
                                        <p:tgtEl>
                                          <p:spTgt spid="3">
                                            <p:txEl>
                                              <p:pRg st="0" end="0"/>
                                            </p:txEl>
                                          </p:spTgt>
                                        </p:tgtEl>
                                      </p:cBhvr>
                                      <p:to x="100000" y="90000"/>
                                    </p:animScale>
                                    <p:animScale>
                                      <p:cBhvr>
                                        <p:cTn id="18" dur="166" decel="50000">
                                          <p:stCondLst>
                                            <p:cond delay="1668"/>
                                          </p:stCondLst>
                                        </p:cTn>
                                        <p:tgtEl>
                                          <p:spTgt spid="3">
                                            <p:txEl>
                                              <p:pRg st="0" end="0"/>
                                            </p:txEl>
                                          </p:spTgt>
                                        </p:tgtEl>
                                      </p:cBhvr>
                                      <p:to x="100000" y="100000"/>
                                    </p:animScale>
                                    <p:animScale>
                                      <p:cBhvr>
                                        <p:cTn id="19" dur="26">
                                          <p:stCondLst>
                                            <p:cond delay="1808"/>
                                          </p:stCondLst>
                                        </p:cTn>
                                        <p:tgtEl>
                                          <p:spTgt spid="3">
                                            <p:txEl>
                                              <p:pRg st="0" end="0"/>
                                            </p:txEl>
                                          </p:spTgt>
                                        </p:tgtEl>
                                      </p:cBhvr>
                                      <p:to x="100000" y="95000"/>
                                    </p:animScale>
                                    <p:animScale>
                                      <p:cBhvr>
                                        <p:cTn id="20" dur="166" decel="50000">
                                          <p:stCondLst>
                                            <p:cond delay="1834"/>
                                          </p:stCondLst>
                                        </p:cTn>
                                        <p:tgtEl>
                                          <p:spTgt spid="3">
                                            <p:txEl>
                                              <p:pRg st="0" end="0"/>
                                            </p:txEl>
                                          </p:spTgt>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970384" y="429209"/>
            <a:ext cx="10375639" cy="6001643"/>
          </a:xfrm>
          <a:prstGeom prst="rect">
            <a:avLst/>
          </a:prstGeom>
          <a:solidFill>
            <a:schemeClr val="bg2"/>
          </a:solidFill>
        </p:spPr>
        <p:txBody>
          <a:bodyPr wrap="square">
            <a:spAutoFit/>
          </a:bodyPr>
          <a:lstStyle/>
          <a:p>
            <a:r>
              <a:rPr lang="ru-RU" sz="2400" dirty="0">
                <a:solidFill>
                  <a:srgbClr val="000000"/>
                </a:solidFill>
                <a:latin typeface="Roboto-Regular"/>
              </a:rPr>
              <a:t>д) недоношенность (роды ранее 32-й неделе беременности) и/или вес при рождении 1500 г,</a:t>
            </a:r>
          </a:p>
          <a:p>
            <a:r>
              <a:rPr lang="ru-RU" sz="2400" dirty="0">
                <a:solidFill>
                  <a:srgbClr val="000000"/>
                </a:solidFill>
                <a:latin typeface="Roboto-Regular"/>
              </a:rPr>
              <a:t>е) детские вирусные и инфекционные заболевания (менингит, энцефалит, скарлатина, тяжелые формы паротита, кори, осложнения гриппа),</a:t>
            </a:r>
          </a:p>
          <a:p>
            <a:r>
              <a:rPr lang="ru-RU" sz="2400" dirty="0">
                <a:solidFill>
                  <a:srgbClr val="000000"/>
                </a:solidFill>
                <a:latin typeface="Roboto-Regular"/>
              </a:rPr>
              <a:t>ж) острые и хронические воспалительные процессы слухового аппарата ребенка,</a:t>
            </a:r>
          </a:p>
          <a:p>
            <a:r>
              <a:rPr lang="ru-RU" sz="2400" dirty="0">
                <a:solidFill>
                  <a:srgbClr val="000000"/>
                </a:solidFill>
                <a:latin typeface="Roboto-Regular"/>
              </a:rPr>
              <a:t>з) черепно-мозговые травмы ребенка;</a:t>
            </a:r>
          </a:p>
          <a:p>
            <a:r>
              <a:rPr lang="ru-RU" sz="2400" dirty="0">
                <a:solidFill>
                  <a:srgbClr val="000000"/>
                </a:solidFill>
                <a:latin typeface="Roboto-Regular"/>
              </a:rPr>
              <a:t>и) громкий шум;</a:t>
            </a:r>
          </a:p>
          <a:p>
            <a:r>
              <a:rPr lang="ru-RU" sz="2400" dirty="0">
                <a:solidFill>
                  <a:srgbClr val="000000"/>
                </a:solidFill>
                <a:latin typeface="Roboto-Regular"/>
              </a:rPr>
              <a:t>к)травмы головы.</a:t>
            </a:r>
          </a:p>
          <a:p>
            <a:r>
              <a:rPr lang="ru-RU" sz="2400" dirty="0">
                <a:solidFill>
                  <a:srgbClr val="000000"/>
                </a:solidFill>
                <a:latin typeface="Roboto-Regular"/>
              </a:rPr>
              <a:t>Кроме того, примерно в 30% случаев причину нарушения слуха установить не удается.</a:t>
            </a:r>
          </a:p>
          <a:p>
            <a:r>
              <a:rPr lang="ru-RU" sz="2400" dirty="0">
                <a:solidFill>
                  <a:srgbClr val="000000"/>
                </a:solidFill>
                <a:latin typeface="Roboto-Regular"/>
              </a:rPr>
              <a:t>Поэтому, если в анамнезе мамы и ребенка имеются какие-либо из перечисленных причин нарушений слуха, родителям стоит самим проявить инициативу и как можно раньше обратиться к специалистам для проведения полного обследования слуха ребенка.</a:t>
            </a:r>
            <a:endParaRPr lang="ru-RU" sz="2400" dirty="0">
              <a:solidFill>
                <a:srgbClr val="000000"/>
              </a:solidFill>
              <a:latin typeface="Roboto-Regular"/>
            </a:endParaRPr>
          </a:p>
        </p:txBody>
      </p:sp>
    </p:spTree>
    <p:custDataLst>
      <p:tags r:id="rId1"/>
    </p:custDataLst>
    <p:extLst>
      <p:ext uri="{BB962C8B-B14F-4D97-AF65-F5344CB8AC3E}">
        <p14:creationId xmlns:p14="http://schemas.microsoft.com/office/powerpoint/2010/main" val="2041086714"/>
      </p:ext>
    </p:extLst>
  </p:cSld>
  <p:clrMapOvr>
    <a:masterClrMapping/>
  </p:clrMapOvr>
  <mc:AlternateContent xmlns:mc="http://schemas.openxmlformats.org/markup-compatibility/2006">
    <mc:Choice xmlns:p14="http://schemas.microsoft.com/office/powerpoint/2010/main" Requires="p14">
      <p:transition spd="slow" p14:dur="2000" advTm="3906"/>
    </mc:Choice>
    <mc:Fallback>
      <p:transition spd="slow" advTm="3906"/>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5" presetClass="entr" presetSubtype="0" fill="hold" nodeType="clickEffect">
                                  <p:stCondLst>
                                    <p:cond delay="1250"/>
                                  </p:stCondLst>
                                  <p:childTnLst>
                                    <p:set>
                                      <p:cBhvr>
                                        <p:cTn id="6" dur="1" fill="hold">
                                          <p:stCondLst>
                                            <p:cond delay="0"/>
                                          </p:stCondLst>
                                        </p:cTn>
                                        <p:tgtEl>
                                          <p:spTgt spid="2">
                                            <p:txEl>
                                              <p:pRg st="6" end="6"/>
                                            </p:txEl>
                                          </p:spTgt>
                                        </p:tgtEl>
                                        <p:attrNameLst>
                                          <p:attrName>style.visibility</p:attrName>
                                        </p:attrNameLst>
                                      </p:cBhvr>
                                      <p:to>
                                        <p:strVal val="visible"/>
                                      </p:to>
                                    </p:set>
                                    <p:animEffect transition="in" filter="fade">
                                      <p:cBhvr>
                                        <p:cTn id="7" dur="2000"/>
                                        <p:tgtEl>
                                          <p:spTgt spid="2">
                                            <p:txEl>
                                              <p:pRg st="6" end="6"/>
                                            </p:txEl>
                                          </p:spTgt>
                                        </p:tgtEl>
                                      </p:cBhvr>
                                    </p:animEffect>
                                    <p:anim calcmode="lin" valueType="num">
                                      <p:cBhvr>
                                        <p:cTn id="8" dur="2000" fill="hold"/>
                                        <p:tgtEl>
                                          <p:spTgt spid="2">
                                            <p:txEl>
                                              <p:pRg st="6" end="6"/>
                                            </p:txEl>
                                          </p:spTgt>
                                        </p:tgtEl>
                                        <p:attrNameLst>
                                          <p:attrName>ppt_w</p:attrName>
                                        </p:attrNameLst>
                                      </p:cBhvr>
                                      <p:tavLst>
                                        <p:tav tm="0" fmla="#ppt_w*sin(2.5*pi*$)">
                                          <p:val>
                                            <p:fltVal val="0"/>
                                          </p:val>
                                        </p:tav>
                                        <p:tav tm="100000">
                                          <p:val>
                                            <p:fltVal val="1"/>
                                          </p:val>
                                        </p:tav>
                                      </p:tavLst>
                                    </p:anim>
                                    <p:anim calcmode="lin" valueType="num">
                                      <p:cBhvr>
                                        <p:cTn id="9" dur="2000" fill="hold"/>
                                        <p:tgtEl>
                                          <p:spTgt spid="2">
                                            <p:txEl>
                                              <p:pRg st="6" end="6"/>
                                            </p:txEl>
                                          </p:spTgt>
                                        </p:tgtEl>
                                        <p:attrNameLst>
                                          <p:attrName>ppt_h</p:attrName>
                                        </p:attrNameLst>
                                      </p:cBhvr>
                                      <p:tavLst>
                                        <p:tav tm="0">
                                          <p:val>
                                            <p:strVal val="#ppt_h"/>
                                          </p:val>
                                        </p:tav>
                                        <p:tav tm="100000">
                                          <p:val>
                                            <p:strVal val="#ppt_h"/>
                                          </p:val>
                                        </p:tav>
                                      </p:tavLst>
                                    </p:anim>
                                  </p:childTnLst>
                                </p:cTn>
                              </p:par>
                              <p:par>
                                <p:cTn id="10" presetID="45" presetClass="entr" presetSubtype="0" fill="hold" nodeType="withEffect">
                                  <p:stCondLst>
                                    <p:cond delay="1250"/>
                                  </p:stCondLst>
                                  <p:childTnLst>
                                    <p:set>
                                      <p:cBhvr>
                                        <p:cTn id="11" dur="1" fill="hold">
                                          <p:stCondLst>
                                            <p:cond delay="0"/>
                                          </p:stCondLst>
                                        </p:cTn>
                                        <p:tgtEl>
                                          <p:spTgt spid="2">
                                            <p:txEl>
                                              <p:pRg st="7" end="7"/>
                                            </p:txEl>
                                          </p:spTgt>
                                        </p:tgtEl>
                                        <p:attrNameLst>
                                          <p:attrName>style.visibility</p:attrName>
                                        </p:attrNameLst>
                                      </p:cBhvr>
                                      <p:to>
                                        <p:strVal val="visible"/>
                                      </p:to>
                                    </p:set>
                                    <p:animEffect transition="in" filter="fade">
                                      <p:cBhvr>
                                        <p:cTn id="12" dur="2000"/>
                                        <p:tgtEl>
                                          <p:spTgt spid="2">
                                            <p:txEl>
                                              <p:pRg st="7" end="7"/>
                                            </p:txEl>
                                          </p:spTgt>
                                        </p:tgtEl>
                                      </p:cBhvr>
                                    </p:animEffect>
                                    <p:anim calcmode="lin" valueType="num">
                                      <p:cBhvr>
                                        <p:cTn id="13" dur="2000" fill="hold"/>
                                        <p:tgtEl>
                                          <p:spTgt spid="2">
                                            <p:txEl>
                                              <p:pRg st="7" end="7"/>
                                            </p:txEl>
                                          </p:spTgt>
                                        </p:tgtEl>
                                        <p:attrNameLst>
                                          <p:attrName>ppt_w</p:attrName>
                                        </p:attrNameLst>
                                      </p:cBhvr>
                                      <p:tavLst>
                                        <p:tav tm="0" fmla="#ppt_w*sin(2.5*pi*$)">
                                          <p:val>
                                            <p:fltVal val="0"/>
                                          </p:val>
                                        </p:tav>
                                        <p:tav tm="100000">
                                          <p:val>
                                            <p:fltVal val="1"/>
                                          </p:val>
                                        </p:tav>
                                      </p:tavLst>
                                    </p:anim>
                                    <p:anim calcmode="lin" valueType="num">
                                      <p:cBhvr>
                                        <p:cTn id="14" dur="2000" fill="hold"/>
                                        <p:tgtEl>
                                          <p:spTgt spid="2">
                                            <p:txEl>
                                              <p:pRg st="7" end="7"/>
                                            </p:txEl>
                                          </p:spTgt>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69056" y="520578"/>
            <a:ext cx="5393094" cy="6124754"/>
          </a:xfrm>
          <a:prstGeom prst="rect">
            <a:avLst/>
          </a:prstGeom>
          <a:solidFill>
            <a:schemeClr val="accent1">
              <a:lumMod val="40000"/>
              <a:lumOff val="60000"/>
            </a:schemeClr>
          </a:solidFill>
        </p:spPr>
        <p:txBody>
          <a:bodyPr wrap="square">
            <a:spAutoFit/>
          </a:bodyPr>
          <a:lstStyle/>
          <a:p>
            <a:r>
              <a:rPr lang="ru-RU" sz="2800" b="1" dirty="0">
                <a:solidFill>
                  <a:srgbClr val="FF0000"/>
                </a:solidFill>
                <a:latin typeface="Roboto-Regular"/>
              </a:rPr>
              <a:t>Категории детей с нарушением слуха</a:t>
            </a:r>
          </a:p>
          <a:p>
            <a:endParaRPr lang="ru-RU" dirty="0" smtClean="0">
              <a:solidFill>
                <a:srgbClr val="000000"/>
              </a:solidFill>
              <a:latin typeface="Roboto-Regular"/>
            </a:endParaRPr>
          </a:p>
          <a:p>
            <a:endParaRPr lang="ru-RU" dirty="0">
              <a:solidFill>
                <a:srgbClr val="000000"/>
              </a:solidFill>
              <a:latin typeface="Roboto-Regular"/>
            </a:endParaRPr>
          </a:p>
          <a:p>
            <a:r>
              <a:rPr lang="ru-RU" sz="2000" dirty="0" smtClean="0">
                <a:solidFill>
                  <a:srgbClr val="000000"/>
                </a:solidFill>
                <a:latin typeface="Roboto-Regular"/>
              </a:rPr>
              <a:t>Дети </a:t>
            </a:r>
            <a:r>
              <a:rPr lang="ru-RU" sz="2000" dirty="0">
                <a:solidFill>
                  <a:srgbClr val="000000"/>
                </a:solidFill>
                <a:latin typeface="Roboto-Regular"/>
              </a:rPr>
              <a:t>с нарушенным слухом представляют собой разнородную группу, характеризующуюся:</a:t>
            </a:r>
          </a:p>
          <a:p>
            <a:pPr algn="just"/>
            <a:r>
              <a:rPr lang="ru-RU" sz="2000" dirty="0">
                <a:solidFill>
                  <a:srgbClr val="000000"/>
                </a:solidFill>
                <a:latin typeface="Roboto-Regular"/>
              </a:rPr>
              <a:t>- видом нарушения слуха (</a:t>
            </a:r>
            <a:r>
              <a:rPr lang="ru-RU" sz="2000" dirty="0" err="1">
                <a:solidFill>
                  <a:srgbClr val="000000"/>
                </a:solidFill>
                <a:latin typeface="Roboto-Regular"/>
              </a:rPr>
              <a:t>кондуктивное</a:t>
            </a:r>
            <a:r>
              <a:rPr lang="ru-RU" sz="2000" dirty="0">
                <a:solidFill>
                  <a:srgbClr val="000000"/>
                </a:solidFill>
                <a:latin typeface="Roboto-Regular"/>
              </a:rPr>
              <a:t>, </a:t>
            </a:r>
            <a:r>
              <a:rPr lang="ru-RU" sz="2000" dirty="0" err="1">
                <a:solidFill>
                  <a:srgbClr val="000000"/>
                </a:solidFill>
                <a:latin typeface="Roboto-Regular"/>
              </a:rPr>
              <a:t>сенсоневральное</a:t>
            </a:r>
            <a:r>
              <a:rPr lang="ru-RU" sz="2000" dirty="0">
                <a:solidFill>
                  <a:srgbClr val="000000"/>
                </a:solidFill>
                <a:latin typeface="Roboto-Regular"/>
              </a:rPr>
              <a:t> и смешанное);</a:t>
            </a:r>
          </a:p>
          <a:p>
            <a:pPr algn="just"/>
            <a:r>
              <a:rPr lang="ru-RU" sz="2000" dirty="0">
                <a:solidFill>
                  <a:srgbClr val="000000"/>
                </a:solidFill>
                <a:latin typeface="Roboto-Regular"/>
              </a:rPr>
              <a:t>- степенью снижения слуха (тугоухость в той или иной степени, глухота);</a:t>
            </a:r>
          </a:p>
          <a:p>
            <a:pPr algn="just"/>
            <a:r>
              <a:rPr lang="ru-RU" sz="2000" dirty="0">
                <a:solidFill>
                  <a:srgbClr val="000000"/>
                </a:solidFill>
                <a:latin typeface="Roboto-Regular"/>
              </a:rPr>
              <a:t>- временем возникновения поражения слуха;</a:t>
            </a:r>
          </a:p>
          <a:p>
            <a:pPr algn="just"/>
            <a:r>
              <a:rPr lang="ru-RU" sz="2000" dirty="0">
                <a:solidFill>
                  <a:srgbClr val="000000"/>
                </a:solidFill>
                <a:latin typeface="Roboto-Regular"/>
              </a:rPr>
              <a:t>- уровнем речевого развития (от неговорящих до речевой нормы);</a:t>
            </a:r>
          </a:p>
          <a:p>
            <a:pPr algn="just"/>
            <a:r>
              <a:rPr lang="ru-RU" sz="2000" dirty="0">
                <a:solidFill>
                  <a:srgbClr val="000000"/>
                </a:solidFill>
                <a:latin typeface="Roboto-Regular"/>
              </a:rPr>
              <a:t>- наличием или отсутствием дополнительных отклонений в развитии (нарушение зрения, интеллекта, опорно-двигательного аппарата и др.).</a:t>
            </a:r>
            <a:endParaRPr lang="ru-RU" sz="2000" b="0" i="0" dirty="0">
              <a:solidFill>
                <a:srgbClr val="000000"/>
              </a:solidFill>
              <a:effectLst/>
              <a:latin typeface="Roboto-Regular"/>
            </a:endParaRPr>
          </a:p>
        </p:txBody>
      </p:sp>
      <p:pic>
        <p:nvPicPr>
          <p:cNvPr id="3" name="Рисунок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064898" y="895739"/>
            <a:ext cx="5766317" cy="5374432"/>
          </a:xfrm>
          <a:prstGeom prst="rect">
            <a:avLst/>
          </a:prstGeom>
        </p:spPr>
      </p:pic>
    </p:spTree>
    <p:custDataLst>
      <p:tags r:id="rId1"/>
    </p:custDataLst>
    <p:extLst>
      <p:ext uri="{BB962C8B-B14F-4D97-AF65-F5344CB8AC3E}">
        <p14:creationId xmlns:p14="http://schemas.microsoft.com/office/powerpoint/2010/main" val="4102726358"/>
      </p:ext>
    </p:extLst>
  </p:cSld>
  <p:clrMapOvr>
    <a:masterClrMapping/>
  </p:clrMapOvr>
  <mc:AlternateContent xmlns:mc="http://schemas.openxmlformats.org/markup-compatibility/2006">
    <mc:Choice xmlns:p14="http://schemas.microsoft.com/office/powerpoint/2010/main" Requires="p14">
      <p:transition spd="slow" p14:dur="2000" advTm="9635"/>
    </mc:Choice>
    <mc:Fallback>
      <p:transition spd="slow" advTm="9635"/>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nodeType="clickEffect">
                                  <p:stCondLst>
                                    <p:cond delay="100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wipe(down)">
                                      <p:cBhvr>
                                        <p:cTn id="7" dur="580">
                                          <p:stCondLst>
                                            <p:cond delay="0"/>
                                          </p:stCondLst>
                                        </p:cTn>
                                        <p:tgtEl>
                                          <p:spTgt spid="2">
                                            <p:txEl>
                                              <p:pRg st="0" end="0"/>
                                            </p:txEl>
                                          </p:spTgt>
                                        </p:tgtEl>
                                      </p:cBhvr>
                                    </p:animEffect>
                                    <p:anim calcmode="lin" valueType="num">
                                      <p:cBhvr>
                                        <p:cTn id="8" dur="1822" tmFilter="0,0; 0.14,0.36; 0.43,0.73; 0.71,0.91; 1.0,1.0">
                                          <p:stCondLst>
                                            <p:cond delay="0"/>
                                          </p:stCondLst>
                                        </p:cTn>
                                        <p:tgtEl>
                                          <p:spTgt spid="2">
                                            <p:txEl>
                                              <p:pRg st="0" end="0"/>
                                            </p:txEl>
                                          </p:spTgt>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2">
                                            <p:txEl>
                                              <p:pRg st="0" end="0"/>
                                            </p:txEl>
                                          </p:spTgt>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2">
                                            <p:txEl>
                                              <p:pRg st="0" end="0"/>
                                            </p:txEl>
                                          </p:spTgt>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2">
                                            <p:txEl>
                                              <p:pRg st="0" end="0"/>
                                            </p:txEl>
                                          </p:spTgt>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2">
                                            <p:txEl>
                                              <p:pRg st="0" end="0"/>
                                            </p:txEl>
                                          </p:spTgt>
                                        </p:tgtEl>
                                        <p:attrNameLst>
                                          <p:attrName>ppt_y</p:attrName>
                                        </p:attrNameLst>
                                      </p:cBhvr>
                                      <p:tavLst>
                                        <p:tav tm="0" fmla="#ppt_y-sin(pi*$)/81">
                                          <p:val>
                                            <p:fltVal val="0"/>
                                          </p:val>
                                        </p:tav>
                                        <p:tav tm="100000">
                                          <p:val>
                                            <p:fltVal val="1"/>
                                          </p:val>
                                        </p:tav>
                                      </p:tavLst>
                                    </p:anim>
                                    <p:animScale>
                                      <p:cBhvr>
                                        <p:cTn id="13" dur="26">
                                          <p:stCondLst>
                                            <p:cond delay="650"/>
                                          </p:stCondLst>
                                        </p:cTn>
                                        <p:tgtEl>
                                          <p:spTgt spid="2">
                                            <p:txEl>
                                              <p:pRg st="0" end="0"/>
                                            </p:txEl>
                                          </p:spTgt>
                                        </p:tgtEl>
                                      </p:cBhvr>
                                      <p:to x="100000" y="60000"/>
                                    </p:animScale>
                                    <p:animScale>
                                      <p:cBhvr>
                                        <p:cTn id="14" dur="166" decel="50000">
                                          <p:stCondLst>
                                            <p:cond delay="676"/>
                                          </p:stCondLst>
                                        </p:cTn>
                                        <p:tgtEl>
                                          <p:spTgt spid="2">
                                            <p:txEl>
                                              <p:pRg st="0" end="0"/>
                                            </p:txEl>
                                          </p:spTgt>
                                        </p:tgtEl>
                                      </p:cBhvr>
                                      <p:to x="100000" y="100000"/>
                                    </p:animScale>
                                    <p:animScale>
                                      <p:cBhvr>
                                        <p:cTn id="15" dur="26">
                                          <p:stCondLst>
                                            <p:cond delay="1312"/>
                                          </p:stCondLst>
                                        </p:cTn>
                                        <p:tgtEl>
                                          <p:spTgt spid="2">
                                            <p:txEl>
                                              <p:pRg st="0" end="0"/>
                                            </p:txEl>
                                          </p:spTgt>
                                        </p:tgtEl>
                                      </p:cBhvr>
                                      <p:to x="100000" y="80000"/>
                                    </p:animScale>
                                    <p:animScale>
                                      <p:cBhvr>
                                        <p:cTn id="16" dur="166" decel="50000">
                                          <p:stCondLst>
                                            <p:cond delay="1338"/>
                                          </p:stCondLst>
                                        </p:cTn>
                                        <p:tgtEl>
                                          <p:spTgt spid="2">
                                            <p:txEl>
                                              <p:pRg st="0" end="0"/>
                                            </p:txEl>
                                          </p:spTgt>
                                        </p:tgtEl>
                                      </p:cBhvr>
                                      <p:to x="100000" y="100000"/>
                                    </p:animScale>
                                    <p:animScale>
                                      <p:cBhvr>
                                        <p:cTn id="17" dur="26">
                                          <p:stCondLst>
                                            <p:cond delay="1642"/>
                                          </p:stCondLst>
                                        </p:cTn>
                                        <p:tgtEl>
                                          <p:spTgt spid="2">
                                            <p:txEl>
                                              <p:pRg st="0" end="0"/>
                                            </p:txEl>
                                          </p:spTgt>
                                        </p:tgtEl>
                                      </p:cBhvr>
                                      <p:to x="100000" y="90000"/>
                                    </p:animScale>
                                    <p:animScale>
                                      <p:cBhvr>
                                        <p:cTn id="18" dur="166" decel="50000">
                                          <p:stCondLst>
                                            <p:cond delay="1668"/>
                                          </p:stCondLst>
                                        </p:cTn>
                                        <p:tgtEl>
                                          <p:spTgt spid="2">
                                            <p:txEl>
                                              <p:pRg st="0" end="0"/>
                                            </p:txEl>
                                          </p:spTgt>
                                        </p:tgtEl>
                                      </p:cBhvr>
                                      <p:to x="100000" y="100000"/>
                                    </p:animScale>
                                    <p:animScale>
                                      <p:cBhvr>
                                        <p:cTn id="19" dur="26">
                                          <p:stCondLst>
                                            <p:cond delay="1808"/>
                                          </p:stCondLst>
                                        </p:cTn>
                                        <p:tgtEl>
                                          <p:spTgt spid="2">
                                            <p:txEl>
                                              <p:pRg st="0" end="0"/>
                                            </p:txEl>
                                          </p:spTgt>
                                        </p:tgtEl>
                                      </p:cBhvr>
                                      <p:to x="100000" y="95000"/>
                                    </p:animScale>
                                    <p:animScale>
                                      <p:cBhvr>
                                        <p:cTn id="20" dur="166" decel="50000">
                                          <p:stCondLst>
                                            <p:cond delay="1834"/>
                                          </p:stCondLst>
                                        </p:cTn>
                                        <p:tgtEl>
                                          <p:spTgt spid="2">
                                            <p:txEl>
                                              <p:pRg st="0" end="0"/>
                                            </p:txEl>
                                          </p:spTgt>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45" presetClass="entr" presetSubtype="0" fill="hold" nodeType="clickEffect">
                                  <p:stCondLst>
                                    <p:cond delay="0"/>
                                  </p:stCondLst>
                                  <p:childTnLst>
                                    <p:set>
                                      <p:cBhvr>
                                        <p:cTn id="24" dur="1" fill="hold">
                                          <p:stCondLst>
                                            <p:cond delay="0"/>
                                          </p:stCondLst>
                                        </p:cTn>
                                        <p:tgtEl>
                                          <p:spTgt spid="3"/>
                                        </p:tgtEl>
                                        <p:attrNameLst>
                                          <p:attrName>style.visibility</p:attrName>
                                        </p:attrNameLst>
                                      </p:cBhvr>
                                      <p:to>
                                        <p:strVal val="visible"/>
                                      </p:to>
                                    </p:set>
                                    <p:animEffect transition="in" filter="fade">
                                      <p:cBhvr>
                                        <p:cTn id="25" dur="2000"/>
                                        <p:tgtEl>
                                          <p:spTgt spid="3"/>
                                        </p:tgtEl>
                                      </p:cBhvr>
                                    </p:animEffect>
                                    <p:anim calcmode="lin" valueType="num">
                                      <p:cBhvr>
                                        <p:cTn id="26" dur="2000" fill="hold"/>
                                        <p:tgtEl>
                                          <p:spTgt spid="3"/>
                                        </p:tgtEl>
                                        <p:attrNameLst>
                                          <p:attrName>ppt_w</p:attrName>
                                        </p:attrNameLst>
                                      </p:cBhvr>
                                      <p:tavLst>
                                        <p:tav tm="0" fmla="#ppt_w*sin(2.5*pi*$)">
                                          <p:val>
                                            <p:fltVal val="0"/>
                                          </p:val>
                                        </p:tav>
                                        <p:tav tm="100000">
                                          <p:val>
                                            <p:fltVal val="1"/>
                                          </p:val>
                                        </p:tav>
                                      </p:tavLst>
                                    </p:anim>
                                    <p:anim calcmode="lin" valueType="num">
                                      <p:cBhvr>
                                        <p:cTn id="27" dur="2000" fill="hold"/>
                                        <p:tgtEl>
                                          <p:spTgt spid="3"/>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25582" y="337595"/>
            <a:ext cx="6096000" cy="6232475"/>
          </a:xfrm>
          <a:prstGeom prst="rect">
            <a:avLst/>
          </a:prstGeom>
        </p:spPr>
        <p:txBody>
          <a:bodyPr>
            <a:spAutoFit/>
          </a:bodyPr>
          <a:lstStyle/>
          <a:p>
            <a:r>
              <a:rPr lang="ru-RU" sz="1900" dirty="0">
                <a:solidFill>
                  <a:srgbClr val="000000"/>
                </a:solidFill>
                <a:latin typeface="Roboto-Regular"/>
              </a:rPr>
              <a:t>По состоянию слуха различают детей глухих и слабослышащих (страдающих тугоухостью).</a:t>
            </a:r>
          </a:p>
          <a:p>
            <a:r>
              <a:rPr lang="ru-RU" sz="1900" dirty="0">
                <a:solidFill>
                  <a:srgbClr val="000000"/>
                </a:solidFill>
                <a:latin typeface="Roboto-Regular"/>
              </a:rPr>
              <a:t>Глухие дети - это дети с наиболее резкой степенью поражения слуха. Глухота бывает абсолютной лишь в исключительных случаях. Обычно сохраняются остатки слуха, позволяющие воспринимать отдельные очень громкие, резкие и низкие звуки (гудки, свистки, громкий голос над ухом и т.д.). Но разборчивое восприятие речи невозможно.</a:t>
            </a:r>
          </a:p>
          <a:p>
            <a:r>
              <a:rPr lang="ru-RU" sz="1900" dirty="0">
                <a:solidFill>
                  <a:srgbClr val="000000"/>
                </a:solidFill>
                <a:latin typeface="Roboto-Regular"/>
              </a:rPr>
              <a:t>С точки зрения Неймана выделяют 4 группы глухоты:</a:t>
            </a:r>
          </a:p>
          <a:p>
            <a:r>
              <a:rPr lang="ru-RU" sz="1900" dirty="0">
                <a:solidFill>
                  <a:srgbClr val="000000"/>
                </a:solidFill>
                <a:latin typeface="Roboto-Regular"/>
              </a:rPr>
              <a:t>Ш люди, слышащие неречевые звуки (125-250 колебаний);</a:t>
            </a:r>
          </a:p>
          <a:p>
            <a:r>
              <a:rPr lang="ru-RU" sz="1900" dirty="0">
                <a:solidFill>
                  <a:srgbClr val="000000"/>
                </a:solidFill>
                <a:latin typeface="Roboto-Regular"/>
              </a:rPr>
              <a:t>Ш люди, слышащие речевые звуки (500 колебаний в секунду)- низкие гласные;</a:t>
            </a:r>
          </a:p>
          <a:p>
            <a:r>
              <a:rPr lang="ru-RU" sz="1900" dirty="0">
                <a:solidFill>
                  <a:srgbClr val="000000"/>
                </a:solidFill>
                <a:latin typeface="Roboto-Regular"/>
              </a:rPr>
              <a:t>Ш люди, воспринимающие 1000 колебаний в секунду - гласные и некоторые согласные, на основе которых возможно самостоятельное появление в речи отдельных слогов и слов;</a:t>
            </a:r>
          </a:p>
          <a:p>
            <a:r>
              <a:rPr lang="ru-RU" sz="1900" dirty="0">
                <a:solidFill>
                  <a:srgbClr val="000000"/>
                </a:solidFill>
                <a:latin typeface="Roboto-Regular"/>
              </a:rPr>
              <a:t>Ш люди, воспринимающие до 2000 колебаний в секунду - знакомые краткие слова и </a:t>
            </a:r>
            <a:r>
              <a:rPr lang="ru-RU" sz="1900" dirty="0" smtClean="0">
                <a:solidFill>
                  <a:srgbClr val="000000"/>
                </a:solidFill>
                <a:latin typeface="Roboto-Regular"/>
              </a:rPr>
              <a:t>предложения.</a:t>
            </a:r>
            <a:endParaRPr lang="ru-RU" sz="1900" b="0" i="0" dirty="0">
              <a:solidFill>
                <a:srgbClr val="000000"/>
              </a:solidFill>
              <a:effectLst/>
              <a:latin typeface="Roboto-Regular"/>
            </a:endParaRPr>
          </a:p>
        </p:txBody>
      </p:sp>
      <p:pic>
        <p:nvPicPr>
          <p:cNvPr id="3" name="Рисунок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421582" y="337595"/>
            <a:ext cx="5492251" cy="6224374"/>
          </a:xfrm>
          <a:prstGeom prst="rect">
            <a:avLst/>
          </a:prstGeom>
        </p:spPr>
      </p:pic>
    </p:spTree>
    <p:custDataLst>
      <p:tags r:id="rId1"/>
    </p:custDataLst>
    <p:extLst>
      <p:ext uri="{BB962C8B-B14F-4D97-AF65-F5344CB8AC3E}">
        <p14:creationId xmlns:p14="http://schemas.microsoft.com/office/powerpoint/2010/main" val="3599245569"/>
      </p:ext>
    </p:extLst>
  </p:cSld>
  <p:clrMapOvr>
    <a:masterClrMapping/>
  </p:clrMapOvr>
  <mc:AlternateContent xmlns:mc="http://schemas.openxmlformats.org/markup-compatibility/2006">
    <mc:Choice xmlns:p14="http://schemas.microsoft.com/office/powerpoint/2010/main" Requires="p14">
      <p:transition spd="slow" p14:dur="2000" advTm="3225"/>
    </mc:Choice>
    <mc:Fallback>
      <p:transition spd="slow" advTm="3225"/>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p:cTn id="7" dur="500" fill="hold"/>
                                        <p:tgtEl>
                                          <p:spTgt spid="2">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2">
                                            <p:txEl>
                                              <p:pRg st="0" end="0"/>
                                            </p:txEl>
                                          </p:spTgt>
                                        </p:tgtEl>
                                        <p:attrNameLst>
                                          <p:attrName>ppt_h</p:attrName>
                                        </p:attrNameLst>
                                      </p:cBhvr>
                                      <p:tavLst>
                                        <p:tav tm="0">
                                          <p:val>
                                            <p:fltVal val="0"/>
                                          </p:val>
                                        </p:tav>
                                        <p:tav tm="100000">
                                          <p:val>
                                            <p:strVal val="#ppt_h"/>
                                          </p:val>
                                        </p:tav>
                                      </p:tavLst>
                                    </p:anim>
                                    <p:animEffect transition="in" filter="fade">
                                      <p:cBhvr>
                                        <p:cTn id="9" dur="500"/>
                                        <p:tgtEl>
                                          <p:spTgt spid="2">
                                            <p:txEl>
                                              <p:pRg st="0" end="0"/>
                                            </p:txEl>
                                          </p:spTgt>
                                        </p:tgtEl>
                                      </p:cBhvr>
                                    </p:animEffect>
                                  </p:childTnLst>
                                </p:cTn>
                              </p:par>
                              <p:par>
                                <p:cTn id="10" presetID="53" presetClass="entr" presetSubtype="16" fill="hold" nodeType="withEffect">
                                  <p:stCondLst>
                                    <p:cond delay="1250"/>
                                  </p:stCondLst>
                                  <p:childTnLst>
                                    <p:set>
                                      <p:cBhvr>
                                        <p:cTn id="11" dur="1" fill="hold">
                                          <p:stCondLst>
                                            <p:cond delay="0"/>
                                          </p:stCondLst>
                                        </p:cTn>
                                        <p:tgtEl>
                                          <p:spTgt spid="2">
                                            <p:txEl>
                                              <p:pRg st="1" end="1"/>
                                            </p:txEl>
                                          </p:spTgt>
                                        </p:tgtEl>
                                        <p:attrNameLst>
                                          <p:attrName>style.visibility</p:attrName>
                                        </p:attrNameLst>
                                      </p:cBhvr>
                                      <p:to>
                                        <p:strVal val="visible"/>
                                      </p:to>
                                    </p:set>
                                    <p:anim calcmode="lin" valueType="num">
                                      <p:cBhvr>
                                        <p:cTn id="12" dur="1000" fill="hold"/>
                                        <p:tgtEl>
                                          <p:spTgt spid="2">
                                            <p:txEl>
                                              <p:pRg st="1" end="1"/>
                                            </p:txEl>
                                          </p:spTgt>
                                        </p:tgtEl>
                                        <p:attrNameLst>
                                          <p:attrName>ppt_w</p:attrName>
                                        </p:attrNameLst>
                                      </p:cBhvr>
                                      <p:tavLst>
                                        <p:tav tm="0">
                                          <p:val>
                                            <p:fltVal val="0"/>
                                          </p:val>
                                        </p:tav>
                                        <p:tav tm="100000">
                                          <p:val>
                                            <p:strVal val="#ppt_w"/>
                                          </p:val>
                                        </p:tav>
                                      </p:tavLst>
                                    </p:anim>
                                    <p:anim calcmode="lin" valueType="num">
                                      <p:cBhvr>
                                        <p:cTn id="13" dur="1000" fill="hold"/>
                                        <p:tgtEl>
                                          <p:spTgt spid="2">
                                            <p:txEl>
                                              <p:pRg st="1" end="1"/>
                                            </p:txEl>
                                          </p:spTgt>
                                        </p:tgtEl>
                                        <p:attrNameLst>
                                          <p:attrName>ppt_h</p:attrName>
                                        </p:attrNameLst>
                                      </p:cBhvr>
                                      <p:tavLst>
                                        <p:tav tm="0">
                                          <p:val>
                                            <p:fltVal val="0"/>
                                          </p:val>
                                        </p:tav>
                                        <p:tav tm="100000">
                                          <p:val>
                                            <p:strVal val="#ppt_h"/>
                                          </p:val>
                                        </p:tav>
                                      </p:tavLst>
                                    </p:anim>
                                    <p:animEffect transition="in" filter="fade">
                                      <p:cBhvr>
                                        <p:cTn id="14" dur="1000"/>
                                        <p:tgtEl>
                                          <p:spTgt spid="2">
                                            <p:txEl>
                                              <p:pRg st="1" end="1"/>
                                            </p:txEl>
                                          </p:spTgt>
                                        </p:tgtEl>
                                      </p:cBhvr>
                                    </p:animEffect>
                                  </p:childTnLst>
                                </p:cTn>
                              </p:par>
                              <p:par>
                                <p:cTn id="15" presetID="53" presetClass="entr" presetSubtype="16" fill="hold" nodeType="withEffect">
                                  <p:stCondLst>
                                    <p:cond delay="0"/>
                                  </p:stCondLst>
                                  <p:childTnLst>
                                    <p:set>
                                      <p:cBhvr>
                                        <p:cTn id="16" dur="1" fill="hold">
                                          <p:stCondLst>
                                            <p:cond delay="0"/>
                                          </p:stCondLst>
                                        </p:cTn>
                                        <p:tgtEl>
                                          <p:spTgt spid="2">
                                            <p:txEl>
                                              <p:pRg st="2" end="2"/>
                                            </p:txEl>
                                          </p:spTgt>
                                        </p:tgtEl>
                                        <p:attrNameLst>
                                          <p:attrName>style.visibility</p:attrName>
                                        </p:attrNameLst>
                                      </p:cBhvr>
                                      <p:to>
                                        <p:strVal val="visible"/>
                                      </p:to>
                                    </p:set>
                                    <p:anim calcmode="lin" valueType="num">
                                      <p:cBhvr>
                                        <p:cTn id="17" dur="500" fill="hold"/>
                                        <p:tgtEl>
                                          <p:spTgt spid="2">
                                            <p:txEl>
                                              <p:pRg st="2" end="2"/>
                                            </p:txEl>
                                          </p:spTgt>
                                        </p:tgtEl>
                                        <p:attrNameLst>
                                          <p:attrName>ppt_w</p:attrName>
                                        </p:attrNameLst>
                                      </p:cBhvr>
                                      <p:tavLst>
                                        <p:tav tm="0">
                                          <p:val>
                                            <p:fltVal val="0"/>
                                          </p:val>
                                        </p:tav>
                                        <p:tav tm="100000">
                                          <p:val>
                                            <p:strVal val="#ppt_w"/>
                                          </p:val>
                                        </p:tav>
                                      </p:tavLst>
                                    </p:anim>
                                    <p:anim calcmode="lin" valueType="num">
                                      <p:cBhvr>
                                        <p:cTn id="18" dur="500" fill="hold"/>
                                        <p:tgtEl>
                                          <p:spTgt spid="2">
                                            <p:txEl>
                                              <p:pRg st="2" end="2"/>
                                            </p:txEl>
                                          </p:spTgt>
                                        </p:tgtEl>
                                        <p:attrNameLst>
                                          <p:attrName>ppt_h</p:attrName>
                                        </p:attrNameLst>
                                      </p:cBhvr>
                                      <p:tavLst>
                                        <p:tav tm="0">
                                          <p:val>
                                            <p:fltVal val="0"/>
                                          </p:val>
                                        </p:tav>
                                        <p:tav tm="100000">
                                          <p:val>
                                            <p:strVal val="#ppt_h"/>
                                          </p:val>
                                        </p:tav>
                                      </p:tavLst>
                                    </p:anim>
                                    <p:animEffect transition="in" filter="fade">
                                      <p:cBhvr>
                                        <p:cTn id="19" dur="500"/>
                                        <p:tgtEl>
                                          <p:spTgt spid="2">
                                            <p:txEl>
                                              <p:pRg st="2" end="2"/>
                                            </p:txEl>
                                          </p:spTgt>
                                        </p:tgtEl>
                                      </p:cBhvr>
                                    </p:animEffect>
                                  </p:childTnLst>
                                </p:cTn>
                              </p:par>
                              <p:par>
                                <p:cTn id="20" presetID="53" presetClass="entr" presetSubtype="16" fill="hold" nodeType="withEffect">
                                  <p:stCondLst>
                                    <p:cond delay="0"/>
                                  </p:stCondLst>
                                  <p:childTnLst>
                                    <p:set>
                                      <p:cBhvr>
                                        <p:cTn id="21" dur="1" fill="hold">
                                          <p:stCondLst>
                                            <p:cond delay="0"/>
                                          </p:stCondLst>
                                        </p:cTn>
                                        <p:tgtEl>
                                          <p:spTgt spid="2">
                                            <p:txEl>
                                              <p:pRg st="3" end="3"/>
                                            </p:txEl>
                                          </p:spTgt>
                                        </p:tgtEl>
                                        <p:attrNameLst>
                                          <p:attrName>style.visibility</p:attrName>
                                        </p:attrNameLst>
                                      </p:cBhvr>
                                      <p:to>
                                        <p:strVal val="visible"/>
                                      </p:to>
                                    </p:set>
                                    <p:anim calcmode="lin" valueType="num">
                                      <p:cBhvr>
                                        <p:cTn id="22" dur="500" fill="hold"/>
                                        <p:tgtEl>
                                          <p:spTgt spid="2">
                                            <p:txEl>
                                              <p:pRg st="3" end="3"/>
                                            </p:txEl>
                                          </p:spTgt>
                                        </p:tgtEl>
                                        <p:attrNameLst>
                                          <p:attrName>ppt_w</p:attrName>
                                        </p:attrNameLst>
                                      </p:cBhvr>
                                      <p:tavLst>
                                        <p:tav tm="0">
                                          <p:val>
                                            <p:fltVal val="0"/>
                                          </p:val>
                                        </p:tav>
                                        <p:tav tm="100000">
                                          <p:val>
                                            <p:strVal val="#ppt_w"/>
                                          </p:val>
                                        </p:tav>
                                      </p:tavLst>
                                    </p:anim>
                                    <p:anim calcmode="lin" valueType="num">
                                      <p:cBhvr>
                                        <p:cTn id="23" dur="500" fill="hold"/>
                                        <p:tgtEl>
                                          <p:spTgt spid="2">
                                            <p:txEl>
                                              <p:pRg st="3" end="3"/>
                                            </p:txEl>
                                          </p:spTgt>
                                        </p:tgtEl>
                                        <p:attrNameLst>
                                          <p:attrName>ppt_h</p:attrName>
                                        </p:attrNameLst>
                                      </p:cBhvr>
                                      <p:tavLst>
                                        <p:tav tm="0">
                                          <p:val>
                                            <p:fltVal val="0"/>
                                          </p:val>
                                        </p:tav>
                                        <p:tav tm="100000">
                                          <p:val>
                                            <p:strVal val="#ppt_h"/>
                                          </p:val>
                                        </p:tav>
                                      </p:tavLst>
                                    </p:anim>
                                    <p:animEffect transition="in" filter="fade">
                                      <p:cBhvr>
                                        <p:cTn id="24" dur="500"/>
                                        <p:tgtEl>
                                          <p:spTgt spid="2">
                                            <p:txEl>
                                              <p:pRg st="3" end="3"/>
                                            </p:txEl>
                                          </p:spTgt>
                                        </p:tgtEl>
                                      </p:cBhvr>
                                    </p:animEffect>
                                  </p:childTnLst>
                                </p:cTn>
                              </p:par>
                              <p:par>
                                <p:cTn id="25" presetID="53" presetClass="entr" presetSubtype="16" fill="hold" nodeType="withEffect">
                                  <p:stCondLst>
                                    <p:cond delay="0"/>
                                  </p:stCondLst>
                                  <p:childTnLst>
                                    <p:set>
                                      <p:cBhvr>
                                        <p:cTn id="26" dur="1" fill="hold">
                                          <p:stCondLst>
                                            <p:cond delay="0"/>
                                          </p:stCondLst>
                                        </p:cTn>
                                        <p:tgtEl>
                                          <p:spTgt spid="2">
                                            <p:txEl>
                                              <p:pRg st="4" end="4"/>
                                            </p:txEl>
                                          </p:spTgt>
                                        </p:tgtEl>
                                        <p:attrNameLst>
                                          <p:attrName>style.visibility</p:attrName>
                                        </p:attrNameLst>
                                      </p:cBhvr>
                                      <p:to>
                                        <p:strVal val="visible"/>
                                      </p:to>
                                    </p:set>
                                    <p:anim calcmode="lin" valueType="num">
                                      <p:cBhvr>
                                        <p:cTn id="27" dur="500" fill="hold"/>
                                        <p:tgtEl>
                                          <p:spTgt spid="2">
                                            <p:txEl>
                                              <p:pRg st="4" end="4"/>
                                            </p:txEl>
                                          </p:spTgt>
                                        </p:tgtEl>
                                        <p:attrNameLst>
                                          <p:attrName>ppt_w</p:attrName>
                                        </p:attrNameLst>
                                      </p:cBhvr>
                                      <p:tavLst>
                                        <p:tav tm="0">
                                          <p:val>
                                            <p:fltVal val="0"/>
                                          </p:val>
                                        </p:tav>
                                        <p:tav tm="100000">
                                          <p:val>
                                            <p:strVal val="#ppt_w"/>
                                          </p:val>
                                        </p:tav>
                                      </p:tavLst>
                                    </p:anim>
                                    <p:anim calcmode="lin" valueType="num">
                                      <p:cBhvr>
                                        <p:cTn id="28" dur="500" fill="hold"/>
                                        <p:tgtEl>
                                          <p:spTgt spid="2">
                                            <p:txEl>
                                              <p:pRg st="4" end="4"/>
                                            </p:txEl>
                                          </p:spTgt>
                                        </p:tgtEl>
                                        <p:attrNameLst>
                                          <p:attrName>ppt_h</p:attrName>
                                        </p:attrNameLst>
                                      </p:cBhvr>
                                      <p:tavLst>
                                        <p:tav tm="0">
                                          <p:val>
                                            <p:fltVal val="0"/>
                                          </p:val>
                                        </p:tav>
                                        <p:tav tm="100000">
                                          <p:val>
                                            <p:strVal val="#ppt_h"/>
                                          </p:val>
                                        </p:tav>
                                      </p:tavLst>
                                    </p:anim>
                                    <p:animEffect transition="in" filter="fade">
                                      <p:cBhvr>
                                        <p:cTn id="29" dur="500"/>
                                        <p:tgtEl>
                                          <p:spTgt spid="2">
                                            <p:txEl>
                                              <p:pRg st="4" end="4"/>
                                            </p:txEl>
                                          </p:spTgt>
                                        </p:tgtEl>
                                      </p:cBhvr>
                                    </p:animEffect>
                                  </p:childTnLst>
                                </p:cTn>
                              </p:par>
                              <p:par>
                                <p:cTn id="30" presetID="53" presetClass="entr" presetSubtype="16" fill="hold" nodeType="withEffect">
                                  <p:stCondLst>
                                    <p:cond delay="0"/>
                                  </p:stCondLst>
                                  <p:childTnLst>
                                    <p:set>
                                      <p:cBhvr>
                                        <p:cTn id="31" dur="1" fill="hold">
                                          <p:stCondLst>
                                            <p:cond delay="0"/>
                                          </p:stCondLst>
                                        </p:cTn>
                                        <p:tgtEl>
                                          <p:spTgt spid="2">
                                            <p:txEl>
                                              <p:pRg st="5" end="5"/>
                                            </p:txEl>
                                          </p:spTgt>
                                        </p:tgtEl>
                                        <p:attrNameLst>
                                          <p:attrName>style.visibility</p:attrName>
                                        </p:attrNameLst>
                                      </p:cBhvr>
                                      <p:to>
                                        <p:strVal val="visible"/>
                                      </p:to>
                                    </p:set>
                                    <p:anim calcmode="lin" valueType="num">
                                      <p:cBhvr>
                                        <p:cTn id="32" dur="500" fill="hold"/>
                                        <p:tgtEl>
                                          <p:spTgt spid="2">
                                            <p:txEl>
                                              <p:pRg st="5" end="5"/>
                                            </p:txEl>
                                          </p:spTgt>
                                        </p:tgtEl>
                                        <p:attrNameLst>
                                          <p:attrName>ppt_w</p:attrName>
                                        </p:attrNameLst>
                                      </p:cBhvr>
                                      <p:tavLst>
                                        <p:tav tm="0">
                                          <p:val>
                                            <p:fltVal val="0"/>
                                          </p:val>
                                        </p:tav>
                                        <p:tav tm="100000">
                                          <p:val>
                                            <p:strVal val="#ppt_w"/>
                                          </p:val>
                                        </p:tav>
                                      </p:tavLst>
                                    </p:anim>
                                    <p:anim calcmode="lin" valueType="num">
                                      <p:cBhvr>
                                        <p:cTn id="33" dur="500" fill="hold"/>
                                        <p:tgtEl>
                                          <p:spTgt spid="2">
                                            <p:txEl>
                                              <p:pRg st="5" end="5"/>
                                            </p:txEl>
                                          </p:spTgt>
                                        </p:tgtEl>
                                        <p:attrNameLst>
                                          <p:attrName>ppt_h</p:attrName>
                                        </p:attrNameLst>
                                      </p:cBhvr>
                                      <p:tavLst>
                                        <p:tav tm="0">
                                          <p:val>
                                            <p:fltVal val="0"/>
                                          </p:val>
                                        </p:tav>
                                        <p:tav tm="100000">
                                          <p:val>
                                            <p:strVal val="#ppt_h"/>
                                          </p:val>
                                        </p:tav>
                                      </p:tavLst>
                                    </p:anim>
                                    <p:animEffect transition="in" filter="fade">
                                      <p:cBhvr>
                                        <p:cTn id="34" dur="500"/>
                                        <p:tgtEl>
                                          <p:spTgt spid="2">
                                            <p:txEl>
                                              <p:pRg st="5" end="5"/>
                                            </p:txEl>
                                          </p:spTgt>
                                        </p:tgtEl>
                                      </p:cBhvr>
                                    </p:animEffect>
                                  </p:childTnLst>
                                </p:cTn>
                              </p:par>
                              <p:par>
                                <p:cTn id="35" presetID="53" presetClass="entr" presetSubtype="16" fill="hold" nodeType="withEffect">
                                  <p:stCondLst>
                                    <p:cond delay="0"/>
                                  </p:stCondLst>
                                  <p:childTnLst>
                                    <p:set>
                                      <p:cBhvr>
                                        <p:cTn id="36" dur="1" fill="hold">
                                          <p:stCondLst>
                                            <p:cond delay="0"/>
                                          </p:stCondLst>
                                        </p:cTn>
                                        <p:tgtEl>
                                          <p:spTgt spid="2">
                                            <p:txEl>
                                              <p:pRg st="6" end="6"/>
                                            </p:txEl>
                                          </p:spTgt>
                                        </p:tgtEl>
                                        <p:attrNameLst>
                                          <p:attrName>style.visibility</p:attrName>
                                        </p:attrNameLst>
                                      </p:cBhvr>
                                      <p:to>
                                        <p:strVal val="visible"/>
                                      </p:to>
                                    </p:set>
                                    <p:anim calcmode="lin" valueType="num">
                                      <p:cBhvr>
                                        <p:cTn id="37" dur="500" fill="hold"/>
                                        <p:tgtEl>
                                          <p:spTgt spid="2">
                                            <p:txEl>
                                              <p:pRg st="6" end="6"/>
                                            </p:txEl>
                                          </p:spTgt>
                                        </p:tgtEl>
                                        <p:attrNameLst>
                                          <p:attrName>ppt_w</p:attrName>
                                        </p:attrNameLst>
                                      </p:cBhvr>
                                      <p:tavLst>
                                        <p:tav tm="0">
                                          <p:val>
                                            <p:fltVal val="0"/>
                                          </p:val>
                                        </p:tav>
                                        <p:tav tm="100000">
                                          <p:val>
                                            <p:strVal val="#ppt_w"/>
                                          </p:val>
                                        </p:tav>
                                      </p:tavLst>
                                    </p:anim>
                                    <p:anim calcmode="lin" valueType="num">
                                      <p:cBhvr>
                                        <p:cTn id="38" dur="500" fill="hold"/>
                                        <p:tgtEl>
                                          <p:spTgt spid="2">
                                            <p:txEl>
                                              <p:pRg st="6" end="6"/>
                                            </p:txEl>
                                          </p:spTgt>
                                        </p:tgtEl>
                                        <p:attrNameLst>
                                          <p:attrName>ppt_h</p:attrName>
                                        </p:attrNameLst>
                                      </p:cBhvr>
                                      <p:tavLst>
                                        <p:tav tm="0">
                                          <p:val>
                                            <p:fltVal val="0"/>
                                          </p:val>
                                        </p:tav>
                                        <p:tav tm="100000">
                                          <p:val>
                                            <p:strVal val="#ppt_h"/>
                                          </p:val>
                                        </p:tav>
                                      </p:tavLst>
                                    </p:anim>
                                    <p:animEffect transition="in" filter="fade">
                                      <p:cBhvr>
                                        <p:cTn id="39" dur="500"/>
                                        <p:tgtEl>
                                          <p:spTgt spid="2">
                                            <p:txEl>
                                              <p:pRg st="6" end="6"/>
                                            </p:txEl>
                                          </p:spTgt>
                                        </p:tgtEl>
                                      </p:cBhvr>
                                    </p:animEffect>
                                  </p:childTnLst>
                                </p:cTn>
                              </p:par>
                            </p:childTnLst>
                          </p:cTn>
                        </p:par>
                      </p:childTnLst>
                    </p:cTn>
                  </p:par>
                  <p:par>
                    <p:cTn id="40" fill="hold">
                      <p:stCondLst>
                        <p:cond delay="indefinite"/>
                      </p:stCondLst>
                      <p:childTnLst>
                        <p:par>
                          <p:cTn id="41" fill="hold">
                            <p:stCondLst>
                              <p:cond delay="0"/>
                            </p:stCondLst>
                            <p:childTnLst>
                              <p:par>
                                <p:cTn id="42" presetID="53" presetClass="entr" presetSubtype="16" fill="hold" nodeType="clickEffect">
                                  <p:stCondLst>
                                    <p:cond delay="1250"/>
                                  </p:stCondLst>
                                  <p:childTnLst>
                                    <p:set>
                                      <p:cBhvr>
                                        <p:cTn id="43" dur="1" fill="hold">
                                          <p:stCondLst>
                                            <p:cond delay="0"/>
                                          </p:stCondLst>
                                        </p:cTn>
                                        <p:tgtEl>
                                          <p:spTgt spid="3"/>
                                        </p:tgtEl>
                                        <p:attrNameLst>
                                          <p:attrName>style.visibility</p:attrName>
                                        </p:attrNameLst>
                                      </p:cBhvr>
                                      <p:to>
                                        <p:strVal val="visible"/>
                                      </p:to>
                                    </p:set>
                                    <p:anim calcmode="lin" valueType="num">
                                      <p:cBhvr>
                                        <p:cTn id="44" dur="500" fill="hold"/>
                                        <p:tgtEl>
                                          <p:spTgt spid="3"/>
                                        </p:tgtEl>
                                        <p:attrNameLst>
                                          <p:attrName>ppt_w</p:attrName>
                                        </p:attrNameLst>
                                      </p:cBhvr>
                                      <p:tavLst>
                                        <p:tav tm="0">
                                          <p:val>
                                            <p:fltVal val="0"/>
                                          </p:val>
                                        </p:tav>
                                        <p:tav tm="100000">
                                          <p:val>
                                            <p:strVal val="#ppt_w"/>
                                          </p:val>
                                        </p:tav>
                                      </p:tavLst>
                                    </p:anim>
                                    <p:anim calcmode="lin" valueType="num">
                                      <p:cBhvr>
                                        <p:cTn id="45" dur="500" fill="hold"/>
                                        <p:tgtEl>
                                          <p:spTgt spid="3"/>
                                        </p:tgtEl>
                                        <p:attrNameLst>
                                          <p:attrName>ppt_h</p:attrName>
                                        </p:attrNameLst>
                                      </p:cBhvr>
                                      <p:tavLst>
                                        <p:tav tm="0">
                                          <p:val>
                                            <p:fltVal val="0"/>
                                          </p:val>
                                        </p:tav>
                                        <p:tav tm="100000">
                                          <p:val>
                                            <p:strVal val="#ppt_h"/>
                                          </p:val>
                                        </p:tav>
                                      </p:tavLst>
                                    </p:anim>
                                    <p:animEffect transition="in" filter="fade">
                                      <p:cBhvr>
                                        <p:cTn id="46"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ags/tag1.xml><?xml version="1.0" encoding="utf-8"?>
<p:tagLst xmlns:a="http://schemas.openxmlformats.org/drawingml/2006/main" xmlns:r="http://schemas.openxmlformats.org/officeDocument/2006/relationships" xmlns:p="http://schemas.openxmlformats.org/presentationml/2006/main">
  <p:tag name="TIMING" val="|0.6"/>
</p:tagLst>
</file>

<file path=ppt/tags/tag10.xml><?xml version="1.0" encoding="utf-8"?>
<p:tagLst xmlns:a="http://schemas.openxmlformats.org/drawingml/2006/main" xmlns:r="http://schemas.openxmlformats.org/officeDocument/2006/relationships" xmlns:p="http://schemas.openxmlformats.org/presentationml/2006/main">
  <p:tag name="TIMING" val="|1.1"/>
</p:tagLst>
</file>

<file path=ppt/tags/tag11.xml><?xml version="1.0" encoding="utf-8"?>
<p:tagLst xmlns:a="http://schemas.openxmlformats.org/drawingml/2006/main" xmlns:r="http://schemas.openxmlformats.org/officeDocument/2006/relationships" xmlns:p="http://schemas.openxmlformats.org/presentationml/2006/main">
  <p:tag name="TIMING" val="|1.5"/>
</p:tagLst>
</file>

<file path=ppt/tags/tag12.xml><?xml version="1.0" encoding="utf-8"?>
<p:tagLst xmlns:a="http://schemas.openxmlformats.org/drawingml/2006/main" xmlns:r="http://schemas.openxmlformats.org/officeDocument/2006/relationships" xmlns:p="http://schemas.openxmlformats.org/presentationml/2006/main">
  <p:tag name="TIMING" val="|1.2"/>
</p:tagLst>
</file>

<file path=ppt/tags/tag13.xml><?xml version="1.0" encoding="utf-8"?>
<p:tagLst xmlns:a="http://schemas.openxmlformats.org/drawingml/2006/main" xmlns:r="http://schemas.openxmlformats.org/officeDocument/2006/relationships" xmlns:p="http://schemas.openxmlformats.org/presentationml/2006/main">
  <p:tag name="TIMING" val="|1"/>
</p:tagLst>
</file>

<file path=ppt/tags/tag14.xml><?xml version="1.0" encoding="utf-8"?>
<p:tagLst xmlns:a="http://schemas.openxmlformats.org/drawingml/2006/main" xmlns:r="http://schemas.openxmlformats.org/officeDocument/2006/relationships" xmlns:p="http://schemas.openxmlformats.org/presentationml/2006/main">
  <p:tag name="TIMING" val="|1"/>
</p:tagLst>
</file>

<file path=ppt/tags/tag15.xml><?xml version="1.0" encoding="utf-8"?>
<p:tagLst xmlns:a="http://schemas.openxmlformats.org/drawingml/2006/main" xmlns:r="http://schemas.openxmlformats.org/officeDocument/2006/relationships" xmlns:p="http://schemas.openxmlformats.org/presentationml/2006/main">
  <p:tag name="TIMING" val="|0.8"/>
</p:tagLst>
</file>

<file path=ppt/tags/tag16.xml><?xml version="1.0" encoding="utf-8"?>
<p:tagLst xmlns:a="http://schemas.openxmlformats.org/drawingml/2006/main" xmlns:r="http://schemas.openxmlformats.org/officeDocument/2006/relationships" xmlns:p="http://schemas.openxmlformats.org/presentationml/2006/main">
  <p:tag name="TIMING" val="|0.9|1.5|1.2"/>
</p:tagLst>
</file>

<file path=ppt/tags/tag17.xml><?xml version="1.0" encoding="utf-8"?>
<p:tagLst xmlns:a="http://schemas.openxmlformats.org/drawingml/2006/main" xmlns:r="http://schemas.openxmlformats.org/officeDocument/2006/relationships" xmlns:p="http://schemas.openxmlformats.org/presentationml/2006/main">
  <p:tag name="TIMING" val="|0.8"/>
</p:tagLst>
</file>

<file path=ppt/tags/tag2.xml><?xml version="1.0" encoding="utf-8"?>
<p:tagLst xmlns:a="http://schemas.openxmlformats.org/drawingml/2006/main" xmlns:r="http://schemas.openxmlformats.org/officeDocument/2006/relationships" xmlns:p="http://schemas.openxmlformats.org/presentationml/2006/main">
  <p:tag name="TIMING" val="|3"/>
</p:tagLst>
</file>

<file path=ppt/tags/tag3.xml><?xml version="1.0" encoding="utf-8"?>
<p:tagLst xmlns:a="http://schemas.openxmlformats.org/drawingml/2006/main" xmlns:r="http://schemas.openxmlformats.org/officeDocument/2006/relationships" xmlns:p="http://schemas.openxmlformats.org/presentationml/2006/main">
  <p:tag name="TIMING" val="|1.1|1.7|1.5|1.5|2.6|2.6"/>
</p:tagLst>
</file>

<file path=ppt/tags/tag4.xml><?xml version="1.0" encoding="utf-8"?>
<p:tagLst xmlns:a="http://schemas.openxmlformats.org/drawingml/2006/main" xmlns:r="http://schemas.openxmlformats.org/officeDocument/2006/relationships" xmlns:p="http://schemas.openxmlformats.org/presentationml/2006/main">
  <p:tag name="TIMING" val="|1.1|1.1"/>
</p:tagLst>
</file>

<file path=ppt/tags/tag5.xml><?xml version="1.0" encoding="utf-8"?>
<p:tagLst xmlns:a="http://schemas.openxmlformats.org/drawingml/2006/main" xmlns:r="http://schemas.openxmlformats.org/officeDocument/2006/relationships" xmlns:p="http://schemas.openxmlformats.org/presentationml/2006/main">
  <p:tag name="TIMING" val="|1.1|2.3"/>
</p:tagLst>
</file>

<file path=ppt/tags/tag6.xml><?xml version="1.0" encoding="utf-8"?>
<p:tagLst xmlns:a="http://schemas.openxmlformats.org/drawingml/2006/main" xmlns:r="http://schemas.openxmlformats.org/officeDocument/2006/relationships" xmlns:p="http://schemas.openxmlformats.org/presentationml/2006/main">
  <p:tag name="TIMING" val="|1.3"/>
</p:tagLst>
</file>

<file path=ppt/tags/tag7.xml><?xml version="1.0" encoding="utf-8"?>
<p:tagLst xmlns:a="http://schemas.openxmlformats.org/drawingml/2006/main" xmlns:r="http://schemas.openxmlformats.org/officeDocument/2006/relationships" xmlns:p="http://schemas.openxmlformats.org/presentationml/2006/main">
  <p:tag name="TIMING" val="|1.2|1.9|2.5"/>
</p:tagLst>
</file>

<file path=ppt/tags/tag8.xml><?xml version="1.0" encoding="utf-8"?>
<p:tagLst xmlns:a="http://schemas.openxmlformats.org/drawingml/2006/main" xmlns:r="http://schemas.openxmlformats.org/officeDocument/2006/relationships" xmlns:p="http://schemas.openxmlformats.org/presentationml/2006/main">
  <p:tag name="TIMING" val="|1.4"/>
</p:tagLst>
</file>

<file path=ppt/tags/tag9.xml><?xml version="1.0" encoding="utf-8"?>
<p:tagLst xmlns:a="http://schemas.openxmlformats.org/drawingml/2006/main" xmlns:r="http://schemas.openxmlformats.org/officeDocument/2006/relationships" xmlns:p="http://schemas.openxmlformats.org/presentationml/2006/main">
  <p:tag name="TIMING" val="|1.6"/>
</p:tagLst>
</file>

<file path=ppt/theme/theme1.xml><?xml version="1.0" encoding="utf-8"?>
<a:theme xmlns:a="http://schemas.openxmlformats.org/drawingml/2006/main" name="Капля">
  <a:themeElements>
    <a:clrScheme name="Капля">
      <a:dk1>
        <a:sysClr val="windowText" lastClr="000000"/>
      </a:dk1>
      <a:lt1>
        <a:sysClr val="window" lastClr="FFFFFF"/>
      </a:lt1>
      <a:dk2>
        <a:srgbClr val="355071"/>
      </a:dk2>
      <a:lt2>
        <a:srgbClr val="AABED7"/>
      </a:lt2>
      <a:accent1>
        <a:srgbClr val="2FA3EE"/>
      </a:accent1>
      <a:accent2>
        <a:srgbClr val="4BCAAD"/>
      </a:accent2>
      <a:accent3>
        <a:srgbClr val="86C157"/>
      </a:accent3>
      <a:accent4>
        <a:srgbClr val="D99C3F"/>
      </a:accent4>
      <a:accent5>
        <a:srgbClr val="CE6633"/>
      </a:accent5>
      <a:accent6>
        <a:srgbClr val="A35DD1"/>
      </a:accent6>
      <a:hlink>
        <a:srgbClr val="56BCFE"/>
      </a:hlink>
      <a:folHlink>
        <a:srgbClr val="97C5E3"/>
      </a:folHlink>
    </a:clrScheme>
    <a:fontScheme name="Капля">
      <a:majorFont>
        <a:latin typeface="Tw Cen MT" panose="020B0602020104020603"/>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w Cen MT" panose="020B0602020104020603"/>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Капля">
      <a:fillStyleLst>
        <a:solidFill>
          <a:schemeClr val="phClr"/>
        </a:solidFill>
        <a:solidFill>
          <a:schemeClr val="phClr">
            <a:tint val="69000"/>
            <a:satMod val="105000"/>
            <a:lumMod val="110000"/>
          </a:schemeClr>
        </a:solidFill>
        <a:gradFill rotWithShape="1">
          <a:gsLst>
            <a:gs pos="0">
              <a:schemeClr val="phClr">
                <a:tint val="94000"/>
                <a:satMod val="100000"/>
                <a:lumMod val="108000"/>
              </a:schemeClr>
            </a:gs>
            <a:gs pos="50000">
              <a:schemeClr val="phClr">
                <a:tint val="98000"/>
                <a:shade val="100000"/>
                <a:satMod val="100000"/>
                <a:lumMod val="100000"/>
              </a:schemeClr>
            </a:gs>
            <a:gs pos="100000">
              <a:schemeClr val="phClr">
                <a:shade val="72000"/>
                <a:satMod val="120000"/>
                <a:lumMod val="100000"/>
              </a:schemeClr>
            </a:gs>
          </a:gsLst>
          <a:lin ang="5400000" scaled="0"/>
        </a:gradFill>
      </a:fillStyleLst>
      <a:lnStyleLst>
        <a:ln w="9525" cap="flat" cmpd="sng" algn="ctr">
          <a:solidFill>
            <a:schemeClr val="phClr">
              <a:shade val="60000"/>
            </a:scheme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effectStyle>
        <a:effectStyle>
          <a:effectLst>
            <a:outerShdw blurRad="63500" dist="25400" dir="5400000" algn="ctr" rotWithShape="0">
              <a:srgbClr val="000000">
                <a:alpha val="69000"/>
              </a:srgbClr>
            </a:outerShdw>
          </a:effectLst>
          <a:scene3d>
            <a:camera prst="orthographicFront">
              <a:rot lat="0" lon="0" rev="0"/>
            </a:camera>
            <a:lightRig rig="balanced" dir="t">
              <a:rot lat="0" lon="0" rev="1200000"/>
            </a:lightRig>
          </a:scene3d>
          <a:sp3d prstMaterial="plastic">
            <a:bevelT w="25400" h="25400"/>
          </a:sp3d>
        </a:effectStyle>
      </a:effectStyleLst>
      <a:bgFillStyleLst>
        <a:solidFill>
          <a:schemeClr val="phClr"/>
        </a:solidFill>
        <a:gradFill rotWithShape="1">
          <a:gsLst>
            <a:gs pos="0">
              <a:schemeClr val="phClr">
                <a:tint val="90000"/>
                <a:lumMod val="110000"/>
              </a:schemeClr>
            </a:gs>
            <a:gs pos="100000">
              <a:schemeClr val="phClr">
                <a:shade val="64000"/>
                <a:lumMod val="88000"/>
              </a:schemeClr>
            </a:gs>
          </a:gsLst>
          <a:lin ang="5400000" scaled="0"/>
        </a:gradFill>
        <a:gradFill rotWithShape="1">
          <a:gsLst>
            <a:gs pos="0">
              <a:schemeClr val="phClr">
                <a:tint val="84000"/>
                <a:shade val="100000"/>
                <a:hueMod val="130000"/>
                <a:satMod val="150000"/>
                <a:lumMod val="112000"/>
              </a:schemeClr>
            </a:gs>
            <a:gs pos="100000">
              <a:schemeClr val="phClr">
                <a:shade val="92000"/>
                <a:satMod val="140000"/>
                <a:lumMod val="110000"/>
              </a:schemeClr>
            </a:gs>
          </a:gsLst>
          <a:lin ang="5400000" scaled="0"/>
        </a:gradFill>
      </a:bgFillStyleLst>
    </a:fmtScheme>
  </a:themeElements>
  <a:objectDefaults/>
  <a:extraClrSchemeLst/>
  <a:extLst>
    <a:ext uri="{05A4C25C-085E-4340-85A3-A5531E510DB2}">
      <thm15:themeFamily xmlns:thm15="http://schemas.microsoft.com/office/thememl/2012/main" name="Droplet" id="{8984A317-299A-4E50-B45D-BFC9EDE2337A}" vid="{A633B6A3-9E7F-4C10-9C98-2517A3134361}"/>
    </a:ext>
  </a:extLst>
</a:theme>
</file>

<file path=docProps/app.xml><?xml version="1.0" encoding="utf-8"?>
<Properties xmlns="http://schemas.openxmlformats.org/officeDocument/2006/extended-properties" xmlns:vt="http://schemas.openxmlformats.org/officeDocument/2006/docPropsVTypes">
  <Template>TM04033925[[fn=Капля]]</Template>
  <TotalTime>777</TotalTime>
  <Words>3940</Words>
  <Application>Microsoft Office PowerPoint</Application>
  <PresentationFormat>Широкоэкранный</PresentationFormat>
  <Paragraphs>131</Paragraphs>
  <Slides>35</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35</vt:i4>
      </vt:variant>
    </vt:vector>
  </HeadingPairs>
  <TitlesOfParts>
    <vt:vector size="39" baseType="lpstr">
      <vt:lpstr>Arial</vt:lpstr>
      <vt:lpstr>Roboto-Regular</vt:lpstr>
      <vt:lpstr>Tw Cen MT</vt:lpstr>
      <vt:lpstr>Капля</vt:lpstr>
      <vt:lpstr>Детки с нарушением слуха </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Company>SPecialiST RePack</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Детки с нарушением слуха</dc:title>
  <dc:creator>Hrаch</dc:creator>
  <cp:lastModifiedBy>Hrаch</cp:lastModifiedBy>
  <cp:revision>34</cp:revision>
  <dcterms:created xsi:type="dcterms:W3CDTF">2018-11-15T01:51:37Z</dcterms:created>
  <dcterms:modified xsi:type="dcterms:W3CDTF">2018-11-15T14:52:25Z</dcterms:modified>
</cp:coreProperties>
</file>