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8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10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63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78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3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70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8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2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9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41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1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r="-2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6E2B4-4ADF-417E-9DAD-E6091AB14813}" type="datetimeFigureOut">
              <a:rPr lang="ru-RU" smtClean="0"/>
              <a:t>26.02.2022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C39A6-12B1-443E-94D1-69F39AF0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media24.wav"/><Relationship Id="rId13" Type="http://schemas.openxmlformats.org/officeDocument/2006/relationships/image" Target="../media/image2.png"/><Relationship Id="rId3" Type="http://schemas.microsoft.com/office/2007/relationships/media" Target="../media/media22.wav"/><Relationship Id="rId7" Type="http://schemas.microsoft.com/office/2007/relationships/media" Target="../media/media24.wav"/><Relationship Id="rId12" Type="http://schemas.openxmlformats.org/officeDocument/2006/relationships/image" Target="../media/image26.jpeg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6" Type="http://schemas.openxmlformats.org/officeDocument/2006/relationships/audio" Target="../media/media23.wav"/><Relationship Id="rId11" Type="http://schemas.openxmlformats.org/officeDocument/2006/relationships/image" Target="../media/image5.jpeg"/><Relationship Id="rId5" Type="http://schemas.microsoft.com/office/2007/relationships/media" Target="../media/media23.wav"/><Relationship Id="rId10" Type="http://schemas.openxmlformats.org/officeDocument/2006/relationships/image" Target="../media/image8.jpeg"/><Relationship Id="rId4" Type="http://schemas.openxmlformats.org/officeDocument/2006/relationships/audio" Target="../media/media22.wav"/><Relationship Id="rId9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eg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6" Type="http://schemas.openxmlformats.org/officeDocument/2006/relationships/image" Target="../media/image8.jpeg"/><Relationship Id="rId5" Type="http://schemas.openxmlformats.org/officeDocument/2006/relationships/image" Target="../media/image14.jpe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microsoft.com/office/2007/relationships/media" Target="../media/media26.wav"/><Relationship Id="rId1" Type="http://schemas.openxmlformats.org/officeDocument/2006/relationships/audio" Target="NULL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uratino2019.blogspot.com/" TargetMode="External"/><Relationship Id="rId2" Type="http://schemas.openxmlformats.org/officeDocument/2006/relationships/hyperlink" Target="https://youtu.be/kHg2HsMPAA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irmam24.ru/obuchayushhie-kartochki-mebel/" TargetMode="External"/><Relationship Id="rId4" Type="http://schemas.openxmlformats.org/officeDocument/2006/relationships/hyperlink" Target="http://www.razvitierebenka.com/2010/02/blog-post_4827.html#.YhopXtiOG0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6.wav"/><Relationship Id="rId13" Type="http://schemas.microsoft.com/office/2007/relationships/media" Target="../media/media9.wav"/><Relationship Id="rId18" Type="http://schemas.openxmlformats.org/officeDocument/2006/relationships/image" Target="../media/image8.jpeg"/><Relationship Id="rId3" Type="http://schemas.microsoft.com/office/2007/relationships/media" Target="../media/media4.wav"/><Relationship Id="rId21" Type="http://schemas.openxmlformats.org/officeDocument/2006/relationships/image" Target="../media/image11.jpeg"/><Relationship Id="rId7" Type="http://schemas.microsoft.com/office/2007/relationships/media" Target="../media/media6.wav"/><Relationship Id="rId12" Type="http://schemas.openxmlformats.org/officeDocument/2006/relationships/audio" Target="../media/media8.wav"/><Relationship Id="rId17" Type="http://schemas.openxmlformats.org/officeDocument/2006/relationships/image" Target="../media/image7.jpeg"/><Relationship Id="rId2" Type="http://schemas.microsoft.com/office/2007/relationships/media" Target="../media/media3.wav"/><Relationship Id="rId16" Type="http://schemas.openxmlformats.org/officeDocument/2006/relationships/audio" Target="../media/audio1.wav"/><Relationship Id="rId20" Type="http://schemas.openxmlformats.org/officeDocument/2006/relationships/image" Target="../media/image10.jpeg"/><Relationship Id="rId1" Type="http://schemas.openxmlformats.org/officeDocument/2006/relationships/audio" Target="NULL" TargetMode="External"/><Relationship Id="rId6" Type="http://schemas.openxmlformats.org/officeDocument/2006/relationships/audio" Target="../media/media5.wav"/><Relationship Id="rId11" Type="http://schemas.microsoft.com/office/2007/relationships/media" Target="../media/media8.wav"/><Relationship Id="rId5" Type="http://schemas.microsoft.com/office/2007/relationships/media" Target="../media/media5.wav"/><Relationship Id="rId15" Type="http://schemas.openxmlformats.org/officeDocument/2006/relationships/slideLayout" Target="../slideLayouts/slideLayout2.xml"/><Relationship Id="rId10" Type="http://schemas.openxmlformats.org/officeDocument/2006/relationships/audio" Target="../media/media7.wav"/><Relationship Id="rId19" Type="http://schemas.openxmlformats.org/officeDocument/2006/relationships/image" Target="../media/image9.jpeg"/><Relationship Id="rId4" Type="http://schemas.openxmlformats.org/officeDocument/2006/relationships/audio" Target="../media/media4.wav"/><Relationship Id="rId9" Type="http://schemas.microsoft.com/office/2007/relationships/media" Target="../media/media7.wav"/><Relationship Id="rId14" Type="http://schemas.openxmlformats.org/officeDocument/2006/relationships/audio" Target="../media/media9.wav"/><Relationship Id="rId2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11.wav"/><Relationship Id="rId7" Type="http://schemas.openxmlformats.org/officeDocument/2006/relationships/image" Target="../media/image8.jpe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wav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13.wav"/><Relationship Id="rId7" Type="http://schemas.openxmlformats.org/officeDocument/2006/relationships/image" Target="../media/image5.jpeg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3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microsoft.com/office/2007/relationships/media" Target="../media/media15.wav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2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audio" Target="../media/media16.wav"/><Relationship Id="rId11" Type="http://schemas.openxmlformats.org/officeDocument/2006/relationships/image" Target="../media/image2.png"/><Relationship Id="rId5" Type="http://schemas.microsoft.com/office/2007/relationships/media" Target="../media/media16.wav"/><Relationship Id="rId10" Type="http://schemas.openxmlformats.org/officeDocument/2006/relationships/image" Target="../media/image13.jpeg"/><Relationship Id="rId4" Type="http://schemas.openxmlformats.org/officeDocument/2006/relationships/audio" Target="../media/media15.wav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media" Target="../media/media18.wav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audio" Target="../media/media19.wav"/><Relationship Id="rId11" Type="http://schemas.openxmlformats.org/officeDocument/2006/relationships/image" Target="../media/image2.png"/><Relationship Id="rId5" Type="http://schemas.microsoft.com/office/2007/relationships/media" Target="../media/media19.wav"/><Relationship Id="rId10" Type="http://schemas.openxmlformats.org/officeDocument/2006/relationships/image" Target="../media/image9.jpeg"/><Relationship Id="rId4" Type="http://schemas.openxmlformats.org/officeDocument/2006/relationships/audio" Target="../media/media18.wav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9.png"/><Relationship Id="rId18" Type="http://schemas.openxmlformats.org/officeDocument/2006/relationships/image" Target="../media/image24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" Type="http://schemas.openxmlformats.org/officeDocument/2006/relationships/audio" Target="../media/media20.wav"/><Relationship Id="rId16" Type="http://schemas.openxmlformats.org/officeDocument/2006/relationships/image" Target="../media/image22.png"/><Relationship Id="rId20" Type="http://schemas.openxmlformats.org/officeDocument/2006/relationships/image" Target="../media/image2.png"/><Relationship Id="rId1" Type="http://schemas.microsoft.com/office/2007/relationships/media" Target="../media/media20.wav"/><Relationship Id="rId6" Type="http://schemas.openxmlformats.org/officeDocument/2006/relationships/audio" Target="../media/audio3.wav"/><Relationship Id="rId11" Type="http://schemas.openxmlformats.org/officeDocument/2006/relationships/image" Target="../media/image17.png"/><Relationship Id="rId5" Type="http://schemas.openxmlformats.org/officeDocument/2006/relationships/audio" Target="../media/audio2.wav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jpeg"/><Relationship Id="rId4" Type="http://schemas.openxmlformats.org/officeDocument/2006/relationships/audio" Target="../media/audio1.wav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7772400" cy="3312368"/>
          </a:xfrm>
        </p:spPr>
        <p:txBody>
          <a:bodyPr>
            <a:noAutofit/>
          </a:bodyPr>
          <a:lstStyle/>
          <a:p>
            <a:r>
              <a:rPr lang="ru-RU" sz="4800" dirty="0">
                <a:latin typeface="+mn-lt"/>
              </a:rPr>
              <a:t> </a:t>
            </a:r>
            <a: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  <a:t>Интерактивное пособие </a:t>
            </a:r>
            <a:b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  <a:t>по развитию речи </a:t>
            </a:r>
            <a:b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  <a:t>«Изучаем мебель»</a:t>
            </a:r>
            <a:br>
              <a:rPr lang="ru-RU" sz="48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+mn-lt"/>
                <a:ea typeface="Arial Unicode MS" panose="020B0604020202020204" pitchFamily="34" charset="-128"/>
                <a:cs typeface="Times New Roman" panose="02020603050405020304" pitchFamily="18" charset="0"/>
              </a:rPr>
              <a:t>для детей 4- 5лет</a:t>
            </a:r>
            <a:endParaRPr lang="ru-RU" sz="3200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type="subTitle" idx="1"/>
          </p:nvPr>
        </p:nvSpPr>
        <p:spPr>
          <a:xfrm>
            <a:off x="2771800" y="5229200"/>
            <a:ext cx="6040760" cy="103252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1800" b="1" dirty="0" smtClean="0">
                <a:solidFill>
                  <a:srgbClr val="7030A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Автор: Данилова Е.Ю.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7030A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воспитатель высшей категории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7030A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ГБДОУ детский сад №1 </a:t>
            </a:r>
          </a:p>
          <a:p>
            <a:pPr marL="0" indent="0" algn="r">
              <a:buNone/>
            </a:pPr>
            <a:r>
              <a:rPr lang="ru-RU" sz="1800" b="1" dirty="0" err="1" smtClean="0">
                <a:solidFill>
                  <a:srgbClr val="7030A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Колпинского</a:t>
            </a:r>
            <a:r>
              <a:rPr lang="ru-RU" sz="1800" b="1" dirty="0" smtClean="0">
                <a:solidFill>
                  <a:srgbClr val="7030A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района Санкт Петербур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га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9779" y="6369006"/>
            <a:ext cx="196788" cy="19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3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9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37312"/>
            <a:ext cx="3600326" cy="3858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«Скажи наоборот»</a:t>
            </a:r>
          </a:p>
        </p:txBody>
      </p:sp>
      <p:pic>
        <p:nvPicPr>
          <p:cNvPr id="26626" name="Picture 2" descr="C:\Users\Елена\Desktop\slide-16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6" t="65257" r="7114" b="9061"/>
          <a:stretch/>
        </p:blipFill>
        <p:spPr bwMode="auto">
          <a:xfrm>
            <a:off x="7498814" y="2996952"/>
            <a:ext cx="1205967" cy="139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Елена\Desktop\slide-16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86" t="16253" r="6612" b="53115"/>
          <a:stretch/>
        </p:blipFill>
        <p:spPr bwMode="auto">
          <a:xfrm>
            <a:off x="7581060" y="4949891"/>
            <a:ext cx="1123721" cy="143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459435" y="2996952"/>
            <a:ext cx="1722388" cy="27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3" t="21619" r="8264" b="25366"/>
          <a:stretch>
            <a:fillRect/>
          </a:stretch>
        </p:blipFill>
        <p:spPr bwMode="auto">
          <a:xfrm>
            <a:off x="2942046" y="4679315"/>
            <a:ext cx="1173783" cy="94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C:\Users\Елена\Desktop\slide-1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06035">
            <a:off x="4211960" y="2635855"/>
            <a:ext cx="2664295" cy="188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 descr="C:\Users\Елена\Desktop\slide-1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4516760" y="4918364"/>
            <a:ext cx="2490360" cy="141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67544" y="6218084"/>
            <a:ext cx="376808" cy="376808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>
            <a:off x="6876255" y="3501008"/>
            <a:ext cx="740363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181823" y="4796448"/>
            <a:ext cx="740363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128632" y="5436953"/>
            <a:ext cx="740363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458642" y="3740929"/>
            <a:ext cx="310228" cy="310228"/>
          </a:xfrm>
          <a:prstGeom prst="rect">
            <a:avLst/>
          </a:prstGeom>
        </p:spPr>
      </p:pic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55948" y="4765964"/>
            <a:ext cx="304800" cy="304800"/>
          </a:xfrm>
          <a:prstGeom prst="rect">
            <a:avLst/>
          </a:prstGeom>
        </p:spPr>
      </p:pic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932040" y="507076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0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1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759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8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639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7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931" y="6309320"/>
            <a:ext cx="4320406" cy="3858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</a:p>
        </p:txBody>
      </p:sp>
      <p:pic>
        <p:nvPicPr>
          <p:cNvPr id="3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3059832" y="3645024"/>
            <a:ext cx="2538604" cy="27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C:\Users\Елена\Desktop\slide-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84" t="54070" r="19866" b="30738"/>
          <a:stretch/>
        </p:blipFill>
        <p:spPr bwMode="auto">
          <a:xfrm>
            <a:off x="520251" y="2996953"/>
            <a:ext cx="2111040" cy="146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flipH="1">
            <a:off x="5940152" y="4541301"/>
            <a:ext cx="2631052" cy="185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683568" y="5022274"/>
            <a:ext cx="1803820" cy="116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C:\Users\Елена\Desktop\img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 flipH="1">
            <a:off x="5073941" y="2204864"/>
            <a:ext cx="1048990" cy="17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C:\Users\Елена\Desktop\img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1" t="18224" r="6311" b="51003"/>
          <a:stretch/>
        </p:blipFill>
        <p:spPr bwMode="auto">
          <a:xfrm flipH="1">
            <a:off x="6886019" y="2696380"/>
            <a:ext cx="1642711" cy="17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82039" y="6399523"/>
            <a:ext cx="226615" cy="22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2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3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0" y="3573463"/>
            <a:ext cx="568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827.075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6461720"/>
            <a:ext cx="224408" cy="224408"/>
          </a:xfrm>
          <a:prstGeom prst="rect">
            <a:avLst/>
          </a:prstGeom>
        </p:spPr>
      </p:pic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3" name="j0214098.wav"/>
          </p:nvPr>
        </p:nvPicPr>
        <p:blipFill>
          <a:blip r:embed="rId6"/>
          <a:stretch>
            <a:fillRect/>
          </a:stretch>
        </p:blipFill>
        <p:spPr>
          <a:xfrm>
            <a:off x="8540824" y="6461720"/>
            <a:ext cx="224408" cy="22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34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3356992"/>
            <a:ext cx="7488832" cy="2707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https</a:t>
            </a:r>
            <a:r>
              <a:rPr lang="en-US" sz="2000" b="1" dirty="0">
                <a:solidFill>
                  <a:srgbClr val="7030A0"/>
                </a:solidFill>
                <a:hlinkClick r:id="rId2"/>
              </a:rPr>
              <a:t>://</a:t>
            </a: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pedsovet.su/load/424-1-10</a:t>
            </a:r>
            <a:endParaRPr lang="ru-RU" sz="2000" b="1" dirty="0" smtClean="0">
              <a:solidFill>
                <a:srgbClr val="7030A0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7030A0"/>
                </a:solidFill>
                <a:hlinkClick r:id="rId2"/>
              </a:rPr>
              <a:t>https://</a:t>
            </a: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www.pngegg.com/ru/png-tfyon</a:t>
            </a:r>
            <a:endParaRPr lang="ru-RU" sz="2000" b="1" dirty="0" smtClean="0">
              <a:solidFill>
                <a:srgbClr val="7030A0"/>
              </a:solidFill>
              <a:hlinkClick r:id="rId2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https</a:t>
            </a:r>
            <a:r>
              <a:rPr lang="en-US" sz="2000" b="1" dirty="0">
                <a:solidFill>
                  <a:srgbClr val="7030A0"/>
                </a:solidFill>
                <a:hlinkClick r:id="rId2"/>
              </a:rPr>
              <a:t>://</a:t>
            </a: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youtu.be/kHg2HsMPAAc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7030A0"/>
                </a:solidFill>
                <a:hlinkClick r:id="rId3"/>
              </a:rPr>
              <a:t>https://buratino2019.blogspot.com</a:t>
            </a:r>
            <a:r>
              <a:rPr lang="en-US" sz="2000" b="1" dirty="0" smtClean="0">
                <a:solidFill>
                  <a:srgbClr val="7030A0"/>
                </a:solidFill>
                <a:hlinkClick r:id="rId3"/>
              </a:rPr>
              <a:t>/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7030A0"/>
                </a:solidFill>
                <a:hlinkClick r:id="rId4"/>
              </a:rPr>
              <a:t>http://www.razvitierebenka.com/2010/02/blog-post_4827.html#.</a:t>
            </a:r>
            <a:r>
              <a:rPr lang="en-US" sz="2000" b="1" dirty="0" smtClean="0">
                <a:solidFill>
                  <a:srgbClr val="7030A0"/>
                </a:solidFill>
                <a:hlinkClick r:id="rId4"/>
              </a:rPr>
              <a:t>YhopXtiOG00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7030A0"/>
                </a:solidFill>
                <a:hlinkClick r:id="rId5"/>
              </a:rPr>
              <a:t>https://mirmam24.ru/obuchayushhie-kartochki-mebel</a:t>
            </a:r>
            <a:r>
              <a:rPr lang="en-US" sz="2000" b="1" dirty="0" smtClean="0">
                <a:solidFill>
                  <a:srgbClr val="7030A0"/>
                </a:solidFill>
                <a:hlinkClick r:id="rId5"/>
              </a:rPr>
              <a:t>/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824861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Используемые источники: 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476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b="1" dirty="0" smtClean="0">
                <a:solidFill>
                  <a:srgbClr val="7030A0"/>
                </a:solidFill>
              </a:rPr>
              <a:t>Цель: </a:t>
            </a:r>
            <a:r>
              <a:rPr lang="ru-RU" sz="3300" dirty="0">
                <a:solidFill>
                  <a:srgbClr val="7030A0"/>
                </a:solidFill>
              </a:rPr>
              <a:t>познакомить детей с предметами ближайшего окружения: с мебелью, </a:t>
            </a:r>
            <a:r>
              <a:rPr lang="ru-RU" sz="3300" dirty="0" smtClean="0">
                <a:solidFill>
                  <a:srgbClr val="7030A0"/>
                </a:solidFill>
              </a:rPr>
              <a:t>с её </a:t>
            </a:r>
            <a:r>
              <a:rPr lang="ru-RU" sz="3300" dirty="0">
                <a:solidFill>
                  <a:srgbClr val="7030A0"/>
                </a:solidFill>
              </a:rPr>
              <a:t>функциональным назначением.</a:t>
            </a: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300" b="1" dirty="0" smtClean="0">
                <a:solidFill>
                  <a:srgbClr val="7030A0"/>
                </a:solidFill>
              </a:rPr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>
                <a:solidFill>
                  <a:srgbClr val="7030A0"/>
                </a:solidFill>
              </a:rPr>
              <a:t>Активизировать </a:t>
            </a:r>
            <a:r>
              <a:rPr lang="ru-RU" sz="3300" dirty="0">
                <a:solidFill>
                  <a:srgbClr val="7030A0"/>
                </a:solidFill>
              </a:rPr>
              <a:t>словарь</a:t>
            </a:r>
            <a:r>
              <a:rPr lang="ru-RU" sz="3300" dirty="0" smtClean="0">
                <a:solidFill>
                  <a:srgbClr val="7030A0"/>
                </a:solidFill>
              </a:rPr>
              <a:t>: мебель, </a:t>
            </a:r>
            <a:r>
              <a:rPr lang="ru-RU" sz="3300" dirty="0">
                <a:solidFill>
                  <a:srgbClr val="7030A0"/>
                </a:solidFill>
              </a:rPr>
              <a:t>стол, стул, кровать, шкаф, диван</a:t>
            </a:r>
            <a:r>
              <a:rPr lang="ru-RU" sz="3300" dirty="0" smtClean="0">
                <a:solidFill>
                  <a:srgbClr val="7030A0"/>
                </a:solidFill>
              </a:rPr>
              <a:t>, полка.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>
                <a:solidFill>
                  <a:srgbClr val="7030A0"/>
                </a:solidFill>
              </a:rPr>
              <a:t> Совершенствовать </a:t>
            </a:r>
            <a:r>
              <a:rPr lang="ru-RU" sz="3300" dirty="0">
                <a:solidFill>
                  <a:srgbClr val="7030A0"/>
                </a:solidFill>
              </a:rPr>
              <a:t>грамматический строй речи</a:t>
            </a:r>
            <a:r>
              <a:rPr lang="ru-RU" sz="3300" b="1" dirty="0">
                <a:solidFill>
                  <a:srgbClr val="7030A0"/>
                </a:solidFill>
              </a:rPr>
              <a:t> </a:t>
            </a:r>
            <a:r>
              <a:rPr lang="ru-RU" sz="3300" dirty="0">
                <a:solidFill>
                  <a:srgbClr val="7030A0"/>
                </a:solidFill>
              </a:rPr>
              <a:t>(образование существительных во множественном числе, прилагательных, уменьшительно-ласкательных слов).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300" dirty="0">
                <a:solidFill>
                  <a:srgbClr val="7030A0"/>
                </a:solidFill>
              </a:rPr>
              <a:t>Развитие внимания, памяти, мышления.</a:t>
            </a:r>
          </a:p>
          <a:p>
            <a:pPr marL="0" indent="0">
              <a:buNone/>
            </a:pPr>
            <a:endParaRPr lang="ru-RU" sz="3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2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:\Users\Елена\Desktop\XSdq2GaAV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4" t="64151" r="20880" b="12547"/>
          <a:stretch>
            <a:fillRect/>
          </a:stretch>
        </p:blipFill>
        <p:spPr bwMode="auto">
          <a:xfrm>
            <a:off x="4670425" y="5661025"/>
            <a:ext cx="395446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C:\Users\Елена\Desktop\комп-ект-мебе-и-спа-ьни-65800905 -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409" y="3140968"/>
            <a:ext cx="4386828" cy="262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323797" y="2852936"/>
            <a:ext cx="2370138" cy="374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3" t="21619" r="8264" b="25366"/>
          <a:stretch>
            <a:fillRect/>
          </a:stretch>
        </p:blipFill>
        <p:spPr bwMode="auto">
          <a:xfrm>
            <a:off x="2483768" y="4953000"/>
            <a:ext cx="2049463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70202" y="6309320"/>
            <a:ext cx="315862" cy="31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6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2599" y="6222708"/>
            <a:ext cx="3127704" cy="444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«Назови мебель»</a:t>
            </a:r>
          </a:p>
        </p:txBody>
      </p:sp>
      <p:pic>
        <p:nvPicPr>
          <p:cNvPr id="3086" name="Picture 14" descr="C:\Users\Елена\Desktop\комп-ект-мебе-и-спа-ьни-65800905 - копия.jpg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1" r="3365" b="6469"/>
          <a:stretch/>
        </p:blipFill>
        <p:spPr bwMode="auto">
          <a:xfrm>
            <a:off x="1763687" y="3097108"/>
            <a:ext cx="1854707" cy="1988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C:\Users\Елена\Desktop\slide-16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>
            <a:off x="511043" y="5052315"/>
            <a:ext cx="2559757" cy="1389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 descr="C:\Users\Елена\Desktop\slide-16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5718925" y="3786346"/>
            <a:ext cx="1816752" cy="12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C:\Users\Елена\Desktop\img2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511042" y="2775464"/>
            <a:ext cx="991755" cy="18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C:\Users\Елена\Desktop\img2.jpg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" t="52480" r="71716" b="23760"/>
          <a:stretch/>
        </p:blipFill>
        <p:spPr bwMode="auto">
          <a:xfrm flipH="1">
            <a:off x="7092280" y="2529378"/>
            <a:ext cx="1642712" cy="118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Елена\Desktop\img2.jpg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1" t="18224" r="6311" b="51003"/>
          <a:stretch/>
        </p:blipFill>
        <p:spPr bwMode="auto">
          <a:xfrm flipH="1">
            <a:off x="6954867" y="4864603"/>
            <a:ext cx="1642711" cy="17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Users\Елена\Desktop\рамка-етей-ети-ма-ьчики-и-евушки-усмехаясь-и-развевая-61805008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015709"/>
            <a:ext cx="1872208" cy="320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535.6245"/>
                </p14:media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5823739" y="6404541"/>
            <a:ext cx="261764" cy="261764"/>
          </a:xfrm>
          <a:prstGeom prst="rect">
            <a:avLst/>
          </a:prstGeom>
        </p:spPr>
      </p:pic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398727" y="3124200"/>
            <a:ext cx="304800" cy="3048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6490351" y="3786346"/>
            <a:ext cx="304800" cy="304800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7419913" y="6252141"/>
            <a:ext cx="304800" cy="304800"/>
          </a:xfrm>
          <a:prstGeom prst="rect">
            <a:avLst/>
          </a:prstGeom>
        </p:spPr>
      </p:pic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854519" y="3786346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2740979" y="4466808"/>
            <a:ext cx="304800" cy="304800"/>
          </a:xfrm>
          <a:prstGeom prst="rect">
            <a:avLst/>
          </a:prstGeom>
        </p:spPr>
      </p:pic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2"/>
          <a:stretch>
            <a:fillRect/>
          </a:stretch>
        </p:blipFill>
        <p:spPr>
          <a:xfrm>
            <a:off x="1006919" y="594734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3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47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1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629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30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629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30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629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9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629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08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718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 tmFilter="0, 0; .2, .5; .8, .5; 1, 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000" autoRev="1" fill="hold"/>
                                        <p:tgtEl>
                                          <p:spTgt spid="30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718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99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708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30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708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96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668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 tmFilter="0, 0; .2, .5; .8, .5; 1, 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0" autoRev="1" fill="hold"/>
                                        <p:tgtEl>
                                          <p:spTgt spid="30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165850"/>
            <a:ext cx="2989263" cy="4714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«Один - много»</a:t>
            </a:r>
          </a:p>
        </p:txBody>
      </p:sp>
      <p:pic>
        <p:nvPicPr>
          <p:cNvPr id="4099" name="Picture 17" descr="C:\Users\Елена\Desktop\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708025" y="2564904"/>
            <a:ext cx="1074738" cy="178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7" descr="C:\Users\Елена\Desktop\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5724128" y="2492896"/>
            <a:ext cx="1080121" cy="185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7" descr="C:\Users\Елена\Desktop\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4418013" y="2493934"/>
            <a:ext cx="1074737" cy="1855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7" descr="C:\Users\Елена\Desktop\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7101681" y="2529185"/>
            <a:ext cx="1076325" cy="17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5" descr="C:\Users\Елена\Desktop\slide-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5938">
            <a:off x="496888" y="4708525"/>
            <a:ext cx="2341562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5" descr="C:\Users\Елена\Desktop\slide-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4500">
            <a:off x="4540250" y="4495800"/>
            <a:ext cx="19050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5" descr="C:\Users\Елена\Desktop\slide-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4500">
            <a:off x="5132389" y="5400202"/>
            <a:ext cx="2028825" cy="111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5" descr="C:\Users\Елена\Desktop\slide-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4500">
            <a:off x="6629399" y="4464049"/>
            <a:ext cx="2020888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179638" y="3654425"/>
            <a:ext cx="2016125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882900" y="5159375"/>
            <a:ext cx="1620838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52308" y="6353656"/>
            <a:ext cx="355599" cy="355599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25230" y="6303129"/>
            <a:ext cx="372630" cy="37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1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643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0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165850"/>
            <a:ext cx="2989263" cy="4714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«Один - много»</a:t>
            </a:r>
          </a:p>
        </p:txBody>
      </p:sp>
      <p:pic>
        <p:nvPicPr>
          <p:cNvPr id="5123" name="Picture 16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395288" y="5084763"/>
            <a:ext cx="1465262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6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3643313" y="5267325"/>
            <a:ext cx="1512887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6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5254625" y="5280025"/>
            <a:ext cx="1433513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6" descr="C:\Users\Елена\Desktop\slide-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6732588" y="5280025"/>
            <a:ext cx="140335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425253" y="2781300"/>
            <a:ext cx="18732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5097462" y="2885531"/>
            <a:ext cx="174783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6750339" y="2963863"/>
            <a:ext cx="18891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3446463" y="2913601"/>
            <a:ext cx="1709737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Прямая со стрелкой 28"/>
          <p:cNvCxnSpPr/>
          <p:nvPr/>
        </p:nvCxnSpPr>
        <p:spPr>
          <a:xfrm>
            <a:off x="2173374" y="3660354"/>
            <a:ext cx="1223789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025650" y="5619750"/>
            <a:ext cx="1519238" cy="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5253" y="6329363"/>
            <a:ext cx="304800" cy="3048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36939" y="630555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24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85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7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214" y="6280151"/>
            <a:ext cx="3340597" cy="3968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«Назови ласково»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549650" y="3453788"/>
            <a:ext cx="25209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48063" y="4292600"/>
            <a:ext cx="25209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549650" y="5464175"/>
            <a:ext cx="2519363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6" descr="C:\Users\Елена\Desktop\slide-1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2051720" y="2726615"/>
            <a:ext cx="1330106" cy="97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 descr="C:\Users\Елена\Desktop\slide-1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5938">
            <a:off x="511932" y="3647890"/>
            <a:ext cx="2331502" cy="128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Users\Елена\Desktop\комп-ект-мебе-и-спа-ьни-65800905 - копия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1" r="3365" b="6469"/>
          <a:stretch/>
        </p:blipFill>
        <p:spPr bwMode="auto">
          <a:xfrm>
            <a:off x="831752" y="4786040"/>
            <a:ext cx="2255573" cy="149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C:\Users\Елена\Desktop\slide-1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6444208" y="3092072"/>
            <a:ext cx="1152128" cy="8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5" descr="C:\Users\Елена\Desktop\slide-1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4" t="16013" r="53352" b="55006"/>
          <a:stretch>
            <a:fillRect/>
          </a:stretch>
        </p:blipFill>
        <p:spPr bwMode="auto">
          <a:xfrm rot="255938">
            <a:off x="6454937" y="4088440"/>
            <a:ext cx="1713661" cy="9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4" descr="C:\Users\Елена\Desktop\комп-ект-мебе-и-спа-ьни-65800905 - копия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1" r="3365" b="6469"/>
          <a:stretch/>
        </p:blipFill>
        <p:spPr bwMode="auto">
          <a:xfrm>
            <a:off x="6183116" y="5238173"/>
            <a:ext cx="1621188" cy="10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67544" y="6389634"/>
            <a:ext cx="152400" cy="223083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93848" y="4288064"/>
            <a:ext cx="274885" cy="274885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525283" y="544796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9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5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539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539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9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459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/>
          <p:nvPr/>
        </p:nvCxnSpPr>
        <p:spPr>
          <a:xfrm>
            <a:off x="3491880" y="3243963"/>
            <a:ext cx="3318831" cy="1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355976" y="4330502"/>
            <a:ext cx="1962522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699792" y="5653971"/>
            <a:ext cx="4320480" cy="2868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470096" y="3881823"/>
            <a:ext cx="1872208" cy="271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C:\Users\Елена\Desktop\комп-ект-мебе-и-спа-ьни-6580090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942"/>
          <a:stretch>
            <a:fillRect/>
          </a:stretch>
        </p:blipFill>
        <p:spPr bwMode="auto">
          <a:xfrm>
            <a:off x="7235996" y="4435281"/>
            <a:ext cx="1457510" cy="211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2" descr="C:\Users\Елена\Desktop\slide-2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84" t="54070" r="19866" b="30738"/>
          <a:stretch/>
        </p:blipFill>
        <p:spPr bwMode="auto">
          <a:xfrm>
            <a:off x="1370124" y="2571121"/>
            <a:ext cx="1944361" cy="134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C:\Users\Елена\Desktop\slide-2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84" t="54070" r="19866" b="30738"/>
          <a:stretch/>
        </p:blipFill>
        <p:spPr bwMode="auto">
          <a:xfrm>
            <a:off x="6943805" y="2636912"/>
            <a:ext cx="1203321" cy="95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Елена\Desktop\img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3314485" y="3480105"/>
            <a:ext cx="1128426" cy="187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7" descr="C:\Users\Елена\Desktop\img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0" t="15431" r="5280" b="47134"/>
          <a:stretch>
            <a:fillRect/>
          </a:stretch>
        </p:blipFill>
        <p:spPr bwMode="auto">
          <a:xfrm>
            <a:off x="6416825" y="3848218"/>
            <a:ext cx="787773" cy="13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408475" y="2962232"/>
            <a:ext cx="304800" cy="304800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576173" y="4416275"/>
            <a:ext cx="304800" cy="30480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83568" y="5527124"/>
            <a:ext cx="253694" cy="25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269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3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119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119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8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438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373355"/>
            <a:ext cx="2995323" cy="31082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«Наведи порядок»</a:t>
            </a:r>
          </a:p>
        </p:txBody>
      </p:sp>
      <p:pic>
        <p:nvPicPr>
          <p:cNvPr id="10" name="Picture 12" descr="C:\Users\Елена\Desktop\slide-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84" t="54070" r="19866" b="30738"/>
          <a:stretch/>
        </p:blipFill>
        <p:spPr bwMode="auto">
          <a:xfrm>
            <a:off x="520251" y="2875727"/>
            <a:ext cx="2286196" cy="158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C:\Users\Елена\Desktop\slide-1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7" t="37689" r="25565" b="35158"/>
          <a:stretch>
            <a:fillRect/>
          </a:stretch>
        </p:blipFill>
        <p:spPr bwMode="auto">
          <a:xfrm>
            <a:off x="6904851" y="3510984"/>
            <a:ext cx="1854177" cy="135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 descr="C:\Users\Елена\Desktop\Шаблоны для интр игры\80648051_large_baby_toys_1_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3" t="68370" r="4870"/>
          <a:stretch/>
        </p:blipFill>
        <p:spPr bwMode="auto">
          <a:xfrm>
            <a:off x="4599900" y="5804263"/>
            <a:ext cx="681729" cy="88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C:\Users\Елена\Desktop\Шаблоны для интр игры\80648051_large_baby_toys_1_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38603" r="49215" b="36916"/>
          <a:stretch/>
        </p:blipFill>
        <p:spPr bwMode="auto">
          <a:xfrm>
            <a:off x="7510107" y="5837437"/>
            <a:ext cx="1302780" cy="69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C:\Users\Елена\Desktop\Шаблоны для интр игры\hello_html_492f9348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247" y="3568633"/>
            <a:ext cx="793692" cy="38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C:\Users\Елена\Desktop\open-closets-cupboard-wardrobe-vector-29531711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12" t="16868" r="8651" b="25141"/>
          <a:stretch/>
        </p:blipFill>
        <p:spPr bwMode="auto">
          <a:xfrm>
            <a:off x="3131841" y="1844824"/>
            <a:ext cx="3384376" cy="31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C:\Users\Елена\Desktop\5b1bd85f07f01163e4c53339.pn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1"/>
          <a:stretch/>
        </p:blipFill>
        <p:spPr bwMode="auto">
          <a:xfrm flipH="1">
            <a:off x="6468029" y="5163892"/>
            <a:ext cx="1109897" cy="132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C:\Users\Елена\Desktop\sweater_PNG8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52" y="5149611"/>
            <a:ext cx="1420542" cy="114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Picture 15" descr="C:\Users\Елена\Desktop\phpbmDmpA_Naster-klass_0_9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7865">
            <a:off x="60827" y="5212681"/>
            <a:ext cx="1184902" cy="122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Picture 16" descr="C:\Users\Елена\Desktop\Шаблоны для интр игры\80648051_large_baby_toys_1_.pn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1" t="35725" r="6135" b="40102"/>
          <a:stretch/>
        </p:blipFill>
        <p:spPr bwMode="auto">
          <a:xfrm>
            <a:off x="5148064" y="5050877"/>
            <a:ext cx="1244247" cy="81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Best\Desktop\посуда\x_0ce257e0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503" y="5919405"/>
            <a:ext cx="571179" cy="57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 descr="C:\Users\Best\Desktop\посуда\ist2_2890967_spoon.jpg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2" t="4517"/>
          <a:stretch>
            <a:fillRect/>
          </a:stretch>
        </p:blipFill>
        <p:spPr bwMode="auto">
          <a:xfrm rot="2408280">
            <a:off x="3820291" y="5271277"/>
            <a:ext cx="884072" cy="724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Users\Best\Desktop\посуда\2255.jpg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214" y="5382291"/>
            <a:ext cx="822270" cy="82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323529" y="5059539"/>
            <a:ext cx="8489358" cy="120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943622" y="6374470"/>
            <a:ext cx="308592" cy="30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6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83067E-6 L 0.43646 -0.286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23" y="-143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47513E-7 L 0.71181 -0.354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-177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63544E-6 L 0.18038 -0.418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-209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65256E-6 L 0.40417 -0.258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8" y="-129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6586E-6 L -0.40261 -0.515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39" y="-2579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66019E-7 L -0.41268 -0.2010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42" y="-100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17141E-6 L 0.17031 -0.3835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7" y="-1917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81332E-7 L -0.20486 -0.3673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-183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67962E-6 L -0.73107 -0.390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62" y="-195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119</Words>
  <Application>Microsoft Office PowerPoint</Application>
  <PresentationFormat>Экран (4:3)</PresentationFormat>
  <Paragraphs>25</Paragraphs>
  <Slides>13</Slides>
  <Notes>0</Notes>
  <HiddenSlides>0</HiddenSlides>
  <MMClips>27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Интерактивное пособие  по развитию речи  «Изучаем мебель» для детей 4- 5лет</vt:lpstr>
      <vt:lpstr>Презентация PowerPoint</vt:lpstr>
      <vt:lpstr>Презентация PowerPoint</vt:lpstr>
      <vt:lpstr>«Назови мебель»</vt:lpstr>
      <vt:lpstr>«Один - много»</vt:lpstr>
      <vt:lpstr>«Один - много»</vt:lpstr>
      <vt:lpstr>«Назови ласково»</vt:lpstr>
      <vt:lpstr>Презентация PowerPoint</vt:lpstr>
      <vt:lpstr>«Наведи порядок»</vt:lpstr>
      <vt:lpstr>«Скажи наоборот»</vt:lpstr>
      <vt:lpstr>«Назови одним словом»</vt:lpstr>
      <vt:lpstr>Молодец!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sneginkamary</cp:lastModifiedBy>
  <cp:revision>64</cp:revision>
  <dcterms:created xsi:type="dcterms:W3CDTF">2020-08-02T20:06:55Z</dcterms:created>
  <dcterms:modified xsi:type="dcterms:W3CDTF">2022-02-26T14:03:47Z</dcterms:modified>
</cp:coreProperties>
</file>