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5" r:id="rId3"/>
    <p:sldId id="266" r:id="rId4"/>
    <p:sldId id="267" r:id="rId5"/>
    <p:sldId id="268" r:id="rId6"/>
    <p:sldId id="269" r:id="rId7"/>
    <p:sldId id="270" r:id="rId8"/>
    <p:sldId id="271" r:id="rId9"/>
    <p:sldId id="272" r:id="rId10"/>
    <p:sldId id="273" r:id="rId11"/>
    <p:sldId id="27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15" userDrawn="1">
          <p15:clr>
            <a:srgbClr val="A4A3A4"/>
          </p15:clr>
        </p15:guide>
        <p15:guide id="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DE7E2"/>
    <a:srgbClr val="311C45"/>
    <a:srgbClr val="170D21"/>
    <a:srgbClr val="E7DFD9"/>
    <a:srgbClr val="F9EF86"/>
    <a:srgbClr val="291739"/>
    <a:srgbClr val="3A1C46"/>
    <a:srgbClr val="EEE8E3"/>
    <a:srgbClr val="FFCC5C"/>
    <a:srgbClr val="F6F0A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986" autoAdjust="0"/>
    <p:restoredTop sz="94660"/>
  </p:normalViewPr>
  <p:slideViewPr>
    <p:cSldViewPr snapToGrid="0">
      <p:cViewPr>
        <p:scale>
          <a:sx n="33" d="100"/>
          <a:sy n="33" d="100"/>
        </p:scale>
        <p:origin x="2126" y="1234"/>
      </p:cViewPr>
      <p:guideLst>
        <p:guide pos="415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E9D2EC-1E6B-E2C7-048B-71DD8572394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BA4E5069-7CE4-3A18-227B-599BE355AEB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E94CEC-337A-72EA-BDAC-BCED4A5272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3651C9-2E46-1C3B-674F-BFFDEAA261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4515ED2-68AD-801B-FA46-B78FEC6229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6949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7FD7132-7E84-ED31-C769-36D6103934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AB754E75-C611-E8EF-6CE9-B752B4AD789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0ADAD0B-7A2D-38BA-4EA2-7827D7BA4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3770D8F-EEDB-92A4-8D0E-483154C96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E16585C-0733-2575-0908-7940AC2E06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8285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FD907B8E-2BDB-CB0B-CD71-08D5909AC3C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299FA991-CEF2-0B00-04A2-BCE0463BE7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763794E-FFA9-388A-21A9-CB840C68ED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B527C9C-D96B-FBAA-F733-0E158D7AC3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27A118B-7418-2C05-BE5A-0CAFDBC0A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71782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69A0ED-48A6-71B7-08D0-0584CF66FBA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F450F5E-8DA3-953D-4876-FFDC9B336FF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DC7DEDD-B0C4-6681-5007-BEEFDDDF75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4E58C2D-04DD-DE0E-F8CF-6CA2DD52A4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C77E1DA-91A9-4248-0D7C-25F850766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329283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B2B220-4B43-0995-3E27-0611F66B31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53E31EC4-873E-1850-0710-9A2B07C2105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E89845B-2E4F-DCE8-FE3E-C0853D33EE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1F6C35B-211C-0E4D-B0FF-62C4D37FC0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3192AD2-A55C-5717-4FF1-EC64CD4699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5319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7947F19-36A9-B96A-9AA6-C704871E9D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1CF8B18-BB95-6FB8-1FAA-EE76BC7639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910B4C-7BB2-4467-9F0C-2A07799B15B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24013E77-21D3-421C-E160-9C3E09769D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375FED-38B2-995F-BDDA-F7A8F51FA6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C0DFD5E-D4A8-BBFB-C832-78A6D4D7B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31697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22584AB-2FBF-3456-949A-E254215BFC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0E05E15-2D2B-0858-7740-6AA7A83123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83927146-71FE-28E5-E812-158C315DC4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CE5DD57D-2655-F3AA-2F33-79BFAEE09E4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3863FBB4-EDAC-1BF5-AA5A-2A33FD02764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D83719A4-2325-4318-47CB-87D7DC9130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079C1DB-A35C-4DA2-DF04-6D0BC7F63D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1392E0F-4A60-8FB9-1B98-53E779B010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11037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33B583F-73DA-1B61-A6EF-454783C470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F5D4B89-EEB8-FC3F-CD36-C0451FE00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436F7A64-E8CE-4460-842C-88F34ED342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208ECF71-B765-2118-B9DD-1242EA6336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2890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322C9601-3CC5-0368-0C8E-49F96EEAA9E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1BD3E17-17E6-FAE0-8F78-817043B05D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46DA8E1F-0638-EF49-E3BC-FB45AB1A4D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109798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2215D60-CF67-DB3A-7681-110FF95990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5464292-C527-E6C3-CBFC-D9714027032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492887CD-4F10-A1AD-B802-C38E6EA5EE5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904D680-0DD3-5209-C701-B37B5CDAA2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1646331-8CDB-05AF-1FF4-B5474A59A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FCA900C-3FE5-6181-BF51-AE45AB9F6E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44275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FC505F2-BAC3-9F54-7A14-E9950EB19B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A2DD42A-2600-13B8-27DF-B3F558CDFF8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2FDAD15-B8F7-700E-05ED-ABEBAC73942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81C40BE-F798-45D6-2BEF-0EF2CC34A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6569F6AA-AA9D-EEBE-DCB1-464B0DC8B5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A62E0CD3-A95D-7ED2-6DC1-05330AA1E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08699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ECFE1F-3BE5-37D3-AA2C-92120C881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47A6ADD0-6D5E-5F07-6727-F56DFB8558F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3A62F86-20B2-BFDD-5509-5C65128D717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E3C2B9-CFEA-47EF-82C1-5A77FCF8BC5B}" type="datetimeFigureOut">
              <a:rPr lang="ru-RU" smtClean="0"/>
              <a:t>03.08.2025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4298CA7E-DF5A-88D2-965B-B95CB98AAC3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8FFEE4E-D6B7-60A4-6E60-2EB43F3AA415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2AD361C-8A98-4675-AA6C-76FCF6209AA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139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slideLayout" Target="../slideLayouts/slideLayout2.xml"/><Relationship Id="rId7" Type="http://schemas.microsoft.com/office/2007/relationships/hdphoto" Target="../media/hdphoto1.wdp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14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EE8E3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796E005-E311-A490-903E-C13EA0F4A63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DDE3AEC-1486-5D92-D4D9-C885A97295A5}"/>
              </a:ext>
            </a:extLst>
          </p:cNvPr>
          <p:cNvGrpSpPr/>
          <p:nvPr/>
        </p:nvGrpSpPr>
        <p:grpSpPr>
          <a:xfrm rot="21396120">
            <a:off x="-87001" y="796446"/>
            <a:ext cx="8977453" cy="4033444"/>
            <a:chOff x="-106040" y="761824"/>
            <a:chExt cx="8977453" cy="4033444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3EDEC8EE-502F-E8D2-9823-4C9BC5A12947}"/>
                </a:ext>
              </a:extLst>
            </p:cNvPr>
            <p:cNvSpPr/>
            <p:nvPr/>
          </p:nvSpPr>
          <p:spPr>
            <a:xfrm>
              <a:off x="-106040" y="761824"/>
              <a:ext cx="8977453" cy="4033444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D34514F-BDCE-56B3-42A7-927ABFF93551}"/>
                </a:ext>
              </a:extLst>
            </p:cNvPr>
            <p:cNvSpPr txBox="1"/>
            <p:nvPr/>
          </p:nvSpPr>
          <p:spPr>
            <a:xfrm>
              <a:off x="545002" y="1686072"/>
              <a:ext cx="2394707" cy="5756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Часть 1</a:t>
              </a:r>
              <a:endPara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F4B86AC0-2F90-C9EA-BD09-E1281863EE27}"/>
                </a:ext>
              </a:extLst>
            </p:cNvPr>
            <p:cNvSpPr txBox="1"/>
            <p:nvPr/>
          </p:nvSpPr>
          <p:spPr>
            <a:xfrm>
              <a:off x="545002" y="2380553"/>
              <a:ext cx="7603315" cy="1263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  <a:t>Теоретические аспекты развития критического мышления </a:t>
              </a:r>
              <a:b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</a:br>
              <a: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  <a:t>у младших школьников.</a:t>
              </a:r>
            </a:p>
          </p:txBody>
        </p:sp>
      </p:grpSp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0318DA-61D3-E5C8-37DC-24E434669DE2}"/>
              </a:ext>
            </a:extLst>
          </p:cNvPr>
          <p:cNvSpPr/>
          <p:nvPr/>
        </p:nvSpPr>
        <p:spPr>
          <a:xfrm>
            <a:off x="-106038" y="-77210"/>
            <a:ext cx="9070054" cy="5114532"/>
          </a:xfrm>
          <a:prstGeom prst="rect">
            <a:avLst/>
          </a:prstGeom>
          <a:solidFill>
            <a:srgbClr val="EDE7E2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38" name="Полилиния: фигура 1037">
            <a:extLst>
              <a:ext uri="{FF2B5EF4-FFF2-40B4-BE49-F238E27FC236}">
                <a16:creationId xmlns:a16="http://schemas.microsoft.com/office/drawing/2014/main" id="{72BBD98F-2A48-6213-6186-4CFA0E5B8F88}"/>
              </a:ext>
            </a:extLst>
          </p:cNvPr>
          <p:cNvSpPr/>
          <p:nvPr/>
        </p:nvSpPr>
        <p:spPr>
          <a:xfrm>
            <a:off x="4388378" y="4243247"/>
            <a:ext cx="3958899" cy="2691963"/>
          </a:xfrm>
          <a:custGeom>
            <a:avLst/>
            <a:gdLst>
              <a:gd name="connsiteX0" fmla="*/ 0 w 3891212"/>
              <a:gd name="connsiteY0" fmla="*/ 0 h 2645937"/>
              <a:gd name="connsiteX1" fmla="*/ 1419669 w 3891212"/>
              <a:gd name="connsiteY1" fmla="*/ 0 h 2645937"/>
              <a:gd name="connsiteX2" fmla="*/ 1475611 w 3891212"/>
              <a:gd name="connsiteY2" fmla="*/ 2443 h 2645937"/>
              <a:gd name="connsiteX3" fmla="*/ 1850578 w 3891212"/>
              <a:gd name="connsiteY3" fmla="*/ 131068 h 2645937"/>
              <a:gd name="connsiteX4" fmla="*/ 1660078 w 3891212"/>
              <a:gd name="connsiteY4" fmla="*/ 354587 h 2645937"/>
              <a:gd name="connsiteX5" fmla="*/ 2002978 w 3891212"/>
              <a:gd name="connsiteY5" fmla="*/ 542547 h 2645937"/>
              <a:gd name="connsiteX6" fmla="*/ 2363658 w 3891212"/>
              <a:gd name="connsiteY6" fmla="*/ 344427 h 2645937"/>
              <a:gd name="connsiteX7" fmla="*/ 2168078 w 3891212"/>
              <a:gd name="connsiteY7" fmla="*/ 136147 h 2645937"/>
              <a:gd name="connsiteX8" fmla="*/ 2526115 w 3891212"/>
              <a:gd name="connsiteY8" fmla="*/ 9053 h 2645937"/>
              <a:gd name="connsiteX9" fmla="*/ 2695128 w 3891212"/>
              <a:gd name="connsiteY9" fmla="*/ 0 h 2645937"/>
              <a:gd name="connsiteX10" fmla="*/ 3891212 w 3891212"/>
              <a:gd name="connsiteY10" fmla="*/ 0 h 2645937"/>
              <a:gd name="connsiteX11" fmla="*/ 3891212 w 3891212"/>
              <a:gd name="connsiteY11" fmla="*/ 743275 h 2645937"/>
              <a:gd name="connsiteX12" fmla="*/ 3888810 w 3891212"/>
              <a:gd name="connsiteY12" fmla="*/ 828421 h 2645937"/>
              <a:gd name="connsiteX13" fmla="*/ 3751724 w 3891212"/>
              <a:gd name="connsiteY13" fmla="*/ 1249516 h 2645937"/>
              <a:gd name="connsiteX14" fmla="*/ 3543444 w 3891212"/>
              <a:gd name="connsiteY14" fmla="*/ 1098287 h 2645937"/>
              <a:gd name="connsiteX15" fmla="*/ 3345324 w 3891212"/>
              <a:gd name="connsiteY15" fmla="*/ 1377178 h 2645937"/>
              <a:gd name="connsiteX16" fmla="*/ 3533284 w 3891212"/>
              <a:gd name="connsiteY16" fmla="*/ 1642321 h 2645937"/>
              <a:gd name="connsiteX17" fmla="*/ 3756803 w 3891212"/>
              <a:gd name="connsiteY17" fmla="*/ 1495019 h 2645937"/>
              <a:gd name="connsiteX18" fmla="*/ 3889745 w 3891212"/>
              <a:gd name="connsiteY18" fmla="*/ 1861412 h 2645937"/>
              <a:gd name="connsiteX19" fmla="*/ 3891212 w 3891212"/>
              <a:gd name="connsiteY19" fmla="*/ 1906811 h 2645937"/>
              <a:gd name="connsiteX20" fmla="*/ 3891212 w 3891212"/>
              <a:gd name="connsiteY20" fmla="*/ 2645937 h 2645937"/>
              <a:gd name="connsiteX21" fmla="*/ 0 w 3891212"/>
              <a:gd name="connsiteY21" fmla="*/ 2645937 h 2645937"/>
              <a:gd name="connsiteX22" fmla="*/ 0 w 3891212"/>
              <a:gd name="connsiteY22" fmla="*/ 1908791 h 2645937"/>
              <a:gd name="connsiteX23" fmla="*/ 1531 w 3891212"/>
              <a:gd name="connsiteY23" fmla="*/ 1861413 h 2645937"/>
              <a:gd name="connsiteX24" fmla="*/ 134473 w 3891212"/>
              <a:gd name="connsiteY24" fmla="*/ 1495020 h 2645937"/>
              <a:gd name="connsiteX25" fmla="*/ 357992 w 3891212"/>
              <a:gd name="connsiteY25" fmla="*/ 1642322 h 2645937"/>
              <a:gd name="connsiteX26" fmla="*/ 545952 w 3891212"/>
              <a:gd name="connsiteY26" fmla="*/ 1377179 h 2645937"/>
              <a:gd name="connsiteX27" fmla="*/ 347832 w 3891212"/>
              <a:gd name="connsiteY27" fmla="*/ 1098288 h 2645937"/>
              <a:gd name="connsiteX28" fmla="*/ 139552 w 3891212"/>
              <a:gd name="connsiteY28" fmla="*/ 1249517 h 2645937"/>
              <a:gd name="connsiteX29" fmla="*/ 2466 w 3891212"/>
              <a:gd name="connsiteY29" fmla="*/ 828422 h 2645937"/>
              <a:gd name="connsiteX30" fmla="*/ 0 w 3891212"/>
              <a:gd name="connsiteY30" fmla="*/ 741009 h 2645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</a:cxnLst>
            <a:rect l="l" t="t" r="r" b="b"/>
            <a:pathLst>
              <a:path w="3891212" h="2645937">
                <a:moveTo>
                  <a:pt x="0" y="0"/>
                </a:moveTo>
                <a:lnTo>
                  <a:pt x="1419669" y="0"/>
                </a:lnTo>
                <a:lnTo>
                  <a:pt x="1475611" y="2443"/>
                </a:lnTo>
                <a:cubicBezTo>
                  <a:pt x="1723896" y="16320"/>
                  <a:pt x="1849096" y="50211"/>
                  <a:pt x="1850578" y="131068"/>
                </a:cubicBezTo>
                <a:cubicBezTo>
                  <a:pt x="1853541" y="292781"/>
                  <a:pt x="1654998" y="219967"/>
                  <a:pt x="1660078" y="354587"/>
                </a:cubicBezTo>
                <a:cubicBezTo>
                  <a:pt x="1665158" y="489207"/>
                  <a:pt x="1885715" y="544240"/>
                  <a:pt x="2002978" y="542547"/>
                </a:cubicBezTo>
                <a:cubicBezTo>
                  <a:pt x="2120241" y="540854"/>
                  <a:pt x="2371701" y="485820"/>
                  <a:pt x="2363658" y="344427"/>
                </a:cubicBezTo>
                <a:cubicBezTo>
                  <a:pt x="2355615" y="203034"/>
                  <a:pt x="2167231" y="303787"/>
                  <a:pt x="2168078" y="136147"/>
                </a:cubicBezTo>
                <a:cubicBezTo>
                  <a:pt x="2168448" y="62804"/>
                  <a:pt x="2300166" y="26635"/>
                  <a:pt x="2526115" y="9053"/>
                </a:cubicBezTo>
                <a:lnTo>
                  <a:pt x="2695128" y="0"/>
                </a:lnTo>
                <a:lnTo>
                  <a:pt x="3891212" y="0"/>
                </a:lnTo>
                <a:lnTo>
                  <a:pt x="3891212" y="743275"/>
                </a:lnTo>
                <a:lnTo>
                  <a:pt x="3888810" y="828421"/>
                </a:lnTo>
                <a:cubicBezTo>
                  <a:pt x="3876996" y="1090108"/>
                  <a:pt x="3843402" y="1249158"/>
                  <a:pt x="3751724" y="1249516"/>
                </a:cubicBezTo>
                <a:cubicBezTo>
                  <a:pt x="3584084" y="1250171"/>
                  <a:pt x="3684837" y="1104506"/>
                  <a:pt x="3543444" y="1098287"/>
                </a:cubicBezTo>
                <a:cubicBezTo>
                  <a:pt x="3402051" y="1092067"/>
                  <a:pt x="3347017" y="1286506"/>
                  <a:pt x="3345324" y="1377178"/>
                </a:cubicBezTo>
                <a:cubicBezTo>
                  <a:pt x="3343631" y="1467850"/>
                  <a:pt x="3398664" y="1638393"/>
                  <a:pt x="3533284" y="1642321"/>
                </a:cubicBezTo>
                <a:cubicBezTo>
                  <a:pt x="3667904" y="1646249"/>
                  <a:pt x="3595090" y="1492728"/>
                  <a:pt x="3756803" y="1495019"/>
                </a:cubicBezTo>
                <a:cubicBezTo>
                  <a:pt x="3847766" y="1496308"/>
                  <a:pt x="3879289" y="1618672"/>
                  <a:pt x="3889745" y="1861412"/>
                </a:cubicBezTo>
                <a:lnTo>
                  <a:pt x="3891212" y="1906811"/>
                </a:lnTo>
                <a:lnTo>
                  <a:pt x="3891212" y="2645937"/>
                </a:lnTo>
                <a:lnTo>
                  <a:pt x="0" y="2645937"/>
                </a:lnTo>
                <a:lnTo>
                  <a:pt x="0" y="1908791"/>
                </a:lnTo>
                <a:lnTo>
                  <a:pt x="1531" y="1861413"/>
                </a:lnTo>
                <a:cubicBezTo>
                  <a:pt x="11987" y="1618673"/>
                  <a:pt x="43510" y="1496309"/>
                  <a:pt x="134473" y="1495020"/>
                </a:cubicBezTo>
                <a:cubicBezTo>
                  <a:pt x="296186" y="1492729"/>
                  <a:pt x="223372" y="1646250"/>
                  <a:pt x="357992" y="1642322"/>
                </a:cubicBezTo>
                <a:cubicBezTo>
                  <a:pt x="492612" y="1638394"/>
                  <a:pt x="547645" y="1467851"/>
                  <a:pt x="545952" y="1377179"/>
                </a:cubicBezTo>
                <a:cubicBezTo>
                  <a:pt x="544259" y="1286507"/>
                  <a:pt x="489225" y="1092068"/>
                  <a:pt x="347832" y="1098288"/>
                </a:cubicBezTo>
                <a:cubicBezTo>
                  <a:pt x="206439" y="1104507"/>
                  <a:pt x="307192" y="1250172"/>
                  <a:pt x="139552" y="1249517"/>
                </a:cubicBezTo>
                <a:cubicBezTo>
                  <a:pt x="47874" y="1249159"/>
                  <a:pt x="14280" y="1090109"/>
                  <a:pt x="2466" y="828422"/>
                </a:cubicBezTo>
                <a:lnTo>
                  <a:pt x="0" y="741009"/>
                </a:lnTo>
                <a:close/>
              </a:path>
            </a:pathLst>
          </a:custGeom>
          <a:solidFill>
            <a:srgbClr val="EDE7E2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66" name="Полилиния: фигура 1065">
            <a:extLst>
              <a:ext uri="{FF2B5EF4-FFF2-40B4-BE49-F238E27FC236}">
                <a16:creationId xmlns:a16="http://schemas.microsoft.com/office/drawing/2014/main" id="{B018FF5F-F19F-971E-0846-207569770257}"/>
              </a:ext>
            </a:extLst>
          </p:cNvPr>
          <p:cNvSpPr/>
          <p:nvPr/>
        </p:nvSpPr>
        <p:spPr>
          <a:xfrm>
            <a:off x="2213060" y="-77210"/>
            <a:ext cx="6134217" cy="1396752"/>
          </a:xfrm>
          <a:custGeom>
            <a:avLst/>
            <a:gdLst>
              <a:gd name="connsiteX0" fmla="*/ 0 w 6029337"/>
              <a:gd name="connsiteY0" fmla="*/ 0 h 1372871"/>
              <a:gd name="connsiteX1" fmla="*/ 6029337 w 6029337"/>
              <a:gd name="connsiteY1" fmla="*/ 0 h 1372871"/>
              <a:gd name="connsiteX2" fmla="*/ 6029337 w 6029337"/>
              <a:gd name="connsiteY2" fmla="*/ 826475 h 1372871"/>
              <a:gd name="connsiteX3" fmla="*/ 3214612 w 6029337"/>
              <a:gd name="connsiteY3" fmla="*/ 826475 h 1372871"/>
              <a:gd name="connsiteX4" fmla="*/ 3082931 w 6029337"/>
              <a:gd name="connsiteY4" fmla="*/ 829348 h 1372871"/>
              <a:gd name="connsiteX5" fmla="*/ 2538343 w 6029337"/>
              <a:gd name="connsiteY5" fmla="*/ 966434 h 1372871"/>
              <a:gd name="connsiteX6" fmla="*/ 2733923 w 6029337"/>
              <a:gd name="connsiteY6" fmla="*/ 1174714 h 1372871"/>
              <a:gd name="connsiteX7" fmla="*/ 2373243 w 6029337"/>
              <a:gd name="connsiteY7" fmla="*/ 1372834 h 1372871"/>
              <a:gd name="connsiteX8" fmla="*/ 2030343 w 6029337"/>
              <a:gd name="connsiteY8" fmla="*/ 1184874 h 1372871"/>
              <a:gd name="connsiteX9" fmla="*/ 2220843 w 6029337"/>
              <a:gd name="connsiteY9" fmla="*/ 961355 h 1372871"/>
              <a:gd name="connsiteX10" fmla="*/ 1845875 w 6029337"/>
              <a:gd name="connsiteY10" fmla="*/ 832730 h 1372871"/>
              <a:gd name="connsiteX11" fmla="*/ 1660868 w 6029337"/>
              <a:gd name="connsiteY11" fmla="*/ 826475 h 1372871"/>
              <a:gd name="connsiteX12" fmla="*/ 0 w 6029337"/>
              <a:gd name="connsiteY12" fmla="*/ 826475 h 1372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6029337" h="1372871">
                <a:moveTo>
                  <a:pt x="0" y="0"/>
                </a:moveTo>
                <a:lnTo>
                  <a:pt x="6029337" y="0"/>
                </a:lnTo>
                <a:lnTo>
                  <a:pt x="6029337" y="826475"/>
                </a:lnTo>
                <a:lnTo>
                  <a:pt x="3214612" y="826475"/>
                </a:lnTo>
                <a:lnTo>
                  <a:pt x="3082931" y="829348"/>
                </a:lnTo>
                <a:cubicBezTo>
                  <a:pt x="2744500" y="841161"/>
                  <a:pt x="2538806" y="874755"/>
                  <a:pt x="2538343" y="966434"/>
                </a:cubicBezTo>
                <a:cubicBezTo>
                  <a:pt x="2537496" y="1134074"/>
                  <a:pt x="2725880" y="1033321"/>
                  <a:pt x="2733923" y="1174714"/>
                </a:cubicBezTo>
                <a:cubicBezTo>
                  <a:pt x="2741966" y="1316107"/>
                  <a:pt x="2490506" y="1371141"/>
                  <a:pt x="2373243" y="1372834"/>
                </a:cubicBezTo>
                <a:cubicBezTo>
                  <a:pt x="2255980" y="1374527"/>
                  <a:pt x="2035423" y="1319494"/>
                  <a:pt x="2030343" y="1184874"/>
                </a:cubicBezTo>
                <a:cubicBezTo>
                  <a:pt x="2025263" y="1050254"/>
                  <a:pt x="2223806" y="1123068"/>
                  <a:pt x="2220843" y="961355"/>
                </a:cubicBezTo>
                <a:cubicBezTo>
                  <a:pt x="2219361" y="880498"/>
                  <a:pt x="2094161" y="846607"/>
                  <a:pt x="1845875" y="832730"/>
                </a:cubicBezTo>
                <a:lnTo>
                  <a:pt x="1660868" y="826475"/>
                </a:lnTo>
                <a:lnTo>
                  <a:pt x="0" y="826475"/>
                </a:lnTo>
                <a:close/>
              </a:path>
            </a:pathLst>
          </a:custGeom>
          <a:solidFill>
            <a:srgbClr val="EDE7E2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65" name="Прямоугольник 1064">
            <a:extLst>
              <a:ext uri="{FF2B5EF4-FFF2-40B4-BE49-F238E27FC236}">
                <a16:creationId xmlns:a16="http://schemas.microsoft.com/office/drawing/2014/main" id="{B2BF7FEA-9750-F8CE-ED10-315827359219}"/>
              </a:ext>
            </a:extLst>
          </p:cNvPr>
          <p:cNvSpPr/>
          <p:nvPr/>
        </p:nvSpPr>
        <p:spPr>
          <a:xfrm>
            <a:off x="-106038" y="-77210"/>
            <a:ext cx="2319099" cy="840851"/>
          </a:xfrm>
          <a:prstGeom prst="rect">
            <a:avLst/>
          </a:prstGeom>
          <a:solidFill>
            <a:srgbClr val="EDE7E2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59" name="Полилиния: фигура 1058">
            <a:extLst>
              <a:ext uri="{FF2B5EF4-FFF2-40B4-BE49-F238E27FC236}">
                <a16:creationId xmlns:a16="http://schemas.microsoft.com/office/drawing/2014/main" id="{38C1FE44-1149-9062-B7C5-8AFB3E5DE4D5}"/>
              </a:ext>
            </a:extLst>
          </p:cNvPr>
          <p:cNvSpPr/>
          <p:nvPr/>
        </p:nvSpPr>
        <p:spPr>
          <a:xfrm>
            <a:off x="-106039" y="4243244"/>
            <a:ext cx="5049904" cy="2691967"/>
          </a:xfrm>
          <a:custGeom>
            <a:avLst/>
            <a:gdLst>
              <a:gd name="connsiteX0" fmla="*/ 0 w 4963563"/>
              <a:gd name="connsiteY0" fmla="*/ 0 h 2645941"/>
              <a:gd name="connsiteX1" fmla="*/ 568500 w 4963563"/>
              <a:gd name="connsiteY1" fmla="*/ 0 h 2645941"/>
              <a:gd name="connsiteX2" fmla="*/ 568500 w 4963563"/>
              <a:gd name="connsiteY2" fmla="*/ 3 h 2645941"/>
              <a:gd name="connsiteX3" fmla="*/ 1626056 w 4963563"/>
              <a:gd name="connsiteY3" fmla="*/ 3 h 2645941"/>
              <a:gd name="connsiteX4" fmla="*/ 1681974 w 4963563"/>
              <a:gd name="connsiteY4" fmla="*/ 2445 h 2645941"/>
              <a:gd name="connsiteX5" fmla="*/ 2056942 w 4963563"/>
              <a:gd name="connsiteY5" fmla="*/ 131070 h 2645941"/>
              <a:gd name="connsiteX6" fmla="*/ 1866442 w 4963563"/>
              <a:gd name="connsiteY6" fmla="*/ 354589 h 2645941"/>
              <a:gd name="connsiteX7" fmla="*/ 2209342 w 4963563"/>
              <a:gd name="connsiteY7" fmla="*/ 542549 h 2645941"/>
              <a:gd name="connsiteX8" fmla="*/ 2570022 w 4963563"/>
              <a:gd name="connsiteY8" fmla="*/ 344429 h 2645941"/>
              <a:gd name="connsiteX9" fmla="*/ 2374442 w 4963563"/>
              <a:gd name="connsiteY9" fmla="*/ 136149 h 2645941"/>
              <a:gd name="connsiteX10" fmla="*/ 2732479 w 4963563"/>
              <a:gd name="connsiteY10" fmla="*/ 9055 h 2645941"/>
              <a:gd name="connsiteX11" fmla="*/ 2901473 w 4963563"/>
              <a:gd name="connsiteY11" fmla="*/ 3 h 2645941"/>
              <a:gd name="connsiteX12" fmla="*/ 4102503 w 4963563"/>
              <a:gd name="connsiteY12" fmla="*/ 3 h 2645941"/>
              <a:gd name="connsiteX13" fmla="*/ 4414883 w 4963563"/>
              <a:gd name="connsiteY13" fmla="*/ 3 h 2645941"/>
              <a:gd name="connsiteX14" fmla="*/ 4417574 w 4963563"/>
              <a:gd name="connsiteY14" fmla="*/ 3 h 2645941"/>
              <a:gd name="connsiteX15" fmla="*/ 4417574 w 4963563"/>
              <a:gd name="connsiteY15" fmla="*/ 741012 h 2645941"/>
              <a:gd name="connsiteX16" fmla="*/ 4420040 w 4963563"/>
              <a:gd name="connsiteY16" fmla="*/ 828425 h 2645941"/>
              <a:gd name="connsiteX17" fmla="*/ 4557126 w 4963563"/>
              <a:gd name="connsiteY17" fmla="*/ 1249520 h 2645941"/>
              <a:gd name="connsiteX18" fmla="*/ 4765406 w 4963563"/>
              <a:gd name="connsiteY18" fmla="*/ 1098291 h 2645941"/>
              <a:gd name="connsiteX19" fmla="*/ 4963526 w 4963563"/>
              <a:gd name="connsiteY19" fmla="*/ 1377182 h 2645941"/>
              <a:gd name="connsiteX20" fmla="*/ 4775566 w 4963563"/>
              <a:gd name="connsiteY20" fmla="*/ 1642325 h 2645941"/>
              <a:gd name="connsiteX21" fmla="*/ 4552047 w 4963563"/>
              <a:gd name="connsiteY21" fmla="*/ 1495023 h 2645941"/>
              <a:gd name="connsiteX22" fmla="*/ 4419105 w 4963563"/>
              <a:gd name="connsiteY22" fmla="*/ 1861416 h 2645941"/>
              <a:gd name="connsiteX23" fmla="*/ 4417574 w 4963563"/>
              <a:gd name="connsiteY23" fmla="*/ 1908794 h 2645941"/>
              <a:gd name="connsiteX24" fmla="*/ 4417574 w 4963563"/>
              <a:gd name="connsiteY24" fmla="*/ 2645940 h 2645941"/>
              <a:gd name="connsiteX25" fmla="*/ 4414886 w 4963563"/>
              <a:gd name="connsiteY25" fmla="*/ 2645940 h 2645941"/>
              <a:gd name="connsiteX26" fmla="*/ 4414886 w 4963563"/>
              <a:gd name="connsiteY26" fmla="*/ 2645941 h 2645941"/>
              <a:gd name="connsiteX27" fmla="*/ 4102503 w 4963563"/>
              <a:gd name="connsiteY27" fmla="*/ 2645941 h 2645941"/>
              <a:gd name="connsiteX28" fmla="*/ 4102503 w 4963563"/>
              <a:gd name="connsiteY28" fmla="*/ 2645940 h 2645941"/>
              <a:gd name="connsiteX29" fmla="*/ 518742 w 4963563"/>
              <a:gd name="connsiteY29" fmla="*/ 2645940 h 2645941"/>
              <a:gd name="connsiteX30" fmla="*/ 518742 w 4963563"/>
              <a:gd name="connsiteY30" fmla="*/ 2645939 h 2645941"/>
              <a:gd name="connsiteX31" fmla="*/ 0 w 4963563"/>
              <a:gd name="connsiteY31" fmla="*/ 2645939 h 264594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</a:cxnLst>
            <a:rect l="l" t="t" r="r" b="b"/>
            <a:pathLst>
              <a:path w="4963563" h="2645941">
                <a:moveTo>
                  <a:pt x="0" y="0"/>
                </a:moveTo>
                <a:lnTo>
                  <a:pt x="568500" y="0"/>
                </a:lnTo>
                <a:lnTo>
                  <a:pt x="568500" y="3"/>
                </a:lnTo>
                <a:lnTo>
                  <a:pt x="1626056" y="3"/>
                </a:lnTo>
                <a:lnTo>
                  <a:pt x="1681974" y="2445"/>
                </a:lnTo>
                <a:cubicBezTo>
                  <a:pt x="1930259" y="16322"/>
                  <a:pt x="2055460" y="50213"/>
                  <a:pt x="2056942" y="131070"/>
                </a:cubicBezTo>
                <a:cubicBezTo>
                  <a:pt x="2059905" y="292783"/>
                  <a:pt x="1861362" y="219969"/>
                  <a:pt x="1866442" y="354589"/>
                </a:cubicBezTo>
                <a:cubicBezTo>
                  <a:pt x="1871522" y="489209"/>
                  <a:pt x="2092079" y="544242"/>
                  <a:pt x="2209342" y="542549"/>
                </a:cubicBezTo>
                <a:cubicBezTo>
                  <a:pt x="2326605" y="540856"/>
                  <a:pt x="2578065" y="485822"/>
                  <a:pt x="2570022" y="344429"/>
                </a:cubicBezTo>
                <a:cubicBezTo>
                  <a:pt x="2561979" y="203036"/>
                  <a:pt x="2373595" y="303789"/>
                  <a:pt x="2374442" y="136149"/>
                </a:cubicBezTo>
                <a:cubicBezTo>
                  <a:pt x="2374812" y="62806"/>
                  <a:pt x="2506530" y="26637"/>
                  <a:pt x="2732479" y="9055"/>
                </a:cubicBezTo>
                <a:lnTo>
                  <a:pt x="2901473" y="3"/>
                </a:lnTo>
                <a:lnTo>
                  <a:pt x="4102503" y="3"/>
                </a:lnTo>
                <a:lnTo>
                  <a:pt x="4414883" y="3"/>
                </a:lnTo>
                <a:lnTo>
                  <a:pt x="4417574" y="3"/>
                </a:lnTo>
                <a:lnTo>
                  <a:pt x="4417574" y="741012"/>
                </a:lnTo>
                <a:lnTo>
                  <a:pt x="4420040" y="828425"/>
                </a:lnTo>
                <a:cubicBezTo>
                  <a:pt x="4431854" y="1090112"/>
                  <a:pt x="4465448" y="1249162"/>
                  <a:pt x="4557126" y="1249520"/>
                </a:cubicBezTo>
                <a:cubicBezTo>
                  <a:pt x="4724766" y="1250175"/>
                  <a:pt x="4624013" y="1104510"/>
                  <a:pt x="4765406" y="1098291"/>
                </a:cubicBezTo>
                <a:cubicBezTo>
                  <a:pt x="4906799" y="1092071"/>
                  <a:pt x="4961833" y="1286510"/>
                  <a:pt x="4963526" y="1377182"/>
                </a:cubicBezTo>
                <a:cubicBezTo>
                  <a:pt x="4965219" y="1467854"/>
                  <a:pt x="4910186" y="1638397"/>
                  <a:pt x="4775566" y="1642325"/>
                </a:cubicBezTo>
                <a:cubicBezTo>
                  <a:pt x="4640946" y="1646253"/>
                  <a:pt x="4713760" y="1492732"/>
                  <a:pt x="4552047" y="1495023"/>
                </a:cubicBezTo>
                <a:cubicBezTo>
                  <a:pt x="4461084" y="1496312"/>
                  <a:pt x="4429561" y="1618676"/>
                  <a:pt x="4419105" y="1861416"/>
                </a:cubicBezTo>
                <a:lnTo>
                  <a:pt x="4417574" y="1908794"/>
                </a:lnTo>
                <a:lnTo>
                  <a:pt x="4417574" y="2645940"/>
                </a:lnTo>
                <a:lnTo>
                  <a:pt x="4414886" y="2645940"/>
                </a:lnTo>
                <a:lnTo>
                  <a:pt x="4414886" y="2645941"/>
                </a:lnTo>
                <a:lnTo>
                  <a:pt x="4102503" y="2645941"/>
                </a:lnTo>
                <a:lnTo>
                  <a:pt x="4102503" y="2645940"/>
                </a:lnTo>
                <a:lnTo>
                  <a:pt x="518742" y="2645940"/>
                </a:lnTo>
                <a:lnTo>
                  <a:pt x="518742" y="2645939"/>
                </a:lnTo>
                <a:lnTo>
                  <a:pt x="0" y="2645939"/>
                </a:lnTo>
                <a:close/>
              </a:path>
            </a:pathLst>
          </a:custGeom>
          <a:solidFill>
            <a:srgbClr val="EDE7E2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34" name="TextBox 1033">
            <a:extLst>
              <a:ext uri="{FF2B5EF4-FFF2-40B4-BE49-F238E27FC236}">
                <a16:creationId xmlns:a16="http://schemas.microsoft.com/office/drawing/2014/main" id="{C0A60D87-D37F-7ECE-0EBE-901FCEA40D2E}"/>
              </a:ext>
            </a:extLst>
          </p:cNvPr>
          <p:cNvSpPr txBox="1"/>
          <p:nvPr/>
        </p:nvSpPr>
        <p:spPr>
          <a:xfrm>
            <a:off x="545002" y="5037323"/>
            <a:ext cx="3775039" cy="69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80000"/>
              </a:lnSpc>
            </a:pPr>
            <a:r>
              <a:rPr lang="ru-RU" sz="2400" dirty="0">
                <a:solidFill>
                  <a:srgbClr val="291739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Тарасова Наталья Валерьевна</a:t>
            </a:r>
          </a:p>
        </p:txBody>
      </p:sp>
      <p:sp>
        <p:nvSpPr>
          <p:cNvPr id="1036" name="TextBox 1035">
            <a:extLst>
              <a:ext uri="{FF2B5EF4-FFF2-40B4-BE49-F238E27FC236}">
                <a16:creationId xmlns:a16="http://schemas.microsoft.com/office/drawing/2014/main" id="{DB9582EE-58D1-3D9E-60F9-7C27A48BD951}"/>
              </a:ext>
            </a:extLst>
          </p:cNvPr>
          <p:cNvSpPr txBox="1"/>
          <p:nvPr/>
        </p:nvSpPr>
        <p:spPr>
          <a:xfrm>
            <a:off x="545002" y="5699879"/>
            <a:ext cx="4139783" cy="6951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sz="1600" dirty="0">
                <a:solidFill>
                  <a:srgbClr val="291739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учитель</a:t>
            </a:r>
            <a:r>
              <a:rPr lang="ru-RU" sz="1600" dirty="0">
                <a:solidFill>
                  <a:srgbClr val="291739"/>
                </a:solidFill>
              </a:rPr>
              <a:t> </a:t>
            </a:r>
            <a:r>
              <a:rPr lang="ru-RU" sz="1600" dirty="0">
                <a:solidFill>
                  <a:srgbClr val="291739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начальных классов </a:t>
            </a:r>
            <a:br>
              <a:rPr lang="ru-RU" sz="1600" dirty="0">
                <a:solidFill>
                  <a:srgbClr val="291739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</a:br>
            <a:r>
              <a:rPr lang="ru-RU" sz="1600" dirty="0">
                <a:solidFill>
                  <a:srgbClr val="291739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МАОУ СОШ №15 </a:t>
            </a:r>
          </a:p>
          <a:p>
            <a:pPr algn="l">
              <a:lnSpc>
                <a:spcPct val="80000"/>
              </a:lnSpc>
            </a:pPr>
            <a:r>
              <a:rPr lang="ru-RU" sz="1600" dirty="0">
                <a:solidFill>
                  <a:srgbClr val="291739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г. Балашиха, </a:t>
            </a:r>
            <a:r>
              <a:rPr lang="ru-RU" sz="1600" dirty="0" err="1">
                <a:solidFill>
                  <a:srgbClr val="291739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мкр</a:t>
            </a:r>
            <a:r>
              <a:rPr lang="ru-RU" sz="1600" dirty="0">
                <a:solidFill>
                  <a:srgbClr val="291739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. Железнодорожный </a:t>
            </a:r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0540FF89-5DF9-9099-4591-1B1EDFD154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48943" y="-75149"/>
            <a:ext cx="4625937" cy="7127594"/>
          </a:xfrm>
          <a:prstGeom prst="rect">
            <a:avLst/>
          </a:prstGeom>
        </p:spPr>
      </p:pic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8DDB528B-4778-D608-5708-A5901DF0E922}"/>
              </a:ext>
            </a:extLst>
          </p:cNvPr>
          <p:cNvGrpSpPr/>
          <p:nvPr/>
        </p:nvGrpSpPr>
        <p:grpSpPr>
          <a:xfrm rot="21433063">
            <a:off x="-106040" y="761824"/>
            <a:ext cx="8977453" cy="4033444"/>
            <a:chOff x="-106040" y="761824"/>
            <a:chExt cx="8977453" cy="4033444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14A0682E-9BD9-1051-335C-0852E835125A}"/>
                </a:ext>
              </a:extLst>
            </p:cNvPr>
            <p:cNvSpPr/>
            <p:nvPr/>
          </p:nvSpPr>
          <p:spPr>
            <a:xfrm>
              <a:off x="-106040" y="761824"/>
              <a:ext cx="8977453" cy="4033444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77B15D08-C0C2-420E-D195-CCA287D9DB86}"/>
                </a:ext>
              </a:extLst>
            </p:cNvPr>
            <p:cNvSpPr txBox="1"/>
            <p:nvPr/>
          </p:nvSpPr>
          <p:spPr>
            <a:xfrm>
              <a:off x="545002" y="1686072"/>
              <a:ext cx="7793548" cy="203228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Развитие критического мышления у младших школьников через игровые методики</a:t>
              </a:r>
              <a:endPara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43478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animRot by="120000">
                                      <p:cBhvr>
                                        <p:cTn id="6" dur="1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3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3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3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300" fill="hold">
                                          <p:stCondLst>
                                            <p:cond delay="12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7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185D5A-74C3-5977-1396-41B49DA244C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FE4DBFB-22A3-82B2-A365-2443B70352A5}"/>
              </a:ext>
            </a:extLst>
          </p:cNvPr>
          <p:cNvGrpSpPr/>
          <p:nvPr/>
        </p:nvGrpSpPr>
        <p:grpSpPr>
          <a:xfrm>
            <a:off x="-81022" y="370557"/>
            <a:ext cx="6105600" cy="2858780"/>
            <a:chOff x="-625293" y="923869"/>
            <a:chExt cx="6105600" cy="2858780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2B6ACB5F-B6E3-209E-F0EB-3F34CB573723}"/>
                </a:ext>
              </a:extLst>
            </p:cNvPr>
            <p:cNvSpPr/>
            <p:nvPr/>
          </p:nvSpPr>
          <p:spPr>
            <a:xfrm>
              <a:off x="-625293" y="923869"/>
              <a:ext cx="6105600" cy="2858780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F0D3C474-17E7-6900-1B81-86324C28C733}"/>
                </a:ext>
              </a:extLst>
            </p:cNvPr>
            <p:cNvSpPr txBox="1"/>
            <p:nvPr/>
          </p:nvSpPr>
          <p:spPr>
            <a:xfrm>
              <a:off x="2694" y="1662922"/>
              <a:ext cx="5122315" cy="1203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Игра №2</a:t>
              </a:r>
            </a:p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-6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Верно/неверно</a:t>
              </a:r>
            </a:p>
          </p:txBody>
        </p:sp>
      </p:grp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A855DE24-AED3-3269-6172-9EF2D5FADC5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" t="2026" r="2051" b="4135"/>
          <a:stretch>
            <a:fillRect/>
          </a:stretch>
        </p:blipFill>
        <p:spPr bwMode="auto">
          <a:xfrm rot="5400000">
            <a:off x="5978860" y="757774"/>
            <a:ext cx="6053392" cy="5278958"/>
          </a:xfrm>
          <a:prstGeom prst="roundRect">
            <a:avLst>
              <a:gd name="adj" fmla="val 2186"/>
            </a:avLst>
          </a:prstGeom>
          <a:solidFill>
            <a:srgbClr val="F9EF86"/>
          </a:solidFill>
          <a:ln>
            <a:noFill/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A1142E9B-3B2B-170C-C8D6-A58A8AC0D209}"/>
              </a:ext>
            </a:extLst>
          </p:cNvPr>
          <p:cNvGrpSpPr/>
          <p:nvPr/>
        </p:nvGrpSpPr>
        <p:grpSpPr>
          <a:xfrm>
            <a:off x="546966" y="3457188"/>
            <a:ext cx="5122314" cy="1151015"/>
            <a:chOff x="546966" y="4091632"/>
            <a:chExt cx="5122314" cy="115101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422F38E-FE54-F0A6-CA77-C275B58E6893}"/>
                </a:ext>
              </a:extLst>
            </p:cNvPr>
            <p:cNvSpPr txBox="1"/>
            <p:nvPr/>
          </p:nvSpPr>
          <p:spPr>
            <a:xfrm>
              <a:off x="546966" y="4091632"/>
              <a:ext cx="135128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Цель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F20C927-F908-751F-AF5E-717177DBADF1}"/>
                </a:ext>
              </a:extLst>
            </p:cNvPr>
            <p:cNvSpPr txBox="1"/>
            <p:nvPr/>
          </p:nvSpPr>
          <p:spPr>
            <a:xfrm>
              <a:off x="546966" y="4657872"/>
              <a:ext cx="512231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развитие умения различать правду и ложь, проверять достоверность утверждений</a:t>
              </a:r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9C6A8EB1-4574-633B-FEB3-A27EF34E8D91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1131363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125CC0BE-4180-E1DD-FD79-FBA66315B89A}"/>
              </a:ext>
            </a:extLst>
          </p:cNvPr>
          <p:cNvGrpSpPr/>
          <p:nvPr/>
        </p:nvGrpSpPr>
        <p:grpSpPr>
          <a:xfrm>
            <a:off x="546965" y="4844164"/>
            <a:ext cx="5819111" cy="1643458"/>
            <a:chOff x="546965" y="4091632"/>
            <a:chExt cx="5819111" cy="164345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7B2C100A-324C-5D16-9428-2F0E4E352124}"/>
                </a:ext>
              </a:extLst>
            </p:cNvPr>
            <p:cNvSpPr txBox="1"/>
            <p:nvPr/>
          </p:nvSpPr>
          <p:spPr>
            <a:xfrm>
              <a:off x="546966" y="4091632"/>
              <a:ext cx="189529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Ход игры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1A36CA2F-105B-C9B0-294E-436300B4051A}"/>
                </a:ext>
              </a:extLst>
            </p:cNvPr>
            <p:cNvSpPr txBox="1"/>
            <p:nvPr/>
          </p:nvSpPr>
          <p:spPr>
            <a:xfrm>
              <a:off x="546965" y="4657872"/>
              <a:ext cx="5819111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учащиеся получают таблицу с утверждениями </a:t>
              </a:r>
              <a:b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и должны отметить те из них, которые являются правдивыми, поставив галочку в соответствующей графе таблицы</a:t>
              </a:r>
            </a:p>
          </p:txBody>
        </p: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id="{3BBE93FF-412A-5BC6-8FAF-81B3D87DD988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7" y="4540250"/>
              <a:ext cx="1674000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15" name="Cross Logic 1-8 уровень Легко - смотреть онлайн в поиске Яндекса по Видео — Яндекс Браузер 2025-08-03 16-20-08">
            <a:hlinkClick r:id="" action="ppaction://media"/>
            <a:extLst>
              <a:ext uri="{FF2B5EF4-FFF2-40B4-BE49-F238E27FC236}">
                <a16:creationId xmlns:a16="http://schemas.microsoft.com/office/drawing/2014/main" id="{E1F52848-C45F-3D02-1BCB-8B3A2E01D243}"/>
              </a:ext>
            </a:extLst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0843" end="3831.6666"/>
                </p14:media>
              </p:ext>
            </p:extLst>
          </p:nvPr>
        </p:nvPicPr>
        <p:blipFill>
          <a:blip r:embed="rId5"/>
          <a:srcRect l="35431" t="14217" r="35402" b="17634"/>
          <a:stretch>
            <a:fillRect/>
          </a:stretch>
        </p:blipFill>
        <p:spPr>
          <a:xfrm>
            <a:off x="7086660" y="607607"/>
            <a:ext cx="3839842" cy="5607390"/>
          </a:xfrm>
          <a:prstGeom prst="rect">
            <a:avLst/>
          </a:prstGeom>
        </p:spPr>
      </p:pic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0BD59F4C-AFA1-5D3E-3270-90C354136ABF}"/>
              </a:ext>
            </a:extLst>
          </p:cNvPr>
          <p:cNvGrpSpPr/>
          <p:nvPr/>
        </p:nvGrpSpPr>
        <p:grpSpPr>
          <a:xfrm>
            <a:off x="10608154" y="1532042"/>
            <a:ext cx="543706" cy="535809"/>
            <a:chOff x="7953034" y="1173403"/>
            <a:chExt cx="1259184" cy="1240895"/>
          </a:xfrm>
        </p:grpSpPr>
        <p:pic>
          <p:nvPicPr>
            <p:cNvPr id="20" name="Рисунок 19">
              <a:extLst>
                <a:ext uri="{FF2B5EF4-FFF2-40B4-BE49-F238E27FC236}">
                  <a16:creationId xmlns:a16="http://schemas.microsoft.com/office/drawing/2014/main" id="{28D80346-A41E-8DB9-93F2-60AD5AF24E6C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duotone>
                <a:prstClr val="black"/>
                <a:schemeClr val="tx2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  <a14:imgEffect>
                        <a14:brightnessContrast bright="-40000"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83515" y="1185595"/>
              <a:ext cx="1228703" cy="1228703"/>
            </a:xfrm>
            <a:prstGeom prst="rect">
              <a:avLst/>
            </a:prstGeom>
          </p:spPr>
        </p:pic>
        <p:pic>
          <p:nvPicPr>
            <p:cNvPr id="18" name="Рисунок 17">
              <a:extLst>
                <a:ext uri="{FF2B5EF4-FFF2-40B4-BE49-F238E27FC236}">
                  <a16:creationId xmlns:a16="http://schemas.microsoft.com/office/drawing/2014/main" id="{8C1D4DF4-B310-B36B-5077-0E6A65166D2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953034" y="1173403"/>
              <a:ext cx="1228703" cy="122870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9528687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0">
        <p159:morph option="byObject"/>
      </p:transition>
    </mc:Choice>
    <mc:Fallback xmlns="">
      <p:transition spd="slow" advTm="20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0" dur="18807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11" presetID="39" presetClass="path" presetSubtype="0" accel="50000" decel="50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animMotion origin="layout" path="M -0.00026 0 C -0.01693 0.00856 -0.06055 0.02963 -0.06341 0.04074 C -0.06745 0.0581 0.0082 0.06389 0.00768 0.08495 C 0.00729 0.10532 -0.07735 0.1375 -0.06706 0.1581 C -0.05378 0.18333 -0.00235 0.19699 0.02239 0.20162 " pathEditMode="relative" rAng="0" ptsTypes="AAAAA">
                                      <p:cBhvr>
                                        <p:cTn id="12" dur="14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53" y="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15"/>
                </p:tgtEl>
              </p:cMediaNode>
            </p:vide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311C4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>
            <a:extLst>
              <a:ext uri="{FF2B5EF4-FFF2-40B4-BE49-F238E27FC236}">
                <a16:creationId xmlns:a16="http://schemas.microsoft.com/office/drawing/2014/main" id="{4195CF3C-3DD6-544B-5FED-E607844BEE51}"/>
              </a:ext>
            </a:extLst>
          </p:cNvPr>
          <p:cNvGrpSpPr/>
          <p:nvPr/>
        </p:nvGrpSpPr>
        <p:grpSpPr>
          <a:xfrm>
            <a:off x="-108031" y="-91441"/>
            <a:ext cx="12408061" cy="2001263"/>
            <a:chOff x="-108031" y="-91441"/>
            <a:chExt cx="12408061" cy="2001263"/>
          </a:xfrm>
        </p:grpSpPr>
        <p:sp>
          <p:nvSpPr>
            <p:cNvPr id="6" name="Прямоугольник 5">
              <a:extLst>
                <a:ext uri="{FF2B5EF4-FFF2-40B4-BE49-F238E27FC236}">
                  <a16:creationId xmlns:a16="http://schemas.microsoft.com/office/drawing/2014/main" id="{7CC917FA-99F0-A0BE-98BE-DE026401F573}"/>
                </a:ext>
              </a:extLst>
            </p:cNvPr>
            <p:cNvSpPr/>
            <p:nvPr/>
          </p:nvSpPr>
          <p:spPr>
            <a:xfrm>
              <a:off x="-108031" y="-91441"/>
              <a:ext cx="12408061" cy="2001263"/>
            </a:xfrm>
            <a:prstGeom prst="rect">
              <a:avLst/>
            </a:pr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A74AD9D4-C6FB-316D-341B-1175D327A9EE}"/>
                </a:ext>
              </a:extLst>
            </p:cNvPr>
            <p:cNvSpPr txBox="1"/>
            <p:nvPr/>
          </p:nvSpPr>
          <p:spPr>
            <a:xfrm>
              <a:off x="546965" y="426703"/>
              <a:ext cx="11293936" cy="104958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Для создания презентации использовались инструменты:</a:t>
              </a: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B51A8634-9017-3789-B1EF-EDF1177E1F9A}"/>
              </a:ext>
            </a:extLst>
          </p:cNvPr>
          <p:cNvSpPr txBox="1"/>
          <p:nvPr/>
        </p:nvSpPr>
        <p:spPr>
          <a:xfrm>
            <a:off x="546965" y="2280018"/>
            <a:ext cx="436476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Microsoft Power Point</a:t>
            </a:r>
            <a: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— </a:t>
            </a:r>
            <a:r>
              <a:rPr lang="ru-RU" sz="2400" dirty="0">
                <a:solidFill>
                  <a:srgbClr val="EDE7E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сборка и анимирование презентации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D6B5407D-B429-5578-6A4F-6B38A84EDDB3}"/>
              </a:ext>
            </a:extLst>
          </p:cNvPr>
          <p:cNvSpPr txBox="1"/>
          <p:nvPr/>
        </p:nvSpPr>
        <p:spPr>
          <a:xfrm>
            <a:off x="5547228" y="2280018"/>
            <a:ext cx="5460296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Unsplash.com </a:t>
            </a:r>
            <a: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и </a:t>
            </a:r>
            <a:r>
              <a:rPr lang="ru-RU" sz="2400" dirty="0" err="1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Яндекс.Картинки</a:t>
            </a:r>
            <a: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 — </a:t>
            </a:r>
            <a:b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2400" dirty="0">
                <a:solidFill>
                  <a:srgbClr val="EDE7E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поиск фото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394A5B0-1CEC-C06D-47B4-80C7173EB943}"/>
              </a:ext>
            </a:extLst>
          </p:cNvPr>
          <p:cNvSpPr txBox="1"/>
          <p:nvPr/>
        </p:nvSpPr>
        <p:spPr>
          <a:xfrm>
            <a:off x="5547228" y="3149159"/>
            <a:ext cx="4364765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photoroom.com </a:t>
            </a:r>
            <a: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— </a:t>
            </a:r>
            <a:b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2400" dirty="0">
                <a:solidFill>
                  <a:srgbClr val="EDE7E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удаление фона с изображений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5BDC627-7650-F471-3ECE-25B0D59A8CB3}"/>
              </a:ext>
            </a:extLst>
          </p:cNvPr>
          <p:cNvSpPr txBox="1"/>
          <p:nvPr/>
        </p:nvSpPr>
        <p:spPr>
          <a:xfrm>
            <a:off x="5547228" y="5182905"/>
            <a:ext cx="4846837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Flaticon.com </a:t>
            </a:r>
            <a: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—</a:t>
            </a:r>
            <a:b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2400" dirty="0">
                <a:solidFill>
                  <a:srgbClr val="EDE7E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поиск векторной графики (иконок)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F5F47C58-A19E-03A7-1C08-8C71A7278D0B}"/>
              </a:ext>
            </a:extLst>
          </p:cNvPr>
          <p:cNvSpPr txBox="1"/>
          <p:nvPr/>
        </p:nvSpPr>
        <p:spPr>
          <a:xfrm>
            <a:off x="5547228" y="4018300"/>
            <a:ext cx="4364765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 err="1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snapedit.app</a:t>
            </a:r>
            <a: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/</a:t>
            </a:r>
            <a:r>
              <a:rPr lang="en-US" sz="2400" dirty="0" err="1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ru</a:t>
            </a:r>
            <a: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/enhance </a:t>
            </a:r>
            <a: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— </a:t>
            </a:r>
            <a:r>
              <a:rPr lang="ru-RU" sz="2400" dirty="0">
                <a:solidFill>
                  <a:srgbClr val="EDE7E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 нейросеть для улучшения качества фотографий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9A89B85B-690F-FCA2-BBE8-3292E460064C}"/>
              </a:ext>
            </a:extLst>
          </p:cNvPr>
          <p:cNvSpPr txBox="1"/>
          <p:nvPr/>
        </p:nvSpPr>
        <p:spPr>
          <a:xfrm>
            <a:off x="546965" y="3628943"/>
            <a:ext cx="4094482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Microsoft Game Bar </a:t>
            </a:r>
            <a:r>
              <a:rPr lang="ru-RU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  <a:t>— </a:t>
            </a:r>
            <a:br>
              <a:rPr lang="en-US" sz="2400" dirty="0">
                <a:solidFill>
                  <a:srgbClr val="EDE7E2"/>
                </a:solidFill>
                <a:latin typeface="Segoe UI Semibold" panose="020B0702040204020203" pitchFamily="34" charset="0"/>
                <a:cs typeface="Segoe UI Semibold" panose="020B0702040204020203" pitchFamily="34" charset="0"/>
              </a:rPr>
            </a:br>
            <a:r>
              <a:rPr lang="ru-RU" sz="2400" dirty="0">
                <a:solidFill>
                  <a:srgbClr val="EDE7E2"/>
                </a:solidFill>
                <a:latin typeface="Segoe UI Light" panose="020B0502040204020203" pitchFamily="34" charset="0"/>
                <a:cs typeface="Segoe UI Light" panose="020B0502040204020203" pitchFamily="34" charset="0"/>
              </a:rPr>
              <a:t>программа для записи видео с экрана</a:t>
            </a:r>
          </a:p>
        </p:txBody>
      </p:sp>
    </p:spTree>
    <p:extLst>
      <p:ext uri="{BB962C8B-B14F-4D97-AF65-F5344CB8AC3E}">
        <p14:creationId xmlns:p14="http://schemas.microsoft.com/office/powerpoint/2010/main" val="414230168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7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74CC24A-D53A-6705-F6E8-447AC1886F6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Группа 47">
            <a:extLst>
              <a:ext uri="{FF2B5EF4-FFF2-40B4-BE49-F238E27FC236}">
                <a16:creationId xmlns:a16="http://schemas.microsoft.com/office/drawing/2014/main" id="{DBDA329B-578B-4772-A467-B8150116FD10}"/>
              </a:ext>
            </a:extLst>
          </p:cNvPr>
          <p:cNvGrpSpPr/>
          <p:nvPr/>
        </p:nvGrpSpPr>
        <p:grpSpPr>
          <a:xfrm>
            <a:off x="12707637" y="8208113"/>
            <a:ext cx="6644640" cy="3248601"/>
            <a:chOff x="5669280" y="3721155"/>
            <a:chExt cx="6644640" cy="3248601"/>
          </a:xfrm>
        </p:grpSpPr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94207223-4280-C145-7D1E-F55DC4E6DDCC}"/>
                </a:ext>
              </a:extLst>
            </p:cNvPr>
            <p:cNvSpPr/>
            <p:nvPr/>
          </p:nvSpPr>
          <p:spPr>
            <a:xfrm>
              <a:off x="5669280" y="3721155"/>
              <a:ext cx="6644640" cy="3248601"/>
            </a:xfrm>
            <a:custGeom>
              <a:avLst/>
              <a:gdLst>
                <a:gd name="connsiteX0" fmla="*/ 3378552 w 6644640"/>
                <a:gd name="connsiteY0" fmla="*/ 30 h 3248601"/>
                <a:gd name="connsiteX1" fmla="*/ 3653584 w 6644640"/>
                <a:gd name="connsiteY1" fmla="*/ 150788 h 3248601"/>
                <a:gd name="connsiteX2" fmla="*/ 3500788 w 6644640"/>
                <a:gd name="connsiteY2" fmla="*/ 330067 h 3248601"/>
                <a:gd name="connsiteX3" fmla="*/ 3801540 w 6644640"/>
                <a:gd name="connsiteY3" fmla="*/ 433234 h 3248601"/>
                <a:gd name="connsiteX4" fmla="*/ 3859933 w 6644640"/>
                <a:gd name="connsiteY4" fmla="*/ 435208 h 3248601"/>
                <a:gd name="connsiteX5" fmla="*/ 6644640 w 6644640"/>
                <a:gd name="connsiteY5" fmla="*/ 435208 h 3248601"/>
                <a:gd name="connsiteX6" fmla="*/ 6644640 w 6644640"/>
                <a:gd name="connsiteY6" fmla="*/ 3248601 h 3248601"/>
                <a:gd name="connsiteX7" fmla="*/ 0 w 6644640"/>
                <a:gd name="connsiteY7" fmla="*/ 3248601 h 3248601"/>
                <a:gd name="connsiteX8" fmla="*/ 0 w 6644640"/>
                <a:gd name="connsiteY8" fmla="*/ 435208 h 3248601"/>
                <a:gd name="connsiteX9" fmla="*/ 2823121 w 6644640"/>
                <a:gd name="connsiteY9" fmla="*/ 435208 h 3248601"/>
                <a:gd name="connsiteX10" fmla="*/ 2958956 w 6644640"/>
                <a:gd name="connsiteY10" fmla="*/ 427932 h 3248601"/>
                <a:gd name="connsiteX11" fmla="*/ 3246129 w 6644640"/>
                <a:gd name="connsiteY11" fmla="*/ 325993 h 3248601"/>
                <a:gd name="connsiteX12" fmla="*/ 3089259 w 6644640"/>
                <a:gd name="connsiteY12" fmla="*/ 158937 h 3248601"/>
                <a:gd name="connsiteX13" fmla="*/ 3378552 w 6644640"/>
                <a:gd name="connsiteY13" fmla="*/ 30 h 32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44640" h="3248601">
                  <a:moveTo>
                    <a:pt x="3378552" y="30"/>
                  </a:moveTo>
                  <a:cubicBezTo>
                    <a:pt x="3472606" y="-1328"/>
                    <a:pt x="3649509" y="42813"/>
                    <a:pt x="3653584" y="150788"/>
                  </a:cubicBezTo>
                  <a:cubicBezTo>
                    <a:pt x="3657658" y="258764"/>
                    <a:pt x="3498412" y="200361"/>
                    <a:pt x="3500788" y="330067"/>
                  </a:cubicBezTo>
                  <a:cubicBezTo>
                    <a:pt x="3501977" y="394920"/>
                    <a:pt x="3602397" y="422104"/>
                    <a:pt x="3801540" y="433234"/>
                  </a:cubicBezTo>
                  <a:lnTo>
                    <a:pt x="3859933" y="435208"/>
                  </a:lnTo>
                  <a:lnTo>
                    <a:pt x="6644640" y="435208"/>
                  </a:lnTo>
                  <a:lnTo>
                    <a:pt x="6644640" y="3248601"/>
                  </a:lnTo>
                  <a:lnTo>
                    <a:pt x="0" y="3248601"/>
                  </a:lnTo>
                  <a:lnTo>
                    <a:pt x="0" y="435208"/>
                  </a:lnTo>
                  <a:lnTo>
                    <a:pt x="2823121" y="435208"/>
                  </a:lnTo>
                  <a:lnTo>
                    <a:pt x="2958956" y="427932"/>
                  </a:lnTo>
                  <a:cubicBezTo>
                    <a:pt x="3140184" y="413830"/>
                    <a:pt x="3245832" y="384820"/>
                    <a:pt x="3246129" y="325993"/>
                  </a:cubicBezTo>
                  <a:cubicBezTo>
                    <a:pt x="3246809" y="191534"/>
                    <a:pt x="3095710" y="272345"/>
                    <a:pt x="3089259" y="158937"/>
                  </a:cubicBezTo>
                  <a:cubicBezTo>
                    <a:pt x="3082808" y="45529"/>
                    <a:pt x="3284498" y="1388"/>
                    <a:pt x="3378552" y="30"/>
                  </a:cubicBez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A0BB2F96-5199-E0B1-C310-91FF79AFCBF6}"/>
                </a:ext>
              </a:extLst>
            </p:cNvPr>
            <p:cNvSpPr txBox="1"/>
            <p:nvPr/>
          </p:nvSpPr>
          <p:spPr>
            <a:xfrm>
              <a:off x="6614160" y="4747522"/>
              <a:ext cx="5321496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Оно является важнейшим условием успешной адаптации ребёнка к </a:t>
              </a:r>
              <a:r>
                <a:rPr lang="ru-RU" sz="2000" dirty="0" err="1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совре-менным</a:t>
              </a: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условиям жизни, помогает </a:t>
              </a:r>
              <a:b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развивать самостоятельность, инициативу </a:t>
              </a:r>
              <a:b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и ответственность, необходимые </a:t>
              </a:r>
              <a:b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в учёбе и повседневной практике.</a:t>
              </a:r>
            </a:p>
          </p:txBody>
        </p:sp>
      </p:grpSp>
      <p:grpSp>
        <p:nvGrpSpPr>
          <p:cNvPr id="49" name="Группа 48">
            <a:extLst>
              <a:ext uri="{FF2B5EF4-FFF2-40B4-BE49-F238E27FC236}">
                <a16:creationId xmlns:a16="http://schemas.microsoft.com/office/drawing/2014/main" id="{FD50E420-1603-79EB-F776-5965ED6DF63C}"/>
              </a:ext>
            </a:extLst>
          </p:cNvPr>
          <p:cNvGrpSpPr/>
          <p:nvPr/>
        </p:nvGrpSpPr>
        <p:grpSpPr>
          <a:xfrm>
            <a:off x="-7349437" y="-172746"/>
            <a:ext cx="6102556" cy="3748783"/>
            <a:chOff x="-81022" y="3220974"/>
            <a:chExt cx="6102556" cy="3748783"/>
          </a:xfrm>
        </p:grpSpPr>
        <p:sp>
          <p:nvSpPr>
            <p:cNvPr id="34" name="Полилиния: фигура 33">
              <a:extLst>
                <a:ext uri="{FF2B5EF4-FFF2-40B4-BE49-F238E27FC236}">
                  <a16:creationId xmlns:a16="http://schemas.microsoft.com/office/drawing/2014/main" id="{9FE7E078-D736-C9C3-852A-0A8EEC02B896}"/>
                </a:ext>
              </a:extLst>
            </p:cNvPr>
            <p:cNvSpPr/>
            <p:nvPr/>
          </p:nvSpPr>
          <p:spPr>
            <a:xfrm>
              <a:off x="-81022" y="3220974"/>
              <a:ext cx="6102556" cy="3748783"/>
            </a:xfrm>
            <a:custGeom>
              <a:avLst/>
              <a:gdLst>
                <a:gd name="connsiteX0" fmla="*/ 0 w 6102556"/>
                <a:gd name="connsiteY0" fmla="*/ 0 h 3748783"/>
                <a:gd name="connsiteX1" fmla="*/ 1315713 w 6102556"/>
                <a:gd name="connsiteY1" fmla="*/ 0 h 3748783"/>
                <a:gd name="connsiteX2" fmla="*/ 1321200 w 6102556"/>
                <a:gd name="connsiteY2" fmla="*/ 1112 h 3748783"/>
                <a:gd name="connsiteX3" fmla="*/ 1423340 w 6102556"/>
                <a:gd name="connsiteY3" fmla="*/ 86372 h 3748783"/>
                <a:gd name="connsiteX4" fmla="*/ 1291520 w 6102556"/>
                <a:gd name="connsiteY4" fmla="*/ 271127 h 3748783"/>
                <a:gd name="connsiteX5" fmla="*/ 1528795 w 6102556"/>
                <a:gd name="connsiteY5" fmla="*/ 426490 h 3748783"/>
                <a:gd name="connsiteX6" fmla="*/ 1778374 w 6102556"/>
                <a:gd name="connsiteY6" fmla="*/ 262729 h 3748783"/>
                <a:gd name="connsiteX7" fmla="*/ 1643040 w 6102556"/>
                <a:gd name="connsiteY7" fmla="*/ 90570 h 3748783"/>
                <a:gd name="connsiteX8" fmla="*/ 1708380 w 6102556"/>
                <a:gd name="connsiteY8" fmla="*/ 20760 h 3748783"/>
                <a:gd name="connsiteX9" fmla="*/ 1784460 w 6102556"/>
                <a:gd name="connsiteY9" fmla="*/ 0 h 3748783"/>
                <a:gd name="connsiteX10" fmla="*/ 4229733 w 6102556"/>
                <a:gd name="connsiteY10" fmla="*/ 0 h 3748783"/>
                <a:gd name="connsiteX11" fmla="*/ 4235224 w 6102556"/>
                <a:gd name="connsiteY11" fmla="*/ 1113 h 3748783"/>
                <a:gd name="connsiteX12" fmla="*/ 4337363 w 6102556"/>
                <a:gd name="connsiteY12" fmla="*/ 86373 h 3748783"/>
                <a:gd name="connsiteX13" fmla="*/ 4205543 w 6102556"/>
                <a:gd name="connsiteY13" fmla="*/ 271128 h 3748783"/>
                <a:gd name="connsiteX14" fmla="*/ 4442819 w 6102556"/>
                <a:gd name="connsiteY14" fmla="*/ 426491 h 3748783"/>
                <a:gd name="connsiteX15" fmla="*/ 4692398 w 6102556"/>
                <a:gd name="connsiteY15" fmla="*/ 262730 h 3748783"/>
                <a:gd name="connsiteX16" fmla="*/ 4557063 w 6102556"/>
                <a:gd name="connsiteY16" fmla="*/ 90571 h 3748783"/>
                <a:gd name="connsiteX17" fmla="*/ 4622404 w 6102556"/>
                <a:gd name="connsiteY17" fmla="*/ 20761 h 3748783"/>
                <a:gd name="connsiteX18" fmla="*/ 4698488 w 6102556"/>
                <a:gd name="connsiteY18" fmla="*/ 0 h 3748783"/>
                <a:gd name="connsiteX19" fmla="*/ 5750302 w 6102556"/>
                <a:gd name="connsiteY19" fmla="*/ 0 h 3748783"/>
                <a:gd name="connsiteX20" fmla="*/ 5750302 w 6102556"/>
                <a:gd name="connsiteY20" fmla="*/ 1946122 h 3748783"/>
                <a:gd name="connsiteX21" fmla="*/ 5751469 w 6102556"/>
                <a:gd name="connsiteY21" fmla="*/ 1970998 h 3748783"/>
                <a:gd name="connsiteX22" fmla="*/ 5835103 w 6102556"/>
                <a:gd name="connsiteY22" fmla="*/ 2240006 h 3748783"/>
                <a:gd name="connsiteX23" fmla="*/ 5972160 w 6102556"/>
                <a:gd name="connsiteY23" fmla="*/ 2093059 h 3748783"/>
                <a:gd name="connsiteX24" fmla="*/ 6102532 w 6102556"/>
                <a:gd name="connsiteY24" fmla="*/ 2364053 h 3748783"/>
                <a:gd name="connsiteX25" fmla="*/ 5978846 w 6102556"/>
                <a:gd name="connsiteY25" fmla="*/ 2621688 h 3748783"/>
                <a:gd name="connsiteX26" fmla="*/ 5831760 w 6102556"/>
                <a:gd name="connsiteY26" fmla="*/ 2478557 h 3748783"/>
                <a:gd name="connsiteX27" fmla="*/ 5751196 w 6102556"/>
                <a:gd name="connsiteY27" fmla="*/ 2694667 h 3748783"/>
                <a:gd name="connsiteX28" fmla="*/ 5750302 w 6102556"/>
                <a:gd name="connsiteY28" fmla="*/ 2709052 h 3748783"/>
                <a:gd name="connsiteX29" fmla="*/ 5750302 w 6102556"/>
                <a:gd name="connsiteY29" fmla="*/ 3748783 h 3748783"/>
                <a:gd name="connsiteX30" fmla="*/ 0 w 6102556"/>
                <a:gd name="connsiteY30" fmla="*/ 3748783 h 374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102556" h="3748783">
                  <a:moveTo>
                    <a:pt x="0" y="0"/>
                  </a:moveTo>
                  <a:lnTo>
                    <a:pt x="1315713" y="0"/>
                  </a:lnTo>
                  <a:lnTo>
                    <a:pt x="1321200" y="1112"/>
                  </a:lnTo>
                  <a:cubicBezTo>
                    <a:pt x="1388617" y="17994"/>
                    <a:pt x="1422699" y="44601"/>
                    <a:pt x="1423340" y="86372"/>
                  </a:cubicBezTo>
                  <a:cubicBezTo>
                    <a:pt x="1425390" y="220040"/>
                    <a:pt x="1288004" y="159854"/>
                    <a:pt x="1291520" y="271127"/>
                  </a:cubicBezTo>
                  <a:cubicBezTo>
                    <a:pt x="1295035" y="382400"/>
                    <a:pt x="1447653" y="427889"/>
                    <a:pt x="1528795" y="426490"/>
                  </a:cubicBezTo>
                  <a:cubicBezTo>
                    <a:pt x="1609937" y="425090"/>
                    <a:pt x="1783940" y="379601"/>
                    <a:pt x="1778374" y="262729"/>
                  </a:cubicBezTo>
                  <a:cubicBezTo>
                    <a:pt x="1772809" y="145857"/>
                    <a:pt x="1642453" y="229137"/>
                    <a:pt x="1643040" y="90570"/>
                  </a:cubicBezTo>
                  <a:cubicBezTo>
                    <a:pt x="1643168" y="60258"/>
                    <a:pt x="1666018" y="37628"/>
                    <a:pt x="1708380" y="20760"/>
                  </a:cubicBezTo>
                  <a:lnTo>
                    <a:pt x="1784460" y="0"/>
                  </a:lnTo>
                  <a:lnTo>
                    <a:pt x="4229733" y="0"/>
                  </a:lnTo>
                  <a:lnTo>
                    <a:pt x="4235224" y="1113"/>
                  </a:lnTo>
                  <a:cubicBezTo>
                    <a:pt x="4302641" y="17994"/>
                    <a:pt x="4336723" y="44601"/>
                    <a:pt x="4337363" y="86373"/>
                  </a:cubicBezTo>
                  <a:cubicBezTo>
                    <a:pt x="4339414" y="220040"/>
                    <a:pt x="4202028" y="159854"/>
                    <a:pt x="4205543" y="271128"/>
                  </a:cubicBezTo>
                  <a:cubicBezTo>
                    <a:pt x="4209058" y="382401"/>
                    <a:pt x="4361677" y="427890"/>
                    <a:pt x="4442819" y="426491"/>
                  </a:cubicBezTo>
                  <a:cubicBezTo>
                    <a:pt x="4523962" y="425091"/>
                    <a:pt x="4697964" y="379601"/>
                    <a:pt x="4692398" y="262730"/>
                  </a:cubicBezTo>
                  <a:cubicBezTo>
                    <a:pt x="4686833" y="145858"/>
                    <a:pt x="4556477" y="229138"/>
                    <a:pt x="4557063" y="90571"/>
                  </a:cubicBezTo>
                  <a:cubicBezTo>
                    <a:pt x="4557191" y="60259"/>
                    <a:pt x="4580042" y="37629"/>
                    <a:pt x="4622404" y="20761"/>
                  </a:cubicBezTo>
                  <a:lnTo>
                    <a:pt x="4698488" y="0"/>
                  </a:lnTo>
                  <a:lnTo>
                    <a:pt x="5750302" y="0"/>
                  </a:lnTo>
                  <a:lnTo>
                    <a:pt x="5750302" y="1946122"/>
                  </a:lnTo>
                  <a:lnTo>
                    <a:pt x="5751469" y="1970998"/>
                  </a:lnTo>
                  <a:cubicBezTo>
                    <a:pt x="5763039" y="2140763"/>
                    <a:pt x="5786840" y="2239728"/>
                    <a:pt x="5835103" y="2240006"/>
                  </a:cubicBezTo>
                  <a:cubicBezTo>
                    <a:pt x="5945417" y="2240643"/>
                    <a:pt x="5879117" y="2099102"/>
                    <a:pt x="5972160" y="2093059"/>
                  </a:cubicBezTo>
                  <a:cubicBezTo>
                    <a:pt x="6065203" y="2087016"/>
                    <a:pt x="6101418" y="2275948"/>
                    <a:pt x="6102532" y="2364053"/>
                  </a:cubicBezTo>
                  <a:cubicBezTo>
                    <a:pt x="6103646" y="2452157"/>
                    <a:pt x="6067432" y="2617871"/>
                    <a:pt x="5978846" y="2621688"/>
                  </a:cubicBezTo>
                  <a:cubicBezTo>
                    <a:pt x="5890260" y="2625505"/>
                    <a:pt x="5938175" y="2476331"/>
                    <a:pt x="5831760" y="2478557"/>
                  </a:cubicBezTo>
                  <a:cubicBezTo>
                    <a:pt x="5785204" y="2479531"/>
                    <a:pt x="5762309" y="2551674"/>
                    <a:pt x="5751196" y="2694667"/>
                  </a:cubicBezTo>
                  <a:lnTo>
                    <a:pt x="5750302" y="2709052"/>
                  </a:lnTo>
                  <a:lnTo>
                    <a:pt x="5750302" y="3748783"/>
                  </a:lnTo>
                  <a:lnTo>
                    <a:pt x="0" y="3748783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dirty="0"/>
                <a:t> 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A771AA06-3261-332B-6DAD-CBA34CB38D59}"/>
                </a:ext>
              </a:extLst>
            </p:cNvPr>
            <p:cNvSpPr txBox="1"/>
            <p:nvPr/>
          </p:nvSpPr>
          <p:spPr>
            <a:xfrm>
              <a:off x="546966" y="4091632"/>
              <a:ext cx="5321496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Критическое мышление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9EFBFBB-838A-D925-B263-3CF416BC6125}"/>
                </a:ext>
              </a:extLst>
            </p:cNvPr>
            <p:cNvSpPr txBox="1"/>
            <p:nvPr/>
          </p:nvSpPr>
          <p:spPr>
            <a:xfrm>
              <a:off x="546966" y="4747522"/>
              <a:ext cx="5122314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это способность осознанно оценивать поступающую информацию, </a:t>
              </a:r>
              <a:r>
                <a:rPr lang="ru-RU" sz="2000" dirty="0" err="1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анализи-ровать</a:t>
              </a: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её содержание, выявлять скрытые смыслы и связи, устанавливать истинность утверждений и формировать собственные обоснованные суждения. </a:t>
              </a:r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B52AFA16-3CC9-CC8E-E990-4FF40218A449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4292956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6B0F441-D592-81AF-A2A9-2D9B21D1E5CC}"/>
              </a:ext>
            </a:extLst>
          </p:cNvPr>
          <p:cNvGrpSpPr/>
          <p:nvPr/>
        </p:nvGrpSpPr>
        <p:grpSpPr>
          <a:xfrm>
            <a:off x="3244317" y="2019625"/>
            <a:ext cx="6105902" cy="3276938"/>
            <a:chOff x="-625293" y="923869"/>
            <a:chExt cx="6105902" cy="3276938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3BC1A4C0-FAC9-AC8E-E8C0-15E0E6F470E8}"/>
                </a:ext>
              </a:extLst>
            </p:cNvPr>
            <p:cNvSpPr/>
            <p:nvPr/>
          </p:nvSpPr>
          <p:spPr>
            <a:xfrm>
              <a:off x="-625293" y="923869"/>
              <a:ext cx="6105902" cy="3276938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11A88796-CEFB-7CB5-0EF4-F8C6E6D0E313}"/>
                </a:ext>
              </a:extLst>
            </p:cNvPr>
            <p:cNvSpPr txBox="1"/>
            <p:nvPr/>
          </p:nvSpPr>
          <p:spPr>
            <a:xfrm>
              <a:off x="2695" y="1662922"/>
              <a:ext cx="4397128" cy="1523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Что такое критическое мышление?</a:t>
              </a:r>
              <a:endPara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</p:grp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2490D2D-6162-B042-E198-520B1CE84F06}"/>
              </a:ext>
            </a:extLst>
          </p:cNvPr>
          <p:cNvSpPr/>
          <p:nvPr/>
        </p:nvSpPr>
        <p:spPr>
          <a:xfrm>
            <a:off x="0" y="0"/>
            <a:ext cx="12192000" cy="6857999"/>
          </a:xfrm>
          <a:prstGeom prst="rect">
            <a:avLst/>
          </a:prstGeom>
          <a:solidFill>
            <a:srgbClr val="EDE7E2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B8FD42A3-473E-24A5-FB56-82AA5E634936}"/>
              </a:ext>
            </a:extLst>
          </p:cNvPr>
          <p:cNvGrpSpPr/>
          <p:nvPr/>
        </p:nvGrpSpPr>
        <p:grpSpPr>
          <a:xfrm>
            <a:off x="1850342" y="1701646"/>
            <a:ext cx="8977453" cy="4033444"/>
            <a:chOff x="-106040" y="761824"/>
            <a:chExt cx="8977453" cy="4033444"/>
          </a:xfrm>
        </p:grpSpPr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50180B3B-2E37-92A7-6267-835C6EE5ACC5}"/>
                </a:ext>
              </a:extLst>
            </p:cNvPr>
            <p:cNvSpPr/>
            <p:nvPr/>
          </p:nvSpPr>
          <p:spPr>
            <a:xfrm>
              <a:off x="-106040" y="761824"/>
              <a:ext cx="8977453" cy="4033444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948B9FD8-BC9A-41C4-7758-3713ECED3E82}"/>
                </a:ext>
              </a:extLst>
            </p:cNvPr>
            <p:cNvSpPr txBox="1"/>
            <p:nvPr/>
          </p:nvSpPr>
          <p:spPr>
            <a:xfrm>
              <a:off x="545002" y="1686072"/>
              <a:ext cx="2394707" cy="5756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Часть 1</a:t>
              </a:r>
              <a:endPara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B087B604-2A36-19DA-3102-920D3BC0DB62}"/>
                </a:ext>
              </a:extLst>
            </p:cNvPr>
            <p:cNvSpPr txBox="1"/>
            <p:nvPr/>
          </p:nvSpPr>
          <p:spPr>
            <a:xfrm>
              <a:off x="545002" y="2380553"/>
              <a:ext cx="7603315" cy="1263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  <a:t>Теоретические аспекты развития критического мышления </a:t>
              </a:r>
              <a:b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</a:br>
              <a: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  <a:t>у младших школьников</a:t>
              </a:r>
            </a:p>
          </p:txBody>
        </p:sp>
      </p:grpSp>
      <p:pic>
        <p:nvPicPr>
          <p:cNvPr id="47" name="Рисунок 46">
            <a:extLst>
              <a:ext uri="{FF2B5EF4-FFF2-40B4-BE49-F238E27FC236}">
                <a16:creationId xmlns:a16="http://schemas.microsoft.com/office/drawing/2014/main" id="{EC1A1757-6699-23F6-28FB-15E447066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7597" y="3665662"/>
            <a:ext cx="4791173" cy="2987437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A8D0E2A-6926-F603-2654-D0A39E9D44B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490960" y="-4696188"/>
            <a:ext cx="5915850" cy="3876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427122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7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5AFA077-99ED-20D0-17BA-8878DC8A8E2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68206A2C-DDD3-5B38-5EAE-0A51301D77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38800" y="-152398"/>
            <a:ext cx="6773243" cy="4438273"/>
          </a:xfrm>
          <a:prstGeom prst="rect">
            <a:avLst/>
          </a:prstGeom>
        </p:spPr>
      </p:pic>
      <p:grpSp>
        <p:nvGrpSpPr>
          <p:cNvPr id="3" name="Группа 2">
            <a:extLst>
              <a:ext uri="{FF2B5EF4-FFF2-40B4-BE49-F238E27FC236}">
                <a16:creationId xmlns:a16="http://schemas.microsoft.com/office/drawing/2014/main" id="{744E526D-1536-B138-774B-655835A56B14}"/>
              </a:ext>
            </a:extLst>
          </p:cNvPr>
          <p:cNvGrpSpPr/>
          <p:nvPr/>
        </p:nvGrpSpPr>
        <p:grpSpPr>
          <a:xfrm>
            <a:off x="5669280" y="3721155"/>
            <a:ext cx="6644640" cy="3248601"/>
            <a:chOff x="5669280" y="3721155"/>
            <a:chExt cx="6644640" cy="3248601"/>
          </a:xfrm>
        </p:grpSpPr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1EA66671-626D-5D2D-45DB-0BFC0D6E2E84}"/>
                </a:ext>
              </a:extLst>
            </p:cNvPr>
            <p:cNvSpPr/>
            <p:nvPr/>
          </p:nvSpPr>
          <p:spPr>
            <a:xfrm>
              <a:off x="5669280" y="3721155"/>
              <a:ext cx="6644640" cy="3248601"/>
            </a:xfrm>
            <a:custGeom>
              <a:avLst/>
              <a:gdLst>
                <a:gd name="connsiteX0" fmla="*/ 3378552 w 6644640"/>
                <a:gd name="connsiteY0" fmla="*/ 30 h 3248601"/>
                <a:gd name="connsiteX1" fmla="*/ 3653584 w 6644640"/>
                <a:gd name="connsiteY1" fmla="*/ 150788 h 3248601"/>
                <a:gd name="connsiteX2" fmla="*/ 3500788 w 6644640"/>
                <a:gd name="connsiteY2" fmla="*/ 330067 h 3248601"/>
                <a:gd name="connsiteX3" fmla="*/ 3801540 w 6644640"/>
                <a:gd name="connsiteY3" fmla="*/ 433234 h 3248601"/>
                <a:gd name="connsiteX4" fmla="*/ 3859933 w 6644640"/>
                <a:gd name="connsiteY4" fmla="*/ 435208 h 3248601"/>
                <a:gd name="connsiteX5" fmla="*/ 6644640 w 6644640"/>
                <a:gd name="connsiteY5" fmla="*/ 435208 h 3248601"/>
                <a:gd name="connsiteX6" fmla="*/ 6644640 w 6644640"/>
                <a:gd name="connsiteY6" fmla="*/ 3248601 h 3248601"/>
                <a:gd name="connsiteX7" fmla="*/ 0 w 6644640"/>
                <a:gd name="connsiteY7" fmla="*/ 3248601 h 3248601"/>
                <a:gd name="connsiteX8" fmla="*/ 0 w 6644640"/>
                <a:gd name="connsiteY8" fmla="*/ 435208 h 3248601"/>
                <a:gd name="connsiteX9" fmla="*/ 2823121 w 6644640"/>
                <a:gd name="connsiteY9" fmla="*/ 435208 h 3248601"/>
                <a:gd name="connsiteX10" fmla="*/ 2958956 w 6644640"/>
                <a:gd name="connsiteY10" fmla="*/ 427932 h 3248601"/>
                <a:gd name="connsiteX11" fmla="*/ 3246129 w 6644640"/>
                <a:gd name="connsiteY11" fmla="*/ 325993 h 3248601"/>
                <a:gd name="connsiteX12" fmla="*/ 3089259 w 6644640"/>
                <a:gd name="connsiteY12" fmla="*/ 158937 h 3248601"/>
                <a:gd name="connsiteX13" fmla="*/ 3378552 w 6644640"/>
                <a:gd name="connsiteY13" fmla="*/ 30 h 324860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6644640" h="3248601">
                  <a:moveTo>
                    <a:pt x="3378552" y="30"/>
                  </a:moveTo>
                  <a:cubicBezTo>
                    <a:pt x="3472606" y="-1328"/>
                    <a:pt x="3649509" y="42813"/>
                    <a:pt x="3653584" y="150788"/>
                  </a:cubicBezTo>
                  <a:cubicBezTo>
                    <a:pt x="3657658" y="258764"/>
                    <a:pt x="3498412" y="200361"/>
                    <a:pt x="3500788" y="330067"/>
                  </a:cubicBezTo>
                  <a:cubicBezTo>
                    <a:pt x="3501977" y="394920"/>
                    <a:pt x="3602397" y="422104"/>
                    <a:pt x="3801540" y="433234"/>
                  </a:cubicBezTo>
                  <a:lnTo>
                    <a:pt x="3859933" y="435208"/>
                  </a:lnTo>
                  <a:lnTo>
                    <a:pt x="6644640" y="435208"/>
                  </a:lnTo>
                  <a:lnTo>
                    <a:pt x="6644640" y="3248601"/>
                  </a:lnTo>
                  <a:lnTo>
                    <a:pt x="0" y="3248601"/>
                  </a:lnTo>
                  <a:lnTo>
                    <a:pt x="0" y="435208"/>
                  </a:lnTo>
                  <a:lnTo>
                    <a:pt x="2823121" y="435208"/>
                  </a:lnTo>
                  <a:lnTo>
                    <a:pt x="2958956" y="427932"/>
                  </a:lnTo>
                  <a:cubicBezTo>
                    <a:pt x="3140184" y="413830"/>
                    <a:pt x="3245832" y="384820"/>
                    <a:pt x="3246129" y="325993"/>
                  </a:cubicBezTo>
                  <a:cubicBezTo>
                    <a:pt x="3246809" y="191534"/>
                    <a:pt x="3095710" y="272345"/>
                    <a:pt x="3089259" y="158937"/>
                  </a:cubicBezTo>
                  <a:cubicBezTo>
                    <a:pt x="3082808" y="45529"/>
                    <a:pt x="3284498" y="1388"/>
                    <a:pt x="3378552" y="30"/>
                  </a:cubicBez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7C097F06-B18C-4054-3718-579872E49C34}"/>
                </a:ext>
              </a:extLst>
            </p:cNvPr>
            <p:cNvSpPr txBox="1"/>
            <p:nvPr/>
          </p:nvSpPr>
          <p:spPr>
            <a:xfrm>
              <a:off x="6614160" y="4747522"/>
              <a:ext cx="5321496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Оно является важнейшим условием успешной адаптации ребёнка к </a:t>
              </a:r>
              <a:r>
                <a:rPr lang="ru-RU" sz="2000" dirty="0" err="1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совре-менным</a:t>
              </a: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условиям жизни, помогает </a:t>
              </a:r>
              <a:b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развивать самостоятельность, инициативу </a:t>
              </a:r>
              <a:b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и ответственность, необходимые </a:t>
              </a:r>
              <a:b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в учёбе и повседневной практике.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5A2ECFEF-E689-6C87-D7AE-E45D29B88050}"/>
              </a:ext>
            </a:extLst>
          </p:cNvPr>
          <p:cNvGrpSpPr/>
          <p:nvPr/>
        </p:nvGrpSpPr>
        <p:grpSpPr>
          <a:xfrm>
            <a:off x="-81022" y="3220974"/>
            <a:ext cx="6102556" cy="3748783"/>
            <a:chOff x="-81022" y="3220974"/>
            <a:chExt cx="6102556" cy="3748783"/>
          </a:xfrm>
        </p:grpSpPr>
        <p:sp>
          <p:nvSpPr>
            <p:cNvPr id="34" name="Полилиния: фигура 33">
              <a:extLst>
                <a:ext uri="{FF2B5EF4-FFF2-40B4-BE49-F238E27FC236}">
                  <a16:creationId xmlns:a16="http://schemas.microsoft.com/office/drawing/2014/main" id="{D2E972EE-B2C3-C70C-59D1-DAB5083F288D}"/>
                </a:ext>
              </a:extLst>
            </p:cNvPr>
            <p:cNvSpPr/>
            <p:nvPr/>
          </p:nvSpPr>
          <p:spPr>
            <a:xfrm>
              <a:off x="-81022" y="3220974"/>
              <a:ext cx="6102556" cy="3748783"/>
            </a:xfrm>
            <a:custGeom>
              <a:avLst/>
              <a:gdLst>
                <a:gd name="connsiteX0" fmla="*/ 0 w 6102556"/>
                <a:gd name="connsiteY0" fmla="*/ 0 h 3748783"/>
                <a:gd name="connsiteX1" fmla="*/ 1315713 w 6102556"/>
                <a:gd name="connsiteY1" fmla="*/ 0 h 3748783"/>
                <a:gd name="connsiteX2" fmla="*/ 1321200 w 6102556"/>
                <a:gd name="connsiteY2" fmla="*/ 1112 h 3748783"/>
                <a:gd name="connsiteX3" fmla="*/ 1423340 w 6102556"/>
                <a:gd name="connsiteY3" fmla="*/ 86372 h 3748783"/>
                <a:gd name="connsiteX4" fmla="*/ 1291520 w 6102556"/>
                <a:gd name="connsiteY4" fmla="*/ 271127 h 3748783"/>
                <a:gd name="connsiteX5" fmla="*/ 1528795 w 6102556"/>
                <a:gd name="connsiteY5" fmla="*/ 426490 h 3748783"/>
                <a:gd name="connsiteX6" fmla="*/ 1778374 w 6102556"/>
                <a:gd name="connsiteY6" fmla="*/ 262729 h 3748783"/>
                <a:gd name="connsiteX7" fmla="*/ 1643040 w 6102556"/>
                <a:gd name="connsiteY7" fmla="*/ 90570 h 3748783"/>
                <a:gd name="connsiteX8" fmla="*/ 1708380 w 6102556"/>
                <a:gd name="connsiteY8" fmla="*/ 20760 h 3748783"/>
                <a:gd name="connsiteX9" fmla="*/ 1784460 w 6102556"/>
                <a:gd name="connsiteY9" fmla="*/ 0 h 3748783"/>
                <a:gd name="connsiteX10" fmla="*/ 4229733 w 6102556"/>
                <a:gd name="connsiteY10" fmla="*/ 0 h 3748783"/>
                <a:gd name="connsiteX11" fmla="*/ 4235224 w 6102556"/>
                <a:gd name="connsiteY11" fmla="*/ 1113 h 3748783"/>
                <a:gd name="connsiteX12" fmla="*/ 4337363 w 6102556"/>
                <a:gd name="connsiteY12" fmla="*/ 86373 h 3748783"/>
                <a:gd name="connsiteX13" fmla="*/ 4205543 w 6102556"/>
                <a:gd name="connsiteY13" fmla="*/ 271128 h 3748783"/>
                <a:gd name="connsiteX14" fmla="*/ 4442819 w 6102556"/>
                <a:gd name="connsiteY14" fmla="*/ 426491 h 3748783"/>
                <a:gd name="connsiteX15" fmla="*/ 4692398 w 6102556"/>
                <a:gd name="connsiteY15" fmla="*/ 262730 h 3748783"/>
                <a:gd name="connsiteX16" fmla="*/ 4557063 w 6102556"/>
                <a:gd name="connsiteY16" fmla="*/ 90571 h 3748783"/>
                <a:gd name="connsiteX17" fmla="*/ 4622404 w 6102556"/>
                <a:gd name="connsiteY17" fmla="*/ 20761 h 3748783"/>
                <a:gd name="connsiteX18" fmla="*/ 4698488 w 6102556"/>
                <a:gd name="connsiteY18" fmla="*/ 0 h 3748783"/>
                <a:gd name="connsiteX19" fmla="*/ 5750302 w 6102556"/>
                <a:gd name="connsiteY19" fmla="*/ 0 h 3748783"/>
                <a:gd name="connsiteX20" fmla="*/ 5750302 w 6102556"/>
                <a:gd name="connsiteY20" fmla="*/ 1946122 h 3748783"/>
                <a:gd name="connsiteX21" fmla="*/ 5751469 w 6102556"/>
                <a:gd name="connsiteY21" fmla="*/ 1970998 h 3748783"/>
                <a:gd name="connsiteX22" fmla="*/ 5835103 w 6102556"/>
                <a:gd name="connsiteY22" fmla="*/ 2240006 h 3748783"/>
                <a:gd name="connsiteX23" fmla="*/ 5972160 w 6102556"/>
                <a:gd name="connsiteY23" fmla="*/ 2093059 h 3748783"/>
                <a:gd name="connsiteX24" fmla="*/ 6102532 w 6102556"/>
                <a:gd name="connsiteY24" fmla="*/ 2364053 h 3748783"/>
                <a:gd name="connsiteX25" fmla="*/ 5978846 w 6102556"/>
                <a:gd name="connsiteY25" fmla="*/ 2621688 h 3748783"/>
                <a:gd name="connsiteX26" fmla="*/ 5831760 w 6102556"/>
                <a:gd name="connsiteY26" fmla="*/ 2478557 h 3748783"/>
                <a:gd name="connsiteX27" fmla="*/ 5751196 w 6102556"/>
                <a:gd name="connsiteY27" fmla="*/ 2694667 h 3748783"/>
                <a:gd name="connsiteX28" fmla="*/ 5750302 w 6102556"/>
                <a:gd name="connsiteY28" fmla="*/ 2709052 h 3748783"/>
                <a:gd name="connsiteX29" fmla="*/ 5750302 w 6102556"/>
                <a:gd name="connsiteY29" fmla="*/ 3748783 h 3748783"/>
                <a:gd name="connsiteX30" fmla="*/ 0 w 6102556"/>
                <a:gd name="connsiteY30" fmla="*/ 3748783 h 37487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6102556" h="3748783">
                  <a:moveTo>
                    <a:pt x="0" y="0"/>
                  </a:moveTo>
                  <a:lnTo>
                    <a:pt x="1315713" y="0"/>
                  </a:lnTo>
                  <a:lnTo>
                    <a:pt x="1321200" y="1112"/>
                  </a:lnTo>
                  <a:cubicBezTo>
                    <a:pt x="1388617" y="17994"/>
                    <a:pt x="1422699" y="44601"/>
                    <a:pt x="1423340" y="86372"/>
                  </a:cubicBezTo>
                  <a:cubicBezTo>
                    <a:pt x="1425390" y="220040"/>
                    <a:pt x="1288004" y="159854"/>
                    <a:pt x="1291520" y="271127"/>
                  </a:cubicBezTo>
                  <a:cubicBezTo>
                    <a:pt x="1295035" y="382400"/>
                    <a:pt x="1447653" y="427889"/>
                    <a:pt x="1528795" y="426490"/>
                  </a:cubicBezTo>
                  <a:cubicBezTo>
                    <a:pt x="1609937" y="425090"/>
                    <a:pt x="1783940" y="379601"/>
                    <a:pt x="1778374" y="262729"/>
                  </a:cubicBezTo>
                  <a:cubicBezTo>
                    <a:pt x="1772809" y="145857"/>
                    <a:pt x="1642453" y="229137"/>
                    <a:pt x="1643040" y="90570"/>
                  </a:cubicBezTo>
                  <a:cubicBezTo>
                    <a:pt x="1643168" y="60258"/>
                    <a:pt x="1666018" y="37628"/>
                    <a:pt x="1708380" y="20760"/>
                  </a:cubicBezTo>
                  <a:lnTo>
                    <a:pt x="1784460" y="0"/>
                  </a:lnTo>
                  <a:lnTo>
                    <a:pt x="4229733" y="0"/>
                  </a:lnTo>
                  <a:lnTo>
                    <a:pt x="4235224" y="1113"/>
                  </a:lnTo>
                  <a:cubicBezTo>
                    <a:pt x="4302641" y="17994"/>
                    <a:pt x="4336723" y="44601"/>
                    <a:pt x="4337363" y="86373"/>
                  </a:cubicBezTo>
                  <a:cubicBezTo>
                    <a:pt x="4339414" y="220040"/>
                    <a:pt x="4202028" y="159854"/>
                    <a:pt x="4205543" y="271128"/>
                  </a:cubicBezTo>
                  <a:cubicBezTo>
                    <a:pt x="4209058" y="382401"/>
                    <a:pt x="4361677" y="427890"/>
                    <a:pt x="4442819" y="426491"/>
                  </a:cubicBezTo>
                  <a:cubicBezTo>
                    <a:pt x="4523962" y="425091"/>
                    <a:pt x="4697964" y="379601"/>
                    <a:pt x="4692398" y="262730"/>
                  </a:cubicBezTo>
                  <a:cubicBezTo>
                    <a:pt x="4686833" y="145858"/>
                    <a:pt x="4556477" y="229138"/>
                    <a:pt x="4557063" y="90571"/>
                  </a:cubicBezTo>
                  <a:cubicBezTo>
                    <a:pt x="4557191" y="60259"/>
                    <a:pt x="4580042" y="37629"/>
                    <a:pt x="4622404" y="20761"/>
                  </a:cubicBezTo>
                  <a:lnTo>
                    <a:pt x="4698488" y="0"/>
                  </a:lnTo>
                  <a:lnTo>
                    <a:pt x="5750302" y="0"/>
                  </a:lnTo>
                  <a:lnTo>
                    <a:pt x="5750302" y="1946122"/>
                  </a:lnTo>
                  <a:lnTo>
                    <a:pt x="5751469" y="1970998"/>
                  </a:lnTo>
                  <a:cubicBezTo>
                    <a:pt x="5763039" y="2140763"/>
                    <a:pt x="5786840" y="2239728"/>
                    <a:pt x="5835103" y="2240006"/>
                  </a:cubicBezTo>
                  <a:cubicBezTo>
                    <a:pt x="5945417" y="2240643"/>
                    <a:pt x="5879117" y="2099102"/>
                    <a:pt x="5972160" y="2093059"/>
                  </a:cubicBezTo>
                  <a:cubicBezTo>
                    <a:pt x="6065203" y="2087016"/>
                    <a:pt x="6101418" y="2275948"/>
                    <a:pt x="6102532" y="2364053"/>
                  </a:cubicBezTo>
                  <a:cubicBezTo>
                    <a:pt x="6103646" y="2452157"/>
                    <a:pt x="6067432" y="2617871"/>
                    <a:pt x="5978846" y="2621688"/>
                  </a:cubicBezTo>
                  <a:cubicBezTo>
                    <a:pt x="5890260" y="2625505"/>
                    <a:pt x="5938175" y="2476331"/>
                    <a:pt x="5831760" y="2478557"/>
                  </a:cubicBezTo>
                  <a:cubicBezTo>
                    <a:pt x="5785204" y="2479531"/>
                    <a:pt x="5762309" y="2551674"/>
                    <a:pt x="5751196" y="2694667"/>
                  </a:cubicBezTo>
                  <a:lnTo>
                    <a:pt x="5750302" y="2709052"/>
                  </a:lnTo>
                  <a:lnTo>
                    <a:pt x="5750302" y="3748783"/>
                  </a:lnTo>
                  <a:lnTo>
                    <a:pt x="0" y="3748783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r>
                <a:rPr lang="ru-RU" dirty="0"/>
                <a:t> </a:t>
              </a:r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B4393691-AC4D-A831-D178-7AA6E2A4E7A0}"/>
                </a:ext>
              </a:extLst>
            </p:cNvPr>
            <p:cNvSpPr txBox="1"/>
            <p:nvPr/>
          </p:nvSpPr>
          <p:spPr>
            <a:xfrm>
              <a:off x="546966" y="4091632"/>
              <a:ext cx="5321496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Критическое мышление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AD9CD5C-885E-2A1D-9728-15AB09452E84}"/>
                </a:ext>
              </a:extLst>
            </p:cNvPr>
            <p:cNvSpPr txBox="1"/>
            <p:nvPr/>
          </p:nvSpPr>
          <p:spPr>
            <a:xfrm>
              <a:off x="546966" y="4747522"/>
              <a:ext cx="5122314" cy="156966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это способность осознанно оценивать поступающую информацию, </a:t>
              </a:r>
              <a:r>
                <a:rPr lang="ru-RU" sz="2000" dirty="0" err="1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анализи-ровать</a:t>
              </a: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её содержание, выявлять скрытые смыслы и связи, устанавливать истинность утверждений и формировать собственные обоснованные суждения. </a:t>
              </a:r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720040B2-CA25-5192-8631-9E05EBBE8E47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4292956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F85DC6AB-3A08-172A-E413-63E42D494D93}"/>
              </a:ext>
            </a:extLst>
          </p:cNvPr>
          <p:cNvGrpSpPr/>
          <p:nvPr/>
        </p:nvGrpSpPr>
        <p:grpSpPr>
          <a:xfrm>
            <a:off x="-81022" y="370557"/>
            <a:ext cx="6105902" cy="3276938"/>
            <a:chOff x="-625293" y="923869"/>
            <a:chExt cx="6105902" cy="3276938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4216F3CF-5E46-99E6-FFD7-C272F4A781C4}"/>
                </a:ext>
              </a:extLst>
            </p:cNvPr>
            <p:cNvSpPr/>
            <p:nvPr/>
          </p:nvSpPr>
          <p:spPr>
            <a:xfrm>
              <a:off x="-625293" y="923869"/>
              <a:ext cx="6105902" cy="3276938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F77EA928-D170-0A2F-B338-E1BE73F430ED}"/>
                </a:ext>
              </a:extLst>
            </p:cNvPr>
            <p:cNvSpPr txBox="1"/>
            <p:nvPr/>
          </p:nvSpPr>
          <p:spPr>
            <a:xfrm>
              <a:off x="2695" y="1662922"/>
              <a:ext cx="4397128" cy="1523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Что такое критическое мышление?</a:t>
              </a:r>
              <a:endPara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</p:grpSp>
      <p:grpSp>
        <p:nvGrpSpPr>
          <p:cNvPr id="10" name="Группа 9">
            <a:extLst>
              <a:ext uri="{FF2B5EF4-FFF2-40B4-BE49-F238E27FC236}">
                <a16:creationId xmlns:a16="http://schemas.microsoft.com/office/drawing/2014/main" id="{948B28B4-64D1-490C-C9B1-0016B330B672}"/>
              </a:ext>
            </a:extLst>
          </p:cNvPr>
          <p:cNvGrpSpPr/>
          <p:nvPr/>
        </p:nvGrpSpPr>
        <p:grpSpPr>
          <a:xfrm>
            <a:off x="8122713" y="8029918"/>
            <a:ext cx="6987552" cy="2450110"/>
            <a:chOff x="5285728" y="4519650"/>
            <a:chExt cx="6987552" cy="2450110"/>
          </a:xfrm>
        </p:grpSpPr>
        <p:sp>
          <p:nvSpPr>
            <p:cNvPr id="11" name="Полилиния: фигура 10">
              <a:extLst>
                <a:ext uri="{FF2B5EF4-FFF2-40B4-BE49-F238E27FC236}">
                  <a16:creationId xmlns:a16="http://schemas.microsoft.com/office/drawing/2014/main" id="{E23658F0-7D43-6174-2986-3DD6672D3502}"/>
                </a:ext>
              </a:extLst>
            </p:cNvPr>
            <p:cNvSpPr/>
            <p:nvPr/>
          </p:nvSpPr>
          <p:spPr>
            <a:xfrm>
              <a:off x="5285728" y="4519650"/>
              <a:ext cx="6987552" cy="2450110"/>
            </a:xfrm>
            <a:custGeom>
              <a:avLst/>
              <a:gdLst>
                <a:gd name="connsiteX0" fmla="*/ 383552 w 6987552"/>
                <a:gd name="connsiteY0" fmla="*/ 0 h 2450110"/>
                <a:gd name="connsiteX1" fmla="*/ 2972881 w 6987552"/>
                <a:gd name="connsiteY1" fmla="*/ 0 h 2450110"/>
                <a:gd name="connsiteX2" fmla="*/ 3145555 w 6987552"/>
                <a:gd name="connsiteY2" fmla="*/ 5838 h 2450110"/>
                <a:gd name="connsiteX3" fmla="*/ 3484450 w 6987552"/>
                <a:gd name="connsiteY3" fmla="*/ 122089 h 2450110"/>
                <a:gd name="connsiteX4" fmla="*/ 3312276 w 6987552"/>
                <a:gd name="connsiteY4" fmla="*/ 324106 h 2450110"/>
                <a:gd name="connsiteX5" fmla="*/ 3622189 w 6987552"/>
                <a:gd name="connsiteY5" fmla="*/ 493984 h 2450110"/>
                <a:gd name="connsiteX6" fmla="*/ 3948171 w 6987552"/>
                <a:gd name="connsiteY6" fmla="*/ 314923 h 2450110"/>
                <a:gd name="connsiteX7" fmla="*/ 3771406 w 6987552"/>
                <a:gd name="connsiteY7" fmla="*/ 126679 h 2450110"/>
                <a:gd name="connsiteX8" fmla="*/ 4263605 w 6987552"/>
                <a:gd name="connsiteY8" fmla="*/ 2781 h 2450110"/>
                <a:gd name="connsiteX9" fmla="*/ 4391092 w 6987552"/>
                <a:gd name="connsiteY9" fmla="*/ 0 h 2450110"/>
                <a:gd name="connsiteX10" fmla="*/ 6987552 w 6987552"/>
                <a:gd name="connsiteY10" fmla="*/ 0 h 2450110"/>
                <a:gd name="connsiteX11" fmla="*/ 6987552 w 6987552"/>
                <a:gd name="connsiteY11" fmla="*/ 2450110 h 2450110"/>
                <a:gd name="connsiteX12" fmla="*/ 383552 w 6987552"/>
                <a:gd name="connsiteY12" fmla="*/ 2450110 h 2450110"/>
                <a:gd name="connsiteX13" fmla="*/ 383552 w 6987552"/>
                <a:gd name="connsiteY13" fmla="*/ 1495160 h 2450110"/>
                <a:gd name="connsiteX14" fmla="*/ 382960 w 6987552"/>
                <a:gd name="connsiteY14" fmla="*/ 1484917 h 2450110"/>
                <a:gd name="connsiteX15" fmla="*/ 291734 w 6987552"/>
                <a:gd name="connsiteY15" fmla="*/ 1246640 h 2450110"/>
                <a:gd name="connsiteX16" fmla="*/ 142234 w 6987552"/>
                <a:gd name="connsiteY16" fmla="*/ 1376800 h 2450110"/>
                <a:gd name="connsiteX17" fmla="*/ 27 w 6987552"/>
                <a:gd name="connsiteY17" fmla="*/ 1136764 h 2450110"/>
                <a:gd name="connsiteX18" fmla="*/ 134942 w 6987552"/>
                <a:gd name="connsiteY18" fmla="*/ 908561 h 2450110"/>
                <a:gd name="connsiteX19" fmla="*/ 295380 w 6987552"/>
                <a:gd name="connsiteY19" fmla="*/ 1035340 h 2450110"/>
                <a:gd name="connsiteX20" fmla="*/ 383258 w 6987552"/>
                <a:gd name="connsiteY20" fmla="*/ 843919 h 2450110"/>
                <a:gd name="connsiteX21" fmla="*/ 383552 w 6987552"/>
                <a:gd name="connsiteY21" fmla="*/ 840079 h 245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987552" h="2450110">
                  <a:moveTo>
                    <a:pt x="383552" y="0"/>
                  </a:moveTo>
                  <a:lnTo>
                    <a:pt x="2972881" y="0"/>
                  </a:lnTo>
                  <a:lnTo>
                    <a:pt x="3145555" y="5838"/>
                  </a:lnTo>
                  <a:cubicBezTo>
                    <a:pt x="3369955" y="18380"/>
                    <a:pt x="3483111" y="49011"/>
                    <a:pt x="3484450" y="122089"/>
                  </a:cubicBezTo>
                  <a:cubicBezTo>
                    <a:pt x="3487128" y="268245"/>
                    <a:pt x="3307685" y="202436"/>
                    <a:pt x="3312276" y="324106"/>
                  </a:cubicBezTo>
                  <a:cubicBezTo>
                    <a:pt x="3316867" y="445775"/>
                    <a:pt x="3516207" y="495514"/>
                    <a:pt x="3622189" y="493984"/>
                  </a:cubicBezTo>
                  <a:cubicBezTo>
                    <a:pt x="3728171" y="492454"/>
                    <a:pt x="3955441" y="442714"/>
                    <a:pt x="3948171" y="314923"/>
                  </a:cubicBezTo>
                  <a:cubicBezTo>
                    <a:pt x="3940902" y="187132"/>
                    <a:pt x="3770641" y="278192"/>
                    <a:pt x="3771406" y="126679"/>
                  </a:cubicBezTo>
                  <a:cubicBezTo>
                    <a:pt x="3771825" y="43821"/>
                    <a:pt x="3957731" y="13458"/>
                    <a:pt x="4263605" y="2781"/>
                  </a:cubicBezTo>
                  <a:lnTo>
                    <a:pt x="4391092" y="0"/>
                  </a:lnTo>
                  <a:lnTo>
                    <a:pt x="6987552" y="0"/>
                  </a:lnTo>
                  <a:lnTo>
                    <a:pt x="6987552" y="2450110"/>
                  </a:lnTo>
                  <a:lnTo>
                    <a:pt x="383552" y="2450110"/>
                  </a:lnTo>
                  <a:lnTo>
                    <a:pt x="383552" y="1495160"/>
                  </a:lnTo>
                  <a:lnTo>
                    <a:pt x="382960" y="1484917"/>
                  </a:lnTo>
                  <a:cubicBezTo>
                    <a:pt x="370340" y="1334546"/>
                    <a:pt x="344378" y="1246886"/>
                    <a:pt x="291734" y="1246640"/>
                  </a:cubicBezTo>
                  <a:cubicBezTo>
                    <a:pt x="171405" y="1246076"/>
                    <a:pt x="243724" y="1371447"/>
                    <a:pt x="142234" y="1376800"/>
                  </a:cubicBezTo>
                  <a:cubicBezTo>
                    <a:pt x="40745" y="1382153"/>
                    <a:pt x="1243" y="1214804"/>
                    <a:pt x="27" y="1136764"/>
                  </a:cubicBezTo>
                  <a:cubicBezTo>
                    <a:pt x="-1188" y="1058724"/>
                    <a:pt x="38314" y="911942"/>
                    <a:pt x="134942" y="908561"/>
                  </a:cubicBezTo>
                  <a:cubicBezTo>
                    <a:pt x="231570" y="905180"/>
                    <a:pt x="179305" y="1037312"/>
                    <a:pt x="295380" y="1035340"/>
                  </a:cubicBezTo>
                  <a:cubicBezTo>
                    <a:pt x="346163" y="1034478"/>
                    <a:pt x="371136" y="970576"/>
                    <a:pt x="383258" y="843919"/>
                  </a:cubicBezTo>
                  <a:lnTo>
                    <a:pt x="383552" y="840079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3942AFA7-55BF-56F1-F88E-28FA95C7DE03}"/>
                </a:ext>
              </a:extLst>
            </p:cNvPr>
            <p:cNvSpPr txBox="1"/>
            <p:nvPr/>
          </p:nvSpPr>
          <p:spPr>
            <a:xfrm>
              <a:off x="6167122" y="5165409"/>
              <a:ext cx="5477912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Именно в этот период формируются базовые когнитивные процессы и интеллектуальные способности, влияющие на дальнейшее обучение и личностное развитие ребёнка.</a:t>
              </a:r>
            </a:p>
          </p:txBody>
        </p:sp>
      </p:grpSp>
      <p:grpSp>
        <p:nvGrpSpPr>
          <p:cNvPr id="13" name="Группа 12">
            <a:extLst>
              <a:ext uri="{FF2B5EF4-FFF2-40B4-BE49-F238E27FC236}">
                <a16:creationId xmlns:a16="http://schemas.microsoft.com/office/drawing/2014/main" id="{2B2A7275-979F-4D88-AF14-6D44B650909E}"/>
              </a:ext>
            </a:extLst>
          </p:cNvPr>
          <p:cNvGrpSpPr/>
          <p:nvPr/>
        </p:nvGrpSpPr>
        <p:grpSpPr>
          <a:xfrm>
            <a:off x="10780544" y="-5272198"/>
            <a:ext cx="6603999" cy="5082970"/>
            <a:chOff x="5669282" y="-69302"/>
            <a:chExt cx="6603999" cy="5082970"/>
          </a:xfrm>
        </p:grpSpPr>
        <p:sp>
          <p:nvSpPr>
            <p:cNvPr id="14" name="Полилиния: фигура 13">
              <a:extLst>
                <a:ext uri="{FF2B5EF4-FFF2-40B4-BE49-F238E27FC236}">
                  <a16:creationId xmlns:a16="http://schemas.microsoft.com/office/drawing/2014/main" id="{614126D8-BA92-69C5-CEBF-0E36BFC437FD}"/>
                </a:ext>
              </a:extLst>
            </p:cNvPr>
            <p:cNvSpPr/>
            <p:nvPr/>
          </p:nvSpPr>
          <p:spPr>
            <a:xfrm>
              <a:off x="5669282" y="-69302"/>
              <a:ext cx="6603999" cy="5082970"/>
            </a:xfrm>
            <a:custGeom>
              <a:avLst/>
              <a:gdLst>
                <a:gd name="connsiteX0" fmla="*/ 0 w 6603999"/>
                <a:gd name="connsiteY0" fmla="*/ 0 h 5082970"/>
                <a:gd name="connsiteX1" fmla="*/ 6603999 w 6603999"/>
                <a:gd name="connsiteY1" fmla="*/ 0 h 5082970"/>
                <a:gd name="connsiteX2" fmla="*/ 6603999 w 6603999"/>
                <a:gd name="connsiteY2" fmla="*/ 4588952 h 5082970"/>
                <a:gd name="connsiteX3" fmla="*/ 4007538 w 6603999"/>
                <a:gd name="connsiteY3" fmla="*/ 4588952 h 5082970"/>
                <a:gd name="connsiteX4" fmla="*/ 3880052 w 6603999"/>
                <a:gd name="connsiteY4" fmla="*/ 4591733 h 5082970"/>
                <a:gd name="connsiteX5" fmla="*/ 3387853 w 6603999"/>
                <a:gd name="connsiteY5" fmla="*/ 4715631 h 5082970"/>
                <a:gd name="connsiteX6" fmla="*/ 3564618 w 6603999"/>
                <a:gd name="connsiteY6" fmla="*/ 4903875 h 5082970"/>
                <a:gd name="connsiteX7" fmla="*/ 3238636 w 6603999"/>
                <a:gd name="connsiteY7" fmla="*/ 5082936 h 5082970"/>
                <a:gd name="connsiteX8" fmla="*/ 2928723 w 6603999"/>
                <a:gd name="connsiteY8" fmla="*/ 4913058 h 5082970"/>
                <a:gd name="connsiteX9" fmla="*/ 3100897 w 6603999"/>
                <a:gd name="connsiteY9" fmla="*/ 4711041 h 5082970"/>
                <a:gd name="connsiteX10" fmla="*/ 2672638 w 6603999"/>
                <a:gd name="connsiteY10" fmla="*/ 4590888 h 5082970"/>
                <a:gd name="connsiteX11" fmla="*/ 2595156 w 6603999"/>
                <a:gd name="connsiteY11" fmla="*/ 4588952 h 5082970"/>
                <a:gd name="connsiteX12" fmla="*/ 0 w 6603999"/>
                <a:gd name="connsiteY12" fmla="*/ 4588952 h 5082970"/>
                <a:gd name="connsiteX13" fmla="*/ 0 w 6603999"/>
                <a:gd name="connsiteY13" fmla="*/ 2185363 h 5082970"/>
                <a:gd name="connsiteX14" fmla="*/ 4377 w 6603999"/>
                <a:gd name="connsiteY14" fmla="*/ 2157682 h 5082970"/>
                <a:gd name="connsiteX15" fmla="*/ 71263 w 6603999"/>
                <a:gd name="connsiteY15" fmla="*/ 2058639 h 5082970"/>
                <a:gd name="connsiteX16" fmla="*/ 225931 w 6603999"/>
                <a:gd name="connsiteY16" fmla="*/ 2216102 h 5082970"/>
                <a:gd name="connsiteX17" fmla="*/ 355994 w 6603999"/>
                <a:gd name="connsiteY17" fmla="*/ 1932670 h 5082970"/>
                <a:gd name="connsiteX18" fmla="*/ 218901 w 6603999"/>
                <a:gd name="connsiteY18" fmla="*/ 1634541 h 5082970"/>
                <a:gd name="connsiteX19" fmla="*/ 74778 w 6603999"/>
                <a:gd name="connsiteY19" fmla="*/ 1796202 h 5082970"/>
                <a:gd name="connsiteX20" fmla="*/ 4461 w 6603999"/>
                <a:gd name="connsiteY20" fmla="*/ 1664001 h 5082970"/>
                <a:gd name="connsiteX21" fmla="*/ 0 w 6603999"/>
                <a:gd name="connsiteY21" fmla="*/ 1629054 h 5082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603999" h="5082970">
                  <a:moveTo>
                    <a:pt x="0" y="0"/>
                  </a:moveTo>
                  <a:lnTo>
                    <a:pt x="6603999" y="0"/>
                  </a:lnTo>
                  <a:lnTo>
                    <a:pt x="6603999" y="4588952"/>
                  </a:lnTo>
                  <a:lnTo>
                    <a:pt x="4007538" y="4588952"/>
                  </a:lnTo>
                  <a:lnTo>
                    <a:pt x="3880052" y="4591733"/>
                  </a:lnTo>
                  <a:cubicBezTo>
                    <a:pt x="3574178" y="4602410"/>
                    <a:pt x="3388272" y="4632773"/>
                    <a:pt x="3387853" y="4715631"/>
                  </a:cubicBezTo>
                  <a:cubicBezTo>
                    <a:pt x="3387088" y="4867144"/>
                    <a:pt x="3557349" y="4776084"/>
                    <a:pt x="3564618" y="4903875"/>
                  </a:cubicBezTo>
                  <a:cubicBezTo>
                    <a:pt x="3571888" y="5031666"/>
                    <a:pt x="3344618" y="5081406"/>
                    <a:pt x="3238636" y="5082936"/>
                  </a:cubicBezTo>
                  <a:cubicBezTo>
                    <a:pt x="3132654" y="5084466"/>
                    <a:pt x="2933314" y="5034727"/>
                    <a:pt x="2928723" y="4913058"/>
                  </a:cubicBezTo>
                  <a:cubicBezTo>
                    <a:pt x="2924132" y="4791388"/>
                    <a:pt x="3103575" y="4857197"/>
                    <a:pt x="3100897" y="4711041"/>
                  </a:cubicBezTo>
                  <a:cubicBezTo>
                    <a:pt x="3099391" y="4628828"/>
                    <a:pt x="2956365" y="4600337"/>
                    <a:pt x="2672638" y="4590888"/>
                  </a:cubicBezTo>
                  <a:lnTo>
                    <a:pt x="2595156" y="4588952"/>
                  </a:lnTo>
                  <a:lnTo>
                    <a:pt x="0" y="4588952"/>
                  </a:lnTo>
                  <a:lnTo>
                    <a:pt x="0" y="2185363"/>
                  </a:lnTo>
                  <a:lnTo>
                    <a:pt x="4377" y="2157682"/>
                  </a:lnTo>
                  <a:cubicBezTo>
                    <a:pt x="18602" y="2092373"/>
                    <a:pt x="39791" y="2059328"/>
                    <a:pt x="71263" y="2058639"/>
                  </a:cubicBezTo>
                  <a:cubicBezTo>
                    <a:pt x="183164" y="2056190"/>
                    <a:pt x="132778" y="2220301"/>
                    <a:pt x="225931" y="2216102"/>
                  </a:cubicBezTo>
                  <a:cubicBezTo>
                    <a:pt x="319084" y="2211903"/>
                    <a:pt x="357165" y="2029596"/>
                    <a:pt x="355994" y="1932670"/>
                  </a:cubicBezTo>
                  <a:cubicBezTo>
                    <a:pt x="354822" y="1835743"/>
                    <a:pt x="316740" y="1627893"/>
                    <a:pt x="218901" y="1634541"/>
                  </a:cubicBezTo>
                  <a:cubicBezTo>
                    <a:pt x="121062" y="1641189"/>
                    <a:pt x="190779" y="1796902"/>
                    <a:pt x="74778" y="1796202"/>
                  </a:cubicBezTo>
                  <a:cubicBezTo>
                    <a:pt x="41473" y="1796001"/>
                    <a:pt x="19246" y="1749044"/>
                    <a:pt x="4461" y="1664001"/>
                  </a:cubicBezTo>
                  <a:lnTo>
                    <a:pt x="0" y="1629054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32563A86-7D22-5ADF-D2C8-DE84951C8306}"/>
                </a:ext>
              </a:extLst>
            </p:cNvPr>
            <p:cNvSpPr txBox="1"/>
            <p:nvPr/>
          </p:nvSpPr>
          <p:spPr>
            <a:xfrm>
              <a:off x="6167122" y="706581"/>
              <a:ext cx="5477912" cy="7817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Характерные особенности </a:t>
              </a:r>
              <a:b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психики младшего школьника:</a:t>
              </a:r>
            </a:p>
          </p:txBody>
        </p:sp>
      </p:grpSp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BC85FD1D-74A4-7CEA-BB73-0BE49818596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5904485" y="7016539"/>
            <a:ext cx="5071538" cy="3463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492412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7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3C835AE4-9B8A-A265-1DD6-452C87A44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" name="Группа 49">
            <a:extLst>
              <a:ext uri="{FF2B5EF4-FFF2-40B4-BE49-F238E27FC236}">
                <a16:creationId xmlns:a16="http://schemas.microsoft.com/office/drawing/2014/main" id="{D3677341-68EC-412C-6C45-A57A6B64E2B0}"/>
              </a:ext>
            </a:extLst>
          </p:cNvPr>
          <p:cNvGrpSpPr/>
          <p:nvPr/>
        </p:nvGrpSpPr>
        <p:grpSpPr>
          <a:xfrm>
            <a:off x="-7033436" y="853745"/>
            <a:ext cx="12408061" cy="2407534"/>
            <a:chOff x="-108031" y="-91440"/>
            <a:chExt cx="12408061" cy="2407534"/>
          </a:xfrm>
        </p:grpSpPr>
        <p:sp>
          <p:nvSpPr>
            <p:cNvPr id="51" name="Прямоугольник 50">
              <a:extLst>
                <a:ext uri="{FF2B5EF4-FFF2-40B4-BE49-F238E27FC236}">
                  <a16:creationId xmlns:a16="http://schemas.microsoft.com/office/drawing/2014/main" id="{2F5C39AB-7EF1-D999-0589-CAB893838996}"/>
                </a:ext>
              </a:extLst>
            </p:cNvPr>
            <p:cNvSpPr/>
            <p:nvPr/>
          </p:nvSpPr>
          <p:spPr>
            <a:xfrm>
              <a:off x="-108031" y="-91440"/>
              <a:ext cx="12408061" cy="2407534"/>
            </a:xfrm>
            <a:prstGeom prst="rect">
              <a:avLst/>
            </a:pr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4E2B6087-AB8E-9DD4-F1B4-FF902B23B7AF}"/>
                </a:ext>
              </a:extLst>
            </p:cNvPr>
            <p:cNvSpPr txBox="1"/>
            <p:nvPr/>
          </p:nvSpPr>
          <p:spPr>
            <a:xfrm>
              <a:off x="546965" y="426703"/>
              <a:ext cx="11293936" cy="1523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Игровая деятельность способствует развитию важных качеств критического мышления, таких как:</a:t>
              </a:r>
            </a:p>
          </p:txBody>
        </p:sp>
      </p:grp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728A69C1-B97B-F97A-9D45-2FCADE66B36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79743" y="3209536"/>
            <a:ext cx="5749026" cy="3926164"/>
          </a:xfrm>
          <a:prstGeom prst="rect">
            <a:avLst/>
          </a:prstGeom>
        </p:spPr>
      </p:pic>
      <p:grpSp>
        <p:nvGrpSpPr>
          <p:cNvPr id="45" name="Группа 44">
            <a:extLst>
              <a:ext uri="{FF2B5EF4-FFF2-40B4-BE49-F238E27FC236}">
                <a16:creationId xmlns:a16="http://schemas.microsoft.com/office/drawing/2014/main" id="{3DC0B06C-C324-CDC7-5FCD-FE76A57632DD}"/>
              </a:ext>
            </a:extLst>
          </p:cNvPr>
          <p:cNvGrpSpPr/>
          <p:nvPr/>
        </p:nvGrpSpPr>
        <p:grpSpPr>
          <a:xfrm>
            <a:off x="5285728" y="4519650"/>
            <a:ext cx="6987552" cy="2450110"/>
            <a:chOff x="5285728" y="4519650"/>
            <a:chExt cx="6987552" cy="2450110"/>
          </a:xfrm>
        </p:grpSpPr>
        <p:sp>
          <p:nvSpPr>
            <p:cNvPr id="35" name="Полилиния: фигура 34">
              <a:extLst>
                <a:ext uri="{FF2B5EF4-FFF2-40B4-BE49-F238E27FC236}">
                  <a16:creationId xmlns:a16="http://schemas.microsoft.com/office/drawing/2014/main" id="{403C8AA6-1CBF-A368-5FB1-16A960B9086F}"/>
                </a:ext>
              </a:extLst>
            </p:cNvPr>
            <p:cNvSpPr/>
            <p:nvPr/>
          </p:nvSpPr>
          <p:spPr>
            <a:xfrm>
              <a:off x="5285728" y="4519650"/>
              <a:ext cx="6987552" cy="2450110"/>
            </a:xfrm>
            <a:custGeom>
              <a:avLst/>
              <a:gdLst>
                <a:gd name="connsiteX0" fmla="*/ 383552 w 6987552"/>
                <a:gd name="connsiteY0" fmla="*/ 0 h 2450110"/>
                <a:gd name="connsiteX1" fmla="*/ 2972881 w 6987552"/>
                <a:gd name="connsiteY1" fmla="*/ 0 h 2450110"/>
                <a:gd name="connsiteX2" fmla="*/ 3145555 w 6987552"/>
                <a:gd name="connsiteY2" fmla="*/ 5838 h 2450110"/>
                <a:gd name="connsiteX3" fmla="*/ 3484450 w 6987552"/>
                <a:gd name="connsiteY3" fmla="*/ 122089 h 2450110"/>
                <a:gd name="connsiteX4" fmla="*/ 3312276 w 6987552"/>
                <a:gd name="connsiteY4" fmla="*/ 324106 h 2450110"/>
                <a:gd name="connsiteX5" fmla="*/ 3622189 w 6987552"/>
                <a:gd name="connsiteY5" fmla="*/ 493984 h 2450110"/>
                <a:gd name="connsiteX6" fmla="*/ 3948171 w 6987552"/>
                <a:gd name="connsiteY6" fmla="*/ 314923 h 2450110"/>
                <a:gd name="connsiteX7" fmla="*/ 3771406 w 6987552"/>
                <a:gd name="connsiteY7" fmla="*/ 126679 h 2450110"/>
                <a:gd name="connsiteX8" fmla="*/ 4263605 w 6987552"/>
                <a:gd name="connsiteY8" fmla="*/ 2781 h 2450110"/>
                <a:gd name="connsiteX9" fmla="*/ 4391092 w 6987552"/>
                <a:gd name="connsiteY9" fmla="*/ 0 h 2450110"/>
                <a:gd name="connsiteX10" fmla="*/ 6987552 w 6987552"/>
                <a:gd name="connsiteY10" fmla="*/ 0 h 2450110"/>
                <a:gd name="connsiteX11" fmla="*/ 6987552 w 6987552"/>
                <a:gd name="connsiteY11" fmla="*/ 2450110 h 2450110"/>
                <a:gd name="connsiteX12" fmla="*/ 383552 w 6987552"/>
                <a:gd name="connsiteY12" fmla="*/ 2450110 h 2450110"/>
                <a:gd name="connsiteX13" fmla="*/ 383552 w 6987552"/>
                <a:gd name="connsiteY13" fmla="*/ 1495160 h 2450110"/>
                <a:gd name="connsiteX14" fmla="*/ 382960 w 6987552"/>
                <a:gd name="connsiteY14" fmla="*/ 1484917 h 2450110"/>
                <a:gd name="connsiteX15" fmla="*/ 291734 w 6987552"/>
                <a:gd name="connsiteY15" fmla="*/ 1246640 h 2450110"/>
                <a:gd name="connsiteX16" fmla="*/ 142234 w 6987552"/>
                <a:gd name="connsiteY16" fmla="*/ 1376800 h 2450110"/>
                <a:gd name="connsiteX17" fmla="*/ 27 w 6987552"/>
                <a:gd name="connsiteY17" fmla="*/ 1136764 h 2450110"/>
                <a:gd name="connsiteX18" fmla="*/ 134942 w 6987552"/>
                <a:gd name="connsiteY18" fmla="*/ 908561 h 2450110"/>
                <a:gd name="connsiteX19" fmla="*/ 295380 w 6987552"/>
                <a:gd name="connsiteY19" fmla="*/ 1035340 h 2450110"/>
                <a:gd name="connsiteX20" fmla="*/ 383258 w 6987552"/>
                <a:gd name="connsiteY20" fmla="*/ 843919 h 2450110"/>
                <a:gd name="connsiteX21" fmla="*/ 383552 w 6987552"/>
                <a:gd name="connsiteY21" fmla="*/ 840079 h 24501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987552" h="2450110">
                  <a:moveTo>
                    <a:pt x="383552" y="0"/>
                  </a:moveTo>
                  <a:lnTo>
                    <a:pt x="2972881" y="0"/>
                  </a:lnTo>
                  <a:lnTo>
                    <a:pt x="3145555" y="5838"/>
                  </a:lnTo>
                  <a:cubicBezTo>
                    <a:pt x="3369955" y="18380"/>
                    <a:pt x="3483111" y="49011"/>
                    <a:pt x="3484450" y="122089"/>
                  </a:cubicBezTo>
                  <a:cubicBezTo>
                    <a:pt x="3487128" y="268245"/>
                    <a:pt x="3307685" y="202436"/>
                    <a:pt x="3312276" y="324106"/>
                  </a:cubicBezTo>
                  <a:cubicBezTo>
                    <a:pt x="3316867" y="445775"/>
                    <a:pt x="3516207" y="495514"/>
                    <a:pt x="3622189" y="493984"/>
                  </a:cubicBezTo>
                  <a:cubicBezTo>
                    <a:pt x="3728171" y="492454"/>
                    <a:pt x="3955441" y="442714"/>
                    <a:pt x="3948171" y="314923"/>
                  </a:cubicBezTo>
                  <a:cubicBezTo>
                    <a:pt x="3940902" y="187132"/>
                    <a:pt x="3770641" y="278192"/>
                    <a:pt x="3771406" y="126679"/>
                  </a:cubicBezTo>
                  <a:cubicBezTo>
                    <a:pt x="3771825" y="43821"/>
                    <a:pt x="3957731" y="13458"/>
                    <a:pt x="4263605" y="2781"/>
                  </a:cubicBezTo>
                  <a:lnTo>
                    <a:pt x="4391092" y="0"/>
                  </a:lnTo>
                  <a:lnTo>
                    <a:pt x="6987552" y="0"/>
                  </a:lnTo>
                  <a:lnTo>
                    <a:pt x="6987552" y="2450110"/>
                  </a:lnTo>
                  <a:lnTo>
                    <a:pt x="383552" y="2450110"/>
                  </a:lnTo>
                  <a:lnTo>
                    <a:pt x="383552" y="1495160"/>
                  </a:lnTo>
                  <a:lnTo>
                    <a:pt x="382960" y="1484917"/>
                  </a:lnTo>
                  <a:cubicBezTo>
                    <a:pt x="370340" y="1334546"/>
                    <a:pt x="344378" y="1246886"/>
                    <a:pt x="291734" y="1246640"/>
                  </a:cubicBezTo>
                  <a:cubicBezTo>
                    <a:pt x="171405" y="1246076"/>
                    <a:pt x="243724" y="1371447"/>
                    <a:pt x="142234" y="1376800"/>
                  </a:cubicBezTo>
                  <a:cubicBezTo>
                    <a:pt x="40745" y="1382153"/>
                    <a:pt x="1243" y="1214804"/>
                    <a:pt x="27" y="1136764"/>
                  </a:cubicBezTo>
                  <a:cubicBezTo>
                    <a:pt x="-1188" y="1058724"/>
                    <a:pt x="38314" y="911942"/>
                    <a:pt x="134942" y="908561"/>
                  </a:cubicBezTo>
                  <a:cubicBezTo>
                    <a:pt x="231570" y="905180"/>
                    <a:pt x="179305" y="1037312"/>
                    <a:pt x="295380" y="1035340"/>
                  </a:cubicBezTo>
                  <a:cubicBezTo>
                    <a:pt x="346163" y="1034478"/>
                    <a:pt x="371136" y="970576"/>
                    <a:pt x="383258" y="843919"/>
                  </a:cubicBezTo>
                  <a:lnTo>
                    <a:pt x="383552" y="840079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F5DF565-165B-8402-0211-3A5F70B24C95}"/>
                </a:ext>
              </a:extLst>
            </p:cNvPr>
            <p:cNvSpPr txBox="1"/>
            <p:nvPr/>
          </p:nvSpPr>
          <p:spPr>
            <a:xfrm>
              <a:off x="6167122" y="5165409"/>
              <a:ext cx="5477912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Именно в этот период формируются базовые когнитивные процессы и интеллектуальные способности, влияющие на дальнейшее обучение и личностное развитие ребёнка.</a:t>
              </a:r>
            </a:p>
          </p:txBody>
        </p:sp>
      </p:grpSp>
      <p:grpSp>
        <p:nvGrpSpPr>
          <p:cNvPr id="46" name="Группа 45">
            <a:extLst>
              <a:ext uri="{FF2B5EF4-FFF2-40B4-BE49-F238E27FC236}">
                <a16:creationId xmlns:a16="http://schemas.microsoft.com/office/drawing/2014/main" id="{0AA1263D-BEB2-78A5-A239-5DBC51BBF0E1}"/>
              </a:ext>
            </a:extLst>
          </p:cNvPr>
          <p:cNvGrpSpPr/>
          <p:nvPr/>
        </p:nvGrpSpPr>
        <p:grpSpPr>
          <a:xfrm>
            <a:off x="5669282" y="-69302"/>
            <a:ext cx="6603999" cy="5082970"/>
            <a:chOff x="5669282" y="-69302"/>
            <a:chExt cx="6603999" cy="5082970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1ACBD549-3388-257D-07AB-E31A1B8B4DA4}"/>
                </a:ext>
              </a:extLst>
            </p:cNvPr>
            <p:cNvSpPr/>
            <p:nvPr/>
          </p:nvSpPr>
          <p:spPr>
            <a:xfrm>
              <a:off x="5669282" y="-69302"/>
              <a:ext cx="6603999" cy="5082970"/>
            </a:xfrm>
            <a:custGeom>
              <a:avLst/>
              <a:gdLst>
                <a:gd name="connsiteX0" fmla="*/ 0 w 6603999"/>
                <a:gd name="connsiteY0" fmla="*/ 0 h 5082970"/>
                <a:gd name="connsiteX1" fmla="*/ 6603999 w 6603999"/>
                <a:gd name="connsiteY1" fmla="*/ 0 h 5082970"/>
                <a:gd name="connsiteX2" fmla="*/ 6603999 w 6603999"/>
                <a:gd name="connsiteY2" fmla="*/ 4588952 h 5082970"/>
                <a:gd name="connsiteX3" fmla="*/ 4007538 w 6603999"/>
                <a:gd name="connsiteY3" fmla="*/ 4588952 h 5082970"/>
                <a:gd name="connsiteX4" fmla="*/ 3880052 w 6603999"/>
                <a:gd name="connsiteY4" fmla="*/ 4591733 h 5082970"/>
                <a:gd name="connsiteX5" fmla="*/ 3387853 w 6603999"/>
                <a:gd name="connsiteY5" fmla="*/ 4715631 h 5082970"/>
                <a:gd name="connsiteX6" fmla="*/ 3564618 w 6603999"/>
                <a:gd name="connsiteY6" fmla="*/ 4903875 h 5082970"/>
                <a:gd name="connsiteX7" fmla="*/ 3238636 w 6603999"/>
                <a:gd name="connsiteY7" fmla="*/ 5082936 h 5082970"/>
                <a:gd name="connsiteX8" fmla="*/ 2928723 w 6603999"/>
                <a:gd name="connsiteY8" fmla="*/ 4913058 h 5082970"/>
                <a:gd name="connsiteX9" fmla="*/ 3100897 w 6603999"/>
                <a:gd name="connsiteY9" fmla="*/ 4711041 h 5082970"/>
                <a:gd name="connsiteX10" fmla="*/ 2672638 w 6603999"/>
                <a:gd name="connsiteY10" fmla="*/ 4590888 h 5082970"/>
                <a:gd name="connsiteX11" fmla="*/ 2595156 w 6603999"/>
                <a:gd name="connsiteY11" fmla="*/ 4588952 h 5082970"/>
                <a:gd name="connsiteX12" fmla="*/ 0 w 6603999"/>
                <a:gd name="connsiteY12" fmla="*/ 4588952 h 5082970"/>
                <a:gd name="connsiteX13" fmla="*/ 0 w 6603999"/>
                <a:gd name="connsiteY13" fmla="*/ 2185363 h 5082970"/>
                <a:gd name="connsiteX14" fmla="*/ 4377 w 6603999"/>
                <a:gd name="connsiteY14" fmla="*/ 2157682 h 5082970"/>
                <a:gd name="connsiteX15" fmla="*/ 71263 w 6603999"/>
                <a:gd name="connsiteY15" fmla="*/ 2058639 h 5082970"/>
                <a:gd name="connsiteX16" fmla="*/ 225931 w 6603999"/>
                <a:gd name="connsiteY16" fmla="*/ 2216102 h 5082970"/>
                <a:gd name="connsiteX17" fmla="*/ 355994 w 6603999"/>
                <a:gd name="connsiteY17" fmla="*/ 1932670 h 5082970"/>
                <a:gd name="connsiteX18" fmla="*/ 218901 w 6603999"/>
                <a:gd name="connsiteY18" fmla="*/ 1634541 h 5082970"/>
                <a:gd name="connsiteX19" fmla="*/ 74778 w 6603999"/>
                <a:gd name="connsiteY19" fmla="*/ 1796202 h 5082970"/>
                <a:gd name="connsiteX20" fmla="*/ 4461 w 6603999"/>
                <a:gd name="connsiteY20" fmla="*/ 1664001 h 5082970"/>
                <a:gd name="connsiteX21" fmla="*/ 0 w 6603999"/>
                <a:gd name="connsiteY21" fmla="*/ 1629054 h 50829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6603999" h="5082970">
                  <a:moveTo>
                    <a:pt x="0" y="0"/>
                  </a:moveTo>
                  <a:lnTo>
                    <a:pt x="6603999" y="0"/>
                  </a:lnTo>
                  <a:lnTo>
                    <a:pt x="6603999" y="4588952"/>
                  </a:lnTo>
                  <a:lnTo>
                    <a:pt x="4007538" y="4588952"/>
                  </a:lnTo>
                  <a:lnTo>
                    <a:pt x="3880052" y="4591733"/>
                  </a:lnTo>
                  <a:cubicBezTo>
                    <a:pt x="3574178" y="4602410"/>
                    <a:pt x="3388272" y="4632773"/>
                    <a:pt x="3387853" y="4715631"/>
                  </a:cubicBezTo>
                  <a:cubicBezTo>
                    <a:pt x="3387088" y="4867144"/>
                    <a:pt x="3557349" y="4776084"/>
                    <a:pt x="3564618" y="4903875"/>
                  </a:cubicBezTo>
                  <a:cubicBezTo>
                    <a:pt x="3571888" y="5031666"/>
                    <a:pt x="3344618" y="5081406"/>
                    <a:pt x="3238636" y="5082936"/>
                  </a:cubicBezTo>
                  <a:cubicBezTo>
                    <a:pt x="3132654" y="5084466"/>
                    <a:pt x="2933314" y="5034727"/>
                    <a:pt x="2928723" y="4913058"/>
                  </a:cubicBezTo>
                  <a:cubicBezTo>
                    <a:pt x="2924132" y="4791388"/>
                    <a:pt x="3103575" y="4857197"/>
                    <a:pt x="3100897" y="4711041"/>
                  </a:cubicBezTo>
                  <a:cubicBezTo>
                    <a:pt x="3099391" y="4628828"/>
                    <a:pt x="2956365" y="4600337"/>
                    <a:pt x="2672638" y="4590888"/>
                  </a:cubicBezTo>
                  <a:lnTo>
                    <a:pt x="2595156" y="4588952"/>
                  </a:lnTo>
                  <a:lnTo>
                    <a:pt x="0" y="4588952"/>
                  </a:lnTo>
                  <a:lnTo>
                    <a:pt x="0" y="2185363"/>
                  </a:lnTo>
                  <a:lnTo>
                    <a:pt x="4377" y="2157682"/>
                  </a:lnTo>
                  <a:cubicBezTo>
                    <a:pt x="18602" y="2092373"/>
                    <a:pt x="39791" y="2059328"/>
                    <a:pt x="71263" y="2058639"/>
                  </a:cubicBezTo>
                  <a:cubicBezTo>
                    <a:pt x="183164" y="2056190"/>
                    <a:pt x="132778" y="2220301"/>
                    <a:pt x="225931" y="2216102"/>
                  </a:cubicBezTo>
                  <a:cubicBezTo>
                    <a:pt x="319084" y="2211903"/>
                    <a:pt x="357165" y="2029596"/>
                    <a:pt x="355994" y="1932670"/>
                  </a:cubicBezTo>
                  <a:cubicBezTo>
                    <a:pt x="354822" y="1835743"/>
                    <a:pt x="316740" y="1627893"/>
                    <a:pt x="218901" y="1634541"/>
                  </a:cubicBezTo>
                  <a:cubicBezTo>
                    <a:pt x="121062" y="1641189"/>
                    <a:pt x="190779" y="1796902"/>
                    <a:pt x="74778" y="1796202"/>
                  </a:cubicBezTo>
                  <a:cubicBezTo>
                    <a:pt x="41473" y="1796001"/>
                    <a:pt x="19246" y="1749044"/>
                    <a:pt x="4461" y="1664001"/>
                  </a:cubicBezTo>
                  <a:lnTo>
                    <a:pt x="0" y="1629054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5D745249-A50D-48F7-DD4A-6444C340AADF}"/>
                </a:ext>
              </a:extLst>
            </p:cNvPr>
            <p:cNvSpPr txBox="1"/>
            <p:nvPr/>
          </p:nvSpPr>
          <p:spPr>
            <a:xfrm>
              <a:off x="6167122" y="706581"/>
              <a:ext cx="5477912" cy="78175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Характерные особенности </a:t>
              </a:r>
              <a:b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</a:b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психики младшего школьника:</a:t>
              </a:r>
            </a:p>
          </p:txBody>
        </p:sp>
      </p:grpSp>
      <p:grpSp>
        <p:nvGrpSpPr>
          <p:cNvPr id="22" name="Группа 21">
            <a:extLst>
              <a:ext uri="{FF2B5EF4-FFF2-40B4-BE49-F238E27FC236}">
                <a16:creationId xmlns:a16="http://schemas.microsoft.com/office/drawing/2014/main" id="{8FEB42AC-CF6F-8F42-ED1A-DF6D939F9D77}"/>
              </a:ext>
            </a:extLst>
          </p:cNvPr>
          <p:cNvGrpSpPr/>
          <p:nvPr/>
        </p:nvGrpSpPr>
        <p:grpSpPr>
          <a:xfrm>
            <a:off x="6204044" y="1610688"/>
            <a:ext cx="5987956" cy="770120"/>
            <a:chOff x="6204044" y="1593529"/>
            <a:chExt cx="5987956" cy="770120"/>
          </a:xfrm>
        </p:grpSpPr>
        <p:sp>
          <p:nvSpPr>
            <p:cNvPr id="15" name="Прямоугольник 14">
              <a:extLst>
                <a:ext uri="{FF2B5EF4-FFF2-40B4-BE49-F238E27FC236}">
                  <a16:creationId xmlns:a16="http://schemas.microsoft.com/office/drawing/2014/main" id="{54535EE4-21D6-8DF3-CFAE-BAD875A5B35B}"/>
                </a:ext>
              </a:extLst>
            </p:cNvPr>
            <p:cNvSpPr/>
            <p:nvPr/>
          </p:nvSpPr>
          <p:spPr>
            <a:xfrm>
              <a:off x="6204044" y="1593529"/>
              <a:ext cx="5987956" cy="770120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0A823E4-6D85-54D8-D553-3C98E2288955}"/>
                </a:ext>
              </a:extLst>
            </p:cNvPr>
            <p:cNvSpPr txBox="1"/>
            <p:nvPr/>
          </p:nvSpPr>
          <p:spPr>
            <a:xfrm>
              <a:off x="7030878" y="1795424"/>
              <a:ext cx="2181702" cy="387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любопытство</a:t>
              </a:r>
            </a:p>
          </p:txBody>
        </p:sp>
        <p:pic>
          <p:nvPicPr>
            <p:cNvPr id="4" name="Рисунок 3">
              <a:extLst>
                <a:ext uri="{FF2B5EF4-FFF2-40B4-BE49-F238E27FC236}">
                  <a16:creationId xmlns:a16="http://schemas.microsoft.com/office/drawing/2014/main" id="{BE708F09-24C4-8650-0519-402D6CEC35F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990851">
              <a:off x="6279322" y="1668807"/>
              <a:ext cx="619564" cy="619564"/>
            </a:xfrm>
            <a:prstGeom prst="rect">
              <a:avLst/>
            </a:prstGeom>
          </p:spPr>
        </p:pic>
      </p:grpSp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D6D6FA69-1B71-C951-8D0F-FBC46D6DC198}"/>
              </a:ext>
            </a:extLst>
          </p:cNvPr>
          <p:cNvGrpSpPr/>
          <p:nvPr/>
        </p:nvGrpSpPr>
        <p:grpSpPr>
          <a:xfrm>
            <a:off x="-81022" y="370557"/>
            <a:ext cx="6105902" cy="3276938"/>
            <a:chOff x="-625293" y="923869"/>
            <a:chExt cx="6105902" cy="3276938"/>
          </a:xfrm>
        </p:grpSpPr>
        <p:sp>
          <p:nvSpPr>
            <p:cNvPr id="16" name="Полилиния: фигура 15">
              <a:extLst>
                <a:ext uri="{FF2B5EF4-FFF2-40B4-BE49-F238E27FC236}">
                  <a16:creationId xmlns:a16="http://schemas.microsoft.com/office/drawing/2014/main" id="{56C24850-5AC8-F864-F61C-652A11705CE7}"/>
                </a:ext>
              </a:extLst>
            </p:cNvPr>
            <p:cNvSpPr/>
            <p:nvPr/>
          </p:nvSpPr>
          <p:spPr>
            <a:xfrm>
              <a:off x="-625293" y="923869"/>
              <a:ext cx="6105902" cy="3276938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ECF5213D-B485-D068-07BB-669616608D68}"/>
                </a:ext>
              </a:extLst>
            </p:cNvPr>
            <p:cNvSpPr txBox="1"/>
            <p:nvPr/>
          </p:nvSpPr>
          <p:spPr>
            <a:xfrm>
              <a:off x="2695" y="1662922"/>
              <a:ext cx="4397128" cy="1523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Что такое критическое мышление?</a:t>
              </a:r>
              <a:endPara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</p:grpSp>
      <p:grpSp>
        <p:nvGrpSpPr>
          <p:cNvPr id="21" name="Группа 20">
            <a:extLst>
              <a:ext uri="{FF2B5EF4-FFF2-40B4-BE49-F238E27FC236}">
                <a16:creationId xmlns:a16="http://schemas.microsoft.com/office/drawing/2014/main" id="{35AF76F2-31A0-C8DD-FC19-24843734B5C3}"/>
              </a:ext>
            </a:extLst>
          </p:cNvPr>
          <p:cNvGrpSpPr/>
          <p:nvPr/>
        </p:nvGrpSpPr>
        <p:grpSpPr>
          <a:xfrm>
            <a:off x="6167122" y="2380808"/>
            <a:ext cx="6024878" cy="770120"/>
            <a:chOff x="6167122" y="2363649"/>
            <a:chExt cx="6024878" cy="770120"/>
          </a:xfrm>
        </p:grpSpPr>
        <p:sp>
          <p:nvSpPr>
            <p:cNvPr id="18" name="Прямоугольник 17">
              <a:extLst>
                <a:ext uri="{FF2B5EF4-FFF2-40B4-BE49-F238E27FC236}">
                  <a16:creationId xmlns:a16="http://schemas.microsoft.com/office/drawing/2014/main" id="{174E3FD4-A379-92F2-992A-7B4F270939A2}"/>
                </a:ext>
              </a:extLst>
            </p:cNvPr>
            <p:cNvSpPr/>
            <p:nvPr/>
          </p:nvSpPr>
          <p:spPr>
            <a:xfrm>
              <a:off x="6167122" y="2363649"/>
              <a:ext cx="6024878" cy="770120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81C27B0-4815-B969-7DC1-6C09D35258E7}"/>
                </a:ext>
              </a:extLst>
            </p:cNvPr>
            <p:cNvSpPr txBox="1"/>
            <p:nvPr/>
          </p:nvSpPr>
          <p:spPr>
            <a:xfrm>
              <a:off x="7030878" y="2553635"/>
              <a:ext cx="3846550" cy="38779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высокая восприимчивость</a:t>
              </a:r>
            </a:p>
          </p:txBody>
        </p:sp>
        <p:pic>
          <p:nvPicPr>
            <p:cNvPr id="9" name="Рисунок 8">
              <a:extLst>
                <a:ext uri="{FF2B5EF4-FFF2-40B4-BE49-F238E27FC236}">
                  <a16:creationId xmlns:a16="http://schemas.microsoft.com/office/drawing/2014/main" id="{513E065A-1499-45BC-E373-2E281E46D009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1937" y="2486601"/>
              <a:ext cx="524935" cy="524935"/>
            </a:xfrm>
            <a:prstGeom prst="rect">
              <a:avLst/>
            </a:prstGeom>
          </p:spPr>
        </p:pic>
      </p:grpSp>
      <p:grpSp>
        <p:nvGrpSpPr>
          <p:cNvPr id="20" name="Группа 19">
            <a:extLst>
              <a:ext uri="{FF2B5EF4-FFF2-40B4-BE49-F238E27FC236}">
                <a16:creationId xmlns:a16="http://schemas.microsoft.com/office/drawing/2014/main" id="{DD3724CA-6D3F-9097-D8F2-4DA07C0FEEE4}"/>
              </a:ext>
            </a:extLst>
          </p:cNvPr>
          <p:cNvGrpSpPr/>
          <p:nvPr/>
        </p:nvGrpSpPr>
        <p:grpSpPr>
          <a:xfrm>
            <a:off x="6096000" y="3148577"/>
            <a:ext cx="6096000" cy="952902"/>
            <a:chOff x="6096000" y="3131418"/>
            <a:chExt cx="6096000" cy="952902"/>
          </a:xfrm>
        </p:grpSpPr>
        <p:sp>
          <p:nvSpPr>
            <p:cNvPr id="19" name="Прямоугольник 18">
              <a:extLst>
                <a:ext uri="{FF2B5EF4-FFF2-40B4-BE49-F238E27FC236}">
                  <a16:creationId xmlns:a16="http://schemas.microsoft.com/office/drawing/2014/main" id="{CFFFD816-2BE4-BE6A-1E90-F1B1D88D9C9E}"/>
                </a:ext>
              </a:extLst>
            </p:cNvPr>
            <p:cNvSpPr/>
            <p:nvPr/>
          </p:nvSpPr>
          <p:spPr>
            <a:xfrm>
              <a:off x="6096000" y="3131418"/>
              <a:ext cx="6096000" cy="952902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39FD24B3-79F8-8DEC-B98C-0EAC2916571F}"/>
                </a:ext>
              </a:extLst>
            </p:cNvPr>
            <p:cNvSpPr txBox="1"/>
            <p:nvPr/>
          </p:nvSpPr>
          <p:spPr>
            <a:xfrm>
              <a:off x="7030878" y="3311847"/>
              <a:ext cx="3459028" cy="61446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7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стремление к познанию </a:t>
              </a:r>
              <a:b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окружающего мира</a:t>
              </a:r>
            </a:p>
          </p:txBody>
        </p:sp>
        <p:pic>
          <p:nvPicPr>
            <p:cNvPr id="14" name="Рисунок 13">
              <a:extLst>
                <a:ext uri="{FF2B5EF4-FFF2-40B4-BE49-F238E27FC236}">
                  <a16:creationId xmlns:a16="http://schemas.microsoft.com/office/drawing/2014/main" id="{98FF5AAB-8504-4228-EC6E-8F1E41F5BCE3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331937" y="3311847"/>
              <a:ext cx="618054" cy="618054"/>
            </a:xfrm>
            <a:prstGeom prst="rect">
              <a:avLst/>
            </a:prstGeom>
          </p:spPr>
        </p:pic>
      </p:grpSp>
      <p:sp>
        <p:nvSpPr>
          <p:cNvPr id="47" name="Полилиния: фигура 46">
            <a:extLst>
              <a:ext uri="{FF2B5EF4-FFF2-40B4-BE49-F238E27FC236}">
                <a16:creationId xmlns:a16="http://schemas.microsoft.com/office/drawing/2014/main" id="{761D68AC-F77D-6680-3425-37340B4C6986}"/>
              </a:ext>
            </a:extLst>
          </p:cNvPr>
          <p:cNvSpPr/>
          <p:nvPr/>
        </p:nvSpPr>
        <p:spPr>
          <a:xfrm>
            <a:off x="-1039282" y="1950262"/>
            <a:ext cx="861060" cy="3421895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8" name="Полилиния: фигура 47">
            <a:extLst>
              <a:ext uri="{FF2B5EF4-FFF2-40B4-BE49-F238E27FC236}">
                <a16:creationId xmlns:a16="http://schemas.microsoft.com/office/drawing/2014/main" id="{72FFAB6E-5545-8F4D-55FF-1505B5853199}"/>
              </a:ext>
            </a:extLst>
          </p:cNvPr>
          <p:cNvSpPr/>
          <p:nvPr/>
        </p:nvSpPr>
        <p:spPr>
          <a:xfrm rot="16200000">
            <a:off x="3465427" y="6130967"/>
            <a:ext cx="861060" cy="3421895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49" name="Полилиния: фигура 48">
            <a:extLst>
              <a:ext uri="{FF2B5EF4-FFF2-40B4-BE49-F238E27FC236}">
                <a16:creationId xmlns:a16="http://schemas.microsoft.com/office/drawing/2014/main" id="{5A7CB199-ABC4-1E61-DA4D-35B5CA565D85}"/>
              </a:ext>
            </a:extLst>
          </p:cNvPr>
          <p:cNvSpPr/>
          <p:nvPr/>
        </p:nvSpPr>
        <p:spPr>
          <a:xfrm rot="10800000">
            <a:off x="12567938" y="4933694"/>
            <a:ext cx="861060" cy="2549146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828263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4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288F2977-189E-3761-DC89-5E15B65F1459}"/>
              </a:ext>
            </a:extLst>
          </p:cNvPr>
          <p:cNvSpPr/>
          <p:nvPr/>
        </p:nvSpPr>
        <p:spPr>
          <a:xfrm>
            <a:off x="-344575" y="1950262"/>
            <a:ext cx="861060" cy="3421895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28D363B7-D0E6-961B-E420-C0C38731384B}"/>
              </a:ext>
            </a:extLst>
          </p:cNvPr>
          <p:cNvSpPr/>
          <p:nvPr/>
        </p:nvSpPr>
        <p:spPr>
          <a:xfrm rot="16200000">
            <a:off x="3465426" y="5040373"/>
            <a:ext cx="861060" cy="3421895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A084922C-7A6D-8DC1-CEDE-9AB85E5E61B0}"/>
              </a:ext>
            </a:extLst>
          </p:cNvPr>
          <p:cNvSpPr/>
          <p:nvPr/>
        </p:nvSpPr>
        <p:spPr>
          <a:xfrm rot="10800000">
            <a:off x="11649307" y="4933694"/>
            <a:ext cx="861060" cy="2549146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BE0B6764-A7BE-2BC8-F1DF-AD9E355BBAC7}"/>
              </a:ext>
            </a:extLst>
          </p:cNvPr>
          <p:cNvGrpSpPr/>
          <p:nvPr/>
        </p:nvGrpSpPr>
        <p:grpSpPr>
          <a:xfrm rot="21286725">
            <a:off x="5704528" y="4956449"/>
            <a:ext cx="5179919" cy="1285751"/>
            <a:chOff x="1355909" y="2922664"/>
            <a:chExt cx="5179919" cy="1285751"/>
          </a:xfrm>
        </p:grpSpPr>
        <p:sp>
          <p:nvSpPr>
            <p:cNvPr id="36" name="Полилиния: фигура 35">
              <a:extLst>
                <a:ext uri="{FF2B5EF4-FFF2-40B4-BE49-F238E27FC236}">
                  <a16:creationId xmlns:a16="http://schemas.microsoft.com/office/drawing/2014/main" id="{6B956560-E2E4-64F2-2C55-59A7675404EA}"/>
                </a:ext>
              </a:extLst>
            </p:cNvPr>
            <p:cNvSpPr/>
            <p:nvPr/>
          </p:nvSpPr>
          <p:spPr>
            <a:xfrm>
              <a:off x="1355909" y="2922664"/>
              <a:ext cx="5179919" cy="1285751"/>
            </a:xfrm>
            <a:custGeom>
              <a:avLst/>
              <a:gdLst>
                <a:gd name="connsiteX0" fmla="*/ 0 w 4070287"/>
                <a:gd name="connsiteY0" fmla="*/ 0 h 1010320"/>
                <a:gd name="connsiteX1" fmla="*/ 4070287 w 4070287"/>
                <a:gd name="connsiteY1" fmla="*/ 0 h 1010320"/>
                <a:gd name="connsiteX2" fmla="*/ 4070287 w 4070287"/>
                <a:gd name="connsiteY2" fmla="*/ 337289 h 1010320"/>
                <a:gd name="connsiteX3" fmla="*/ 4065877 w 4070287"/>
                <a:gd name="connsiteY3" fmla="*/ 376916 h 1010320"/>
                <a:gd name="connsiteX4" fmla="*/ 4023955 w 4070287"/>
                <a:gd name="connsiteY4" fmla="*/ 439463 h 1010320"/>
                <a:gd name="connsiteX5" fmla="*/ 3941790 w 4070287"/>
                <a:gd name="connsiteY5" fmla="*/ 383218 h 1010320"/>
                <a:gd name="connsiteX6" fmla="*/ 3872696 w 4070287"/>
                <a:gd name="connsiteY6" fmla="*/ 484459 h 1010320"/>
                <a:gd name="connsiteX7" fmla="*/ 3945525 w 4070287"/>
                <a:gd name="connsiteY7" fmla="*/ 590951 h 1010320"/>
                <a:gd name="connsiteX8" fmla="*/ 4022088 w 4070287"/>
                <a:gd name="connsiteY8" fmla="*/ 533205 h 1010320"/>
                <a:gd name="connsiteX9" fmla="*/ 4068807 w 4070287"/>
                <a:gd name="connsiteY9" fmla="*/ 638916 h 1010320"/>
                <a:gd name="connsiteX10" fmla="*/ 4070287 w 4070287"/>
                <a:gd name="connsiteY10" fmla="*/ 661105 h 1010320"/>
                <a:gd name="connsiteX11" fmla="*/ 4070287 w 4070287"/>
                <a:gd name="connsiteY11" fmla="*/ 1010320 h 1010320"/>
                <a:gd name="connsiteX12" fmla="*/ 1402349 w 4070287"/>
                <a:gd name="connsiteY12" fmla="*/ 1010320 h 1010320"/>
                <a:gd name="connsiteX13" fmla="*/ 1382675 w 4070287"/>
                <a:gd name="connsiteY13" fmla="*/ 1003891 h 1010320"/>
                <a:gd name="connsiteX14" fmla="*/ 1366782 w 4070287"/>
                <a:gd name="connsiteY14" fmla="*/ 977214 h 1010320"/>
                <a:gd name="connsiteX15" fmla="*/ 1423028 w 4070287"/>
                <a:gd name="connsiteY15" fmla="*/ 895049 h 1010320"/>
                <a:gd name="connsiteX16" fmla="*/ 1321786 w 4070287"/>
                <a:gd name="connsiteY16" fmla="*/ 825955 h 1010320"/>
                <a:gd name="connsiteX17" fmla="*/ 1215295 w 4070287"/>
                <a:gd name="connsiteY17" fmla="*/ 898784 h 1010320"/>
                <a:gd name="connsiteX18" fmla="*/ 1273040 w 4070287"/>
                <a:gd name="connsiteY18" fmla="*/ 975347 h 1010320"/>
                <a:gd name="connsiteX19" fmla="*/ 1245160 w 4070287"/>
                <a:gd name="connsiteY19" fmla="*/ 1006393 h 1010320"/>
                <a:gd name="connsiteX20" fmla="*/ 1225659 w 4070287"/>
                <a:gd name="connsiteY20" fmla="*/ 1010320 h 1010320"/>
                <a:gd name="connsiteX21" fmla="*/ 0 w 4070287"/>
                <a:gd name="connsiteY21" fmla="*/ 1010320 h 10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70287" h="1010320">
                  <a:moveTo>
                    <a:pt x="0" y="0"/>
                  </a:moveTo>
                  <a:lnTo>
                    <a:pt x="4070287" y="0"/>
                  </a:lnTo>
                  <a:lnTo>
                    <a:pt x="4070287" y="337289"/>
                  </a:lnTo>
                  <a:lnTo>
                    <a:pt x="4065877" y="376916"/>
                  </a:lnTo>
                  <a:cubicBezTo>
                    <a:pt x="4058827" y="418260"/>
                    <a:pt x="4046247" y="439135"/>
                    <a:pt x="4023955" y="439463"/>
                  </a:cubicBezTo>
                  <a:cubicBezTo>
                    <a:pt x="3964510" y="440338"/>
                    <a:pt x="3991276" y="381718"/>
                    <a:pt x="3941790" y="383218"/>
                  </a:cubicBezTo>
                  <a:cubicBezTo>
                    <a:pt x="3892304" y="384718"/>
                    <a:pt x="3872074" y="449837"/>
                    <a:pt x="3872696" y="484459"/>
                  </a:cubicBezTo>
                  <a:cubicBezTo>
                    <a:pt x="3873319" y="519081"/>
                    <a:pt x="3893549" y="593325"/>
                    <a:pt x="3945525" y="590951"/>
                  </a:cubicBezTo>
                  <a:cubicBezTo>
                    <a:pt x="3997500" y="588576"/>
                    <a:pt x="3960464" y="532955"/>
                    <a:pt x="4022088" y="533205"/>
                  </a:cubicBezTo>
                  <a:cubicBezTo>
                    <a:pt x="4049048" y="533315"/>
                    <a:pt x="4062344" y="572205"/>
                    <a:pt x="4068807" y="638916"/>
                  </a:cubicBezTo>
                  <a:lnTo>
                    <a:pt x="4070287" y="661105"/>
                  </a:lnTo>
                  <a:lnTo>
                    <a:pt x="4070287" y="1010320"/>
                  </a:lnTo>
                  <a:lnTo>
                    <a:pt x="1402349" y="1010320"/>
                  </a:lnTo>
                  <a:lnTo>
                    <a:pt x="1382675" y="1003891"/>
                  </a:lnTo>
                  <a:cubicBezTo>
                    <a:pt x="1372247" y="997078"/>
                    <a:pt x="1366946" y="988360"/>
                    <a:pt x="1366782" y="977214"/>
                  </a:cubicBezTo>
                  <a:cubicBezTo>
                    <a:pt x="1365907" y="917769"/>
                    <a:pt x="1424528" y="944535"/>
                    <a:pt x="1423028" y="895049"/>
                  </a:cubicBezTo>
                  <a:cubicBezTo>
                    <a:pt x="1421528" y="845563"/>
                    <a:pt x="1356408" y="825333"/>
                    <a:pt x="1321786" y="825955"/>
                  </a:cubicBezTo>
                  <a:cubicBezTo>
                    <a:pt x="1287164" y="826578"/>
                    <a:pt x="1212920" y="846808"/>
                    <a:pt x="1215295" y="898784"/>
                  </a:cubicBezTo>
                  <a:cubicBezTo>
                    <a:pt x="1217669" y="950759"/>
                    <a:pt x="1273290" y="913723"/>
                    <a:pt x="1273040" y="975347"/>
                  </a:cubicBezTo>
                  <a:cubicBezTo>
                    <a:pt x="1272985" y="988827"/>
                    <a:pt x="1263235" y="998891"/>
                    <a:pt x="1245160" y="1006393"/>
                  </a:cubicBezTo>
                  <a:lnTo>
                    <a:pt x="1225659" y="1010320"/>
                  </a:lnTo>
                  <a:lnTo>
                    <a:pt x="0" y="1010320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4706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37" name="Прямоугольник 36">
              <a:extLst>
                <a:ext uri="{FF2B5EF4-FFF2-40B4-BE49-F238E27FC236}">
                  <a16:creationId xmlns:a16="http://schemas.microsoft.com/office/drawing/2014/main" id="{1183F7E5-15D7-FBA8-43B1-D19AD880B43F}"/>
                </a:ext>
              </a:extLst>
            </p:cNvPr>
            <p:cNvSpPr/>
            <p:nvPr/>
          </p:nvSpPr>
          <p:spPr>
            <a:xfrm>
              <a:off x="1625600" y="3299460"/>
              <a:ext cx="980440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71CE0EF4-5320-4AEF-F058-A78979E91012}"/>
                </a:ext>
              </a:extLst>
            </p:cNvPr>
            <p:cNvSpPr txBox="1"/>
            <p:nvPr/>
          </p:nvSpPr>
          <p:spPr>
            <a:xfrm>
              <a:off x="1507247" y="3216085"/>
              <a:ext cx="4364765" cy="68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Анализ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ситуации и умение выделять главное</a:t>
              </a:r>
            </a:p>
          </p:txBody>
        </p:sp>
      </p:grpSp>
      <p:grpSp>
        <p:nvGrpSpPr>
          <p:cNvPr id="39" name="Группа 38">
            <a:extLst>
              <a:ext uri="{FF2B5EF4-FFF2-40B4-BE49-F238E27FC236}">
                <a16:creationId xmlns:a16="http://schemas.microsoft.com/office/drawing/2014/main" id="{D776A634-BEA5-1A64-C689-AB7CCDCDAC64}"/>
              </a:ext>
            </a:extLst>
          </p:cNvPr>
          <p:cNvGrpSpPr/>
          <p:nvPr/>
        </p:nvGrpSpPr>
        <p:grpSpPr>
          <a:xfrm rot="21043988">
            <a:off x="783595" y="2866321"/>
            <a:ext cx="4705212" cy="1532444"/>
            <a:chOff x="6287551" y="2918119"/>
            <a:chExt cx="4705212" cy="1532444"/>
          </a:xfrm>
        </p:grpSpPr>
        <p:sp>
          <p:nvSpPr>
            <p:cNvPr id="40" name="Полилиния: фигура 39">
              <a:extLst>
                <a:ext uri="{FF2B5EF4-FFF2-40B4-BE49-F238E27FC236}">
                  <a16:creationId xmlns:a16="http://schemas.microsoft.com/office/drawing/2014/main" id="{40217A8A-9426-6204-93B3-F1588D46BF61}"/>
                </a:ext>
              </a:extLst>
            </p:cNvPr>
            <p:cNvSpPr/>
            <p:nvPr/>
          </p:nvSpPr>
          <p:spPr>
            <a:xfrm>
              <a:off x="6287551" y="2918119"/>
              <a:ext cx="4705212" cy="1532444"/>
            </a:xfrm>
            <a:custGeom>
              <a:avLst/>
              <a:gdLst>
                <a:gd name="connsiteX0" fmla="*/ 201692 w 3684975"/>
                <a:gd name="connsiteY0" fmla="*/ 0 h 1204167"/>
                <a:gd name="connsiteX1" fmla="*/ 316523 w 3684975"/>
                <a:gd name="connsiteY1" fmla="*/ 0 h 1204167"/>
                <a:gd name="connsiteX2" fmla="*/ 316523 w 3684975"/>
                <a:gd name="connsiteY2" fmla="*/ 1 h 1204167"/>
                <a:gd name="connsiteX3" fmla="*/ 3684975 w 3684975"/>
                <a:gd name="connsiteY3" fmla="*/ 1 h 1204167"/>
                <a:gd name="connsiteX4" fmla="*/ 3684975 w 3684975"/>
                <a:gd name="connsiteY4" fmla="*/ 1010321 h 1204167"/>
                <a:gd name="connsiteX5" fmla="*/ 2584089 w 3684975"/>
                <a:gd name="connsiteY5" fmla="*/ 1010321 h 1204167"/>
                <a:gd name="connsiteX6" fmla="*/ 2517571 w 3684975"/>
                <a:gd name="connsiteY6" fmla="*/ 1023716 h 1204167"/>
                <a:gd name="connsiteX7" fmla="*/ 2489691 w 3684975"/>
                <a:gd name="connsiteY7" fmla="*/ 1054762 h 1204167"/>
                <a:gd name="connsiteX8" fmla="*/ 2547437 w 3684975"/>
                <a:gd name="connsiteY8" fmla="*/ 1131325 h 1204167"/>
                <a:gd name="connsiteX9" fmla="*/ 2440945 w 3684975"/>
                <a:gd name="connsiteY9" fmla="*/ 1204154 h 1204167"/>
                <a:gd name="connsiteX10" fmla="*/ 2339704 w 3684975"/>
                <a:gd name="connsiteY10" fmla="*/ 1135060 h 1204167"/>
                <a:gd name="connsiteX11" fmla="*/ 2395949 w 3684975"/>
                <a:gd name="connsiteY11" fmla="*/ 1052895 h 1204167"/>
                <a:gd name="connsiteX12" fmla="*/ 2367920 w 3684975"/>
                <a:gd name="connsiteY12" fmla="*/ 1020021 h 1204167"/>
                <a:gd name="connsiteX13" fmla="*/ 2312256 w 3684975"/>
                <a:gd name="connsiteY13" fmla="*/ 1010321 h 1204167"/>
                <a:gd name="connsiteX14" fmla="*/ 197604 w 3684975"/>
                <a:gd name="connsiteY14" fmla="*/ 1010321 h 1204167"/>
                <a:gd name="connsiteX15" fmla="*/ 197604 w 3684975"/>
                <a:gd name="connsiteY15" fmla="*/ 661106 h 1204167"/>
                <a:gd name="connsiteX16" fmla="*/ 196124 w 3684975"/>
                <a:gd name="connsiteY16" fmla="*/ 638917 h 1204167"/>
                <a:gd name="connsiteX17" fmla="*/ 149405 w 3684975"/>
                <a:gd name="connsiteY17" fmla="*/ 533206 h 1204167"/>
                <a:gd name="connsiteX18" fmla="*/ 72842 w 3684975"/>
                <a:gd name="connsiteY18" fmla="*/ 590952 h 1204167"/>
                <a:gd name="connsiteX19" fmla="*/ 13 w 3684975"/>
                <a:gd name="connsiteY19" fmla="*/ 484460 h 1204167"/>
                <a:gd name="connsiteX20" fmla="*/ 69107 w 3684975"/>
                <a:gd name="connsiteY20" fmla="*/ 383219 h 1204167"/>
                <a:gd name="connsiteX21" fmla="*/ 151272 w 3684975"/>
                <a:gd name="connsiteY21" fmla="*/ 439464 h 1204167"/>
                <a:gd name="connsiteX22" fmla="*/ 193194 w 3684975"/>
                <a:gd name="connsiteY22" fmla="*/ 376917 h 1204167"/>
                <a:gd name="connsiteX23" fmla="*/ 197604 w 3684975"/>
                <a:gd name="connsiteY23" fmla="*/ 337290 h 1204167"/>
                <a:gd name="connsiteX24" fmla="*/ 197604 w 3684975"/>
                <a:gd name="connsiteY24" fmla="*/ 1 h 1204167"/>
                <a:gd name="connsiteX25" fmla="*/ 201692 w 3684975"/>
                <a:gd name="connsiteY25" fmla="*/ 1 h 120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4975" h="1204167">
                  <a:moveTo>
                    <a:pt x="201692" y="0"/>
                  </a:moveTo>
                  <a:lnTo>
                    <a:pt x="316523" y="0"/>
                  </a:lnTo>
                  <a:lnTo>
                    <a:pt x="316523" y="1"/>
                  </a:lnTo>
                  <a:lnTo>
                    <a:pt x="3684975" y="1"/>
                  </a:lnTo>
                  <a:lnTo>
                    <a:pt x="3684975" y="1010321"/>
                  </a:lnTo>
                  <a:lnTo>
                    <a:pt x="2584089" y="1010321"/>
                  </a:lnTo>
                  <a:lnTo>
                    <a:pt x="2517571" y="1023716"/>
                  </a:lnTo>
                  <a:cubicBezTo>
                    <a:pt x="2499496" y="1031218"/>
                    <a:pt x="2489746" y="1041282"/>
                    <a:pt x="2489691" y="1054762"/>
                  </a:cubicBezTo>
                  <a:cubicBezTo>
                    <a:pt x="2489441" y="1116386"/>
                    <a:pt x="2545062" y="1079350"/>
                    <a:pt x="2547437" y="1131325"/>
                  </a:cubicBezTo>
                  <a:cubicBezTo>
                    <a:pt x="2549811" y="1183301"/>
                    <a:pt x="2475567" y="1203531"/>
                    <a:pt x="2440945" y="1204154"/>
                  </a:cubicBezTo>
                  <a:cubicBezTo>
                    <a:pt x="2406323" y="1204776"/>
                    <a:pt x="2341204" y="1184546"/>
                    <a:pt x="2339704" y="1135060"/>
                  </a:cubicBezTo>
                  <a:cubicBezTo>
                    <a:pt x="2338204" y="1085574"/>
                    <a:pt x="2396824" y="1112340"/>
                    <a:pt x="2395949" y="1052895"/>
                  </a:cubicBezTo>
                  <a:cubicBezTo>
                    <a:pt x="2395730" y="1038034"/>
                    <a:pt x="2386380" y="1027489"/>
                    <a:pt x="2367920" y="1020021"/>
                  </a:cubicBezTo>
                  <a:lnTo>
                    <a:pt x="2312256" y="1010321"/>
                  </a:lnTo>
                  <a:lnTo>
                    <a:pt x="197604" y="1010321"/>
                  </a:lnTo>
                  <a:lnTo>
                    <a:pt x="197604" y="661106"/>
                  </a:lnTo>
                  <a:lnTo>
                    <a:pt x="196124" y="638917"/>
                  </a:lnTo>
                  <a:cubicBezTo>
                    <a:pt x="189661" y="572206"/>
                    <a:pt x="176365" y="533316"/>
                    <a:pt x="149405" y="533206"/>
                  </a:cubicBezTo>
                  <a:cubicBezTo>
                    <a:pt x="87781" y="532956"/>
                    <a:pt x="124817" y="588577"/>
                    <a:pt x="72842" y="590952"/>
                  </a:cubicBezTo>
                  <a:cubicBezTo>
                    <a:pt x="20866" y="593326"/>
                    <a:pt x="636" y="519082"/>
                    <a:pt x="13" y="484460"/>
                  </a:cubicBezTo>
                  <a:cubicBezTo>
                    <a:pt x="-609" y="449838"/>
                    <a:pt x="19621" y="384719"/>
                    <a:pt x="69107" y="383219"/>
                  </a:cubicBezTo>
                  <a:cubicBezTo>
                    <a:pt x="118593" y="381719"/>
                    <a:pt x="91827" y="440339"/>
                    <a:pt x="151272" y="439464"/>
                  </a:cubicBezTo>
                  <a:cubicBezTo>
                    <a:pt x="173564" y="439136"/>
                    <a:pt x="186144" y="418261"/>
                    <a:pt x="193194" y="376917"/>
                  </a:cubicBezTo>
                  <a:lnTo>
                    <a:pt x="197604" y="337290"/>
                  </a:lnTo>
                  <a:lnTo>
                    <a:pt x="197604" y="1"/>
                  </a:lnTo>
                  <a:lnTo>
                    <a:pt x="201692" y="1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>
              <a:extLst>
                <a:ext uri="{FF2B5EF4-FFF2-40B4-BE49-F238E27FC236}">
                  <a16:creationId xmlns:a16="http://schemas.microsoft.com/office/drawing/2014/main" id="{5F7B4679-6678-7C97-52C2-C59EF9D658C4}"/>
                </a:ext>
              </a:extLst>
            </p:cNvPr>
            <p:cNvSpPr/>
            <p:nvPr/>
          </p:nvSpPr>
          <p:spPr>
            <a:xfrm>
              <a:off x="7014778" y="3299460"/>
              <a:ext cx="980440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28A6F808-7A61-76CE-79B4-F15BB4A83DC3}"/>
                </a:ext>
              </a:extLst>
            </p:cNvPr>
            <p:cNvSpPr txBox="1"/>
            <p:nvPr/>
          </p:nvSpPr>
          <p:spPr>
            <a:xfrm>
              <a:off x="6898980" y="3211541"/>
              <a:ext cx="4001905" cy="68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Оценка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достоверности информации</a:t>
              </a:r>
            </a:p>
          </p:txBody>
        </p:sp>
      </p:grpSp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8B6D4A36-136A-A6C1-3F06-E0F16EBC1B3B}"/>
              </a:ext>
            </a:extLst>
          </p:cNvPr>
          <p:cNvGrpSpPr/>
          <p:nvPr/>
        </p:nvGrpSpPr>
        <p:grpSpPr>
          <a:xfrm rot="21095601">
            <a:off x="8523400" y="2722368"/>
            <a:ext cx="3206002" cy="1760921"/>
            <a:chOff x="1355909" y="3957844"/>
            <a:chExt cx="3206002" cy="1760921"/>
          </a:xfrm>
        </p:grpSpPr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14F6E561-DC59-5171-296F-1244BC87841A}"/>
                </a:ext>
              </a:extLst>
            </p:cNvPr>
            <p:cNvSpPr/>
            <p:nvPr/>
          </p:nvSpPr>
          <p:spPr>
            <a:xfrm>
              <a:off x="1355909" y="3957844"/>
              <a:ext cx="3206002" cy="1760921"/>
            </a:xfrm>
            <a:custGeom>
              <a:avLst/>
              <a:gdLst>
                <a:gd name="connsiteX0" fmla="*/ 1321785 w 2519219"/>
                <a:gd name="connsiteY0" fmla="*/ 13 h 1383700"/>
                <a:gd name="connsiteX1" fmla="*/ 1423027 w 2519219"/>
                <a:gd name="connsiteY1" fmla="*/ 69107 h 1383700"/>
                <a:gd name="connsiteX2" fmla="*/ 1366781 w 2519219"/>
                <a:gd name="connsiteY2" fmla="*/ 151272 h 1383700"/>
                <a:gd name="connsiteX3" fmla="*/ 1429328 w 2519219"/>
                <a:gd name="connsiteY3" fmla="*/ 193194 h 1383700"/>
                <a:gd name="connsiteX4" fmla="*/ 1445377 w 2519219"/>
                <a:gd name="connsiteY4" fmla="*/ 194980 h 1383700"/>
                <a:gd name="connsiteX5" fmla="*/ 2519219 w 2519219"/>
                <a:gd name="connsiteY5" fmla="*/ 194980 h 1383700"/>
                <a:gd name="connsiteX6" fmla="*/ 2519219 w 2519219"/>
                <a:gd name="connsiteY6" fmla="*/ 668101 h 1383700"/>
                <a:gd name="connsiteX7" fmla="*/ 2512007 w 2519219"/>
                <a:gd name="connsiteY7" fmla="*/ 695614 h 1383700"/>
                <a:gd name="connsiteX8" fmla="*/ 2479133 w 2519219"/>
                <a:gd name="connsiteY8" fmla="*/ 723643 h 1383700"/>
                <a:gd name="connsiteX9" fmla="*/ 2396968 w 2519219"/>
                <a:gd name="connsiteY9" fmla="*/ 667398 h 1383700"/>
                <a:gd name="connsiteX10" fmla="*/ 2327874 w 2519219"/>
                <a:gd name="connsiteY10" fmla="*/ 768639 h 1383700"/>
                <a:gd name="connsiteX11" fmla="*/ 2400703 w 2519219"/>
                <a:gd name="connsiteY11" fmla="*/ 875131 h 1383700"/>
                <a:gd name="connsiteX12" fmla="*/ 2477266 w 2519219"/>
                <a:gd name="connsiteY12" fmla="*/ 817385 h 1383700"/>
                <a:gd name="connsiteX13" fmla="*/ 2517750 w 2519219"/>
                <a:gd name="connsiteY13" fmla="*/ 878451 h 1383700"/>
                <a:gd name="connsiteX14" fmla="*/ 2519219 w 2519219"/>
                <a:gd name="connsiteY14" fmla="*/ 888968 h 1383700"/>
                <a:gd name="connsiteX15" fmla="*/ 2519219 w 2519219"/>
                <a:gd name="connsiteY15" fmla="*/ 1383700 h 1383700"/>
                <a:gd name="connsiteX16" fmla="*/ 0 w 2519219"/>
                <a:gd name="connsiteY16" fmla="*/ 1383700 h 1383700"/>
                <a:gd name="connsiteX17" fmla="*/ 0 w 2519219"/>
                <a:gd name="connsiteY17" fmla="*/ 194980 h 1383700"/>
                <a:gd name="connsiteX18" fmla="*/ 1173010 w 2519219"/>
                <a:gd name="connsiteY18" fmla="*/ 194980 h 1383700"/>
                <a:gd name="connsiteX19" fmla="*/ 1245159 w 2519219"/>
                <a:gd name="connsiteY19" fmla="*/ 180451 h 1383700"/>
                <a:gd name="connsiteX20" fmla="*/ 1273039 w 2519219"/>
                <a:gd name="connsiteY20" fmla="*/ 149405 h 1383700"/>
                <a:gd name="connsiteX21" fmla="*/ 1215294 w 2519219"/>
                <a:gd name="connsiteY21" fmla="*/ 72842 h 1383700"/>
                <a:gd name="connsiteX22" fmla="*/ 1321785 w 2519219"/>
                <a:gd name="connsiteY22" fmla="*/ 13 h 138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19219" h="1383700">
                  <a:moveTo>
                    <a:pt x="1321785" y="13"/>
                  </a:moveTo>
                  <a:cubicBezTo>
                    <a:pt x="1356407" y="-609"/>
                    <a:pt x="1421527" y="19621"/>
                    <a:pt x="1423027" y="69107"/>
                  </a:cubicBezTo>
                  <a:cubicBezTo>
                    <a:pt x="1424527" y="118593"/>
                    <a:pt x="1365906" y="91827"/>
                    <a:pt x="1366781" y="151272"/>
                  </a:cubicBezTo>
                  <a:cubicBezTo>
                    <a:pt x="1367109" y="173564"/>
                    <a:pt x="1387985" y="186145"/>
                    <a:pt x="1429328" y="193194"/>
                  </a:cubicBezTo>
                  <a:lnTo>
                    <a:pt x="1445377" y="194980"/>
                  </a:lnTo>
                  <a:lnTo>
                    <a:pt x="2519219" y="194980"/>
                  </a:lnTo>
                  <a:lnTo>
                    <a:pt x="2519219" y="668101"/>
                  </a:lnTo>
                  <a:lnTo>
                    <a:pt x="2512007" y="695614"/>
                  </a:lnTo>
                  <a:cubicBezTo>
                    <a:pt x="2504539" y="714074"/>
                    <a:pt x="2493994" y="723425"/>
                    <a:pt x="2479133" y="723643"/>
                  </a:cubicBezTo>
                  <a:cubicBezTo>
                    <a:pt x="2419688" y="724518"/>
                    <a:pt x="2446454" y="665898"/>
                    <a:pt x="2396968" y="667398"/>
                  </a:cubicBezTo>
                  <a:cubicBezTo>
                    <a:pt x="2347482" y="668898"/>
                    <a:pt x="2327252" y="734017"/>
                    <a:pt x="2327874" y="768639"/>
                  </a:cubicBezTo>
                  <a:cubicBezTo>
                    <a:pt x="2328497" y="803261"/>
                    <a:pt x="2348727" y="877505"/>
                    <a:pt x="2400703" y="875131"/>
                  </a:cubicBezTo>
                  <a:cubicBezTo>
                    <a:pt x="2452678" y="872756"/>
                    <a:pt x="2415642" y="817135"/>
                    <a:pt x="2477266" y="817385"/>
                  </a:cubicBezTo>
                  <a:cubicBezTo>
                    <a:pt x="2497486" y="817467"/>
                    <a:pt x="2510020" y="839364"/>
                    <a:pt x="2517750" y="878451"/>
                  </a:cubicBezTo>
                  <a:lnTo>
                    <a:pt x="2519219" y="888968"/>
                  </a:lnTo>
                  <a:lnTo>
                    <a:pt x="2519219" y="1383700"/>
                  </a:lnTo>
                  <a:lnTo>
                    <a:pt x="0" y="1383700"/>
                  </a:lnTo>
                  <a:lnTo>
                    <a:pt x="0" y="194980"/>
                  </a:lnTo>
                  <a:lnTo>
                    <a:pt x="1173010" y="194980"/>
                  </a:lnTo>
                  <a:lnTo>
                    <a:pt x="1245159" y="180451"/>
                  </a:lnTo>
                  <a:cubicBezTo>
                    <a:pt x="1263234" y="172949"/>
                    <a:pt x="1272984" y="162885"/>
                    <a:pt x="1273039" y="149405"/>
                  </a:cubicBezTo>
                  <a:cubicBezTo>
                    <a:pt x="1273289" y="87781"/>
                    <a:pt x="1217668" y="124817"/>
                    <a:pt x="1215294" y="72842"/>
                  </a:cubicBezTo>
                  <a:cubicBezTo>
                    <a:pt x="1212919" y="20866"/>
                    <a:pt x="1287163" y="636"/>
                    <a:pt x="1321785" y="13"/>
                  </a:cubicBez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>
              <a:extLst>
                <a:ext uri="{FF2B5EF4-FFF2-40B4-BE49-F238E27FC236}">
                  <a16:creationId xmlns:a16="http://schemas.microsoft.com/office/drawing/2014/main" id="{4DF62531-E7DE-F3F8-61B4-52AA1D935710}"/>
                </a:ext>
              </a:extLst>
            </p:cNvPr>
            <p:cNvSpPr/>
            <p:nvPr/>
          </p:nvSpPr>
          <p:spPr>
            <a:xfrm>
              <a:off x="1688592" y="4527401"/>
              <a:ext cx="1806223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FFC4964F-3483-C178-5566-8F0992B31417}"/>
                </a:ext>
              </a:extLst>
            </p:cNvPr>
            <p:cNvSpPr txBox="1"/>
            <p:nvPr/>
          </p:nvSpPr>
          <p:spPr>
            <a:xfrm>
              <a:off x="1507247" y="4460611"/>
              <a:ext cx="266774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Обоснование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собственных выводов</a:t>
              </a:r>
            </a:p>
          </p:txBody>
        </p:sp>
      </p:grpSp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BA7A0B22-8C27-864C-8D25-C74142531774}"/>
              </a:ext>
            </a:extLst>
          </p:cNvPr>
          <p:cNvGrpSpPr/>
          <p:nvPr/>
        </p:nvGrpSpPr>
        <p:grpSpPr>
          <a:xfrm rot="242671">
            <a:off x="4596562" y="2945394"/>
            <a:ext cx="3691305" cy="1512786"/>
            <a:chOff x="4327631" y="4205979"/>
            <a:chExt cx="3691305" cy="1512786"/>
          </a:xfrm>
        </p:grpSpPr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3C7BB75C-153F-6988-2774-9BD034E32C58}"/>
                </a:ext>
              </a:extLst>
            </p:cNvPr>
            <p:cNvSpPr/>
            <p:nvPr/>
          </p:nvSpPr>
          <p:spPr>
            <a:xfrm>
              <a:off x="4327631" y="4205979"/>
              <a:ext cx="3691305" cy="1512786"/>
            </a:xfrm>
            <a:custGeom>
              <a:avLst/>
              <a:gdLst>
                <a:gd name="connsiteX0" fmla="*/ 191358 w 2900561"/>
                <a:gd name="connsiteY0" fmla="*/ 0 h 1188720"/>
                <a:gd name="connsiteX1" fmla="*/ 2710577 w 2900561"/>
                <a:gd name="connsiteY1" fmla="*/ 0 h 1188720"/>
                <a:gd name="connsiteX2" fmla="*/ 2710577 w 2900561"/>
                <a:gd name="connsiteY2" fmla="*/ 504568 h 1188720"/>
                <a:gd name="connsiteX3" fmla="*/ 2710672 w 2900561"/>
                <a:gd name="connsiteY3" fmla="*/ 505248 h 1188720"/>
                <a:gd name="connsiteX4" fmla="*/ 2751156 w 2900561"/>
                <a:gd name="connsiteY4" fmla="*/ 566313 h 1188720"/>
                <a:gd name="connsiteX5" fmla="*/ 2827719 w 2900561"/>
                <a:gd name="connsiteY5" fmla="*/ 508568 h 1188720"/>
                <a:gd name="connsiteX6" fmla="*/ 2900548 w 2900561"/>
                <a:gd name="connsiteY6" fmla="*/ 615059 h 1188720"/>
                <a:gd name="connsiteX7" fmla="*/ 2831454 w 2900561"/>
                <a:gd name="connsiteY7" fmla="*/ 716301 h 1188720"/>
                <a:gd name="connsiteX8" fmla="*/ 2749289 w 2900561"/>
                <a:gd name="connsiteY8" fmla="*/ 660055 h 1188720"/>
                <a:gd name="connsiteX9" fmla="*/ 2716415 w 2900561"/>
                <a:gd name="connsiteY9" fmla="*/ 688084 h 1188720"/>
                <a:gd name="connsiteX10" fmla="*/ 2710577 w 2900561"/>
                <a:gd name="connsiteY10" fmla="*/ 710356 h 1188720"/>
                <a:gd name="connsiteX11" fmla="*/ 2710577 w 2900561"/>
                <a:gd name="connsiteY11" fmla="*/ 1188720 h 1188720"/>
                <a:gd name="connsiteX12" fmla="*/ 191358 w 2900561"/>
                <a:gd name="connsiteY12" fmla="*/ 1188720 h 1188720"/>
                <a:gd name="connsiteX13" fmla="*/ 191358 w 2900561"/>
                <a:gd name="connsiteY13" fmla="*/ 693988 h 1188720"/>
                <a:gd name="connsiteX14" fmla="*/ 189889 w 2900561"/>
                <a:gd name="connsiteY14" fmla="*/ 683471 h 1188720"/>
                <a:gd name="connsiteX15" fmla="*/ 149405 w 2900561"/>
                <a:gd name="connsiteY15" fmla="*/ 622405 h 1188720"/>
                <a:gd name="connsiteX16" fmla="*/ 72842 w 2900561"/>
                <a:gd name="connsiteY16" fmla="*/ 680151 h 1188720"/>
                <a:gd name="connsiteX17" fmla="*/ 13 w 2900561"/>
                <a:gd name="connsiteY17" fmla="*/ 573659 h 1188720"/>
                <a:gd name="connsiteX18" fmla="*/ 69107 w 2900561"/>
                <a:gd name="connsiteY18" fmla="*/ 472418 h 1188720"/>
                <a:gd name="connsiteX19" fmla="*/ 151272 w 2900561"/>
                <a:gd name="connsiteY19" fmla="*/ 528663 h 1188720"/>
                <a:gd name="connsiteX20" fmla="*/ 184146 w 2900561"/>
                <a:gd name="connsiteY20" fmla="*/ 500634 h 1188720"/>
                <a:gd name="connsiteX21" fmla="*/ 191358 w 2900561"/>
                <a:gd name="connsiteY21" fmla="*/ 473121 h 118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00561" h="1188720">
                  <a:moveTo>
                    <a:pt x="191358" y="0"/>
                  </a:moveTo>
                  <a:lnTo>
                    <a:pt x="2710577" y="0"/>
                  </a:lnTo>
                  <a:lnTo>
                    <a:pt x="2710577" y="504568"/>
                  </a:lnTo>
                  <a:lnTo>
                    <a:pt x="2710672" y="505248"/>
                  </a:lnTo>
                  <a:cubicBezTo>
                    <a:pt x="2718402" y="544335"/>
                    <a:pt x="2730936" y="566231"/>
                    <a:pt x="2751156" y="566313"/>
                  </a:cubicBezTo>
                  <a:cubicBezTo>
                    <a:pt x="2812780" y="566563"/>
                    <a:pt x="2775744" y="510943"/>
                    <a:pt x="2827719" y="508568"/>
                  </a:cubicBezTo>
                  <a:cubicBezTo>
                    <a:pt x="2879695" y="506193"/>
                    <a:pt x="2899925" y="580437"/>
                    <a:pt x="2900548" y="615059"/>
                  </a:cubicBezTo>
                  <a:cubicBezTo>
                    <a:pt x="2901170" y="649681"/>
                    <a:pt x="2880940" y="714801"/>
                    <a:pt x="2831454" y="716301"/>
                  </a:cubicBezTo>
                  <a:cubicBezTo>
                    <a:pt x="2781968" y="717801"/>
                    <a:pt x="2808734" y="659181"/>
                    <a:pt x="2749289" y="660055"/>
                  </a:cubicBezTo>
                  <a:cubicBezTo>
                    <a:pt x="2734428" y="660274"/>
                    <a:pt x="2723883" y="669625"/>
                    <a:pt x="2716415" y="688084"/>
                  </a:cubicBezTo>
                  <a:lnTo>
                    <a:pt x="2710577" y="710356"/>
                  </a:lnTo>
                  <a:lnTo>
                    <a:pt x="2710577" y="1188720"/>
                  </a:lnTo>
                  <a:lnTo>
                    <a:pt x="191358" y="1188720"/>
                  </a:lnTo>
                  <a:lnTo>
                    <a:pt x="191358" y="693988"/>
                  </a:lnTo>
                  <a:lnTo>
                    <a:pt x="189889" y="683471"/>
                  </a:lnTo>
                  <a:cubicBezTo>
                    <a:pt x="182159" y="644384"/>
                    <a:pt x="169625" y="622487"/>
                    <a:pt x="149405" y="622405"/>
                  </a:cubicBezTo>
                  <a:cubicBezTo>
                    <a:pt x="87781" y="622155"/>
                    <a:pt x="124817" y="677776"/>
                    <a:pt x="72842" y="680151"/>
                  </a:cubicBezTo>
                  <a:cubicBezTo>
                    <a:pt x="20866" y="682525"/>
                    <a:pt x="636" y="608281"/>
                    <a:pt x="13" y="573659"/>
                  </a:cubicBezTo>
                  <a:cubicBezTo>
                    <a:pt x="-609" y="539037"/>
                    <a:pt x="19621" y="473918"/>
                    <a:pt x="69107" y="472418"/>
                  </a:cubicBezTo>
                  <a:cubicBezTo>
                    <a:pt x="118593" y="470918"/>
                    <a:pt x="91827" y="529538"/>
                    <a:pt x="151272" y="528663"/>
                  </a:cubicBezTo>
                  <a:cubicBezTo>
                    <a:pt x="166133" y="528445"/>
                    <a:pt x="176678" y="519094"/>
                    <a:pt x="184146" y="500634"/>
                  </a:cubicBezTo>
                  <a:lnTo>
                    <a:pt x="191358" y="473121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49" name="Прямоугольник 48">
              <a:extLst>
                <a:ext uri="{FF2B5EF4-FFF2-40B4-BE49-F238E27FC236}">
                  <a16:creationId xmlns:a16="http://schemas.microsoft.com/office/drawing/2014/main" id="{07719FAE-68EC-B951-B5C6-C5D8C7B1A78E}"/>
                </a:ext>
              </a:extLst>
            </p:cNvPr>
            <p:cNvSpPr/>
            <p:nvPr/>
          </p:nvSpPr>
          <p:spPr>
            <a:xfrm>
              <a:off x="4891572" y="4527401"/>
              <a:ext cx="1204428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76787EA-F364-20D8-A28E-61224A5AC848}"/>
                </a:ext>
              </a:extLst>
            </p:cNvPr>
            <p:cNvSpPr txBox="1"/>
            <p:nvPr/>
          </p:nvSpPr>
          <p:spPr>
            <a:xfrm>
              <a:off x="4722495" y="4460611"/>
              <a:ext cx="305466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Создание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гипотез </a:t>
              </a:r>
              <a:b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и проверка их верности</a:t>
              </a:r>
            </a:p>
          </p:txBody>
        </p:sp>
      </p:grpSp>
      <p:grpSp>
        <p:nvGrpSpPr>
          <p:cNvPr id="51" name="Группа 50">
            <a:extLst>
              <a:ext uri="{FF2B5EF4-FFF2-40B4-BE49-F238E27FC236}">
                <a16:creationId xmlns:a16="http://schemas.microsoft.com/office/drawing/2014/main" id="{074EC350-9AF5-A427-F40A-6526A49E97C2}"/>
              </a:ext>
            </a:extLst>
          </p:cNvPr>
          <p:cNvGrpSpPr/>
          <p:nvPr/>
        </p:nvGrpSpPr>
        <p:grpSpPr>
          <a:xfrm rot="517020">
            <a:off x="1876743" y="4811853"/>
            <a:ext cx="3206003" cy="1512786"/>
            <a:chOff x="7786760" y="4205979"/>
            <a:chExt cx="3206003" cy="1512786"/>
          </a:xfrm>
        </p:grpSpPr>
        <p:sp>
          <p:nvSpPr>
            <p:cNvPr id="52" name="Полилиния: фигура 51">
              <a:extLst>
                <a:ext uri="{FF2B5EF4-FFF2-40B4-BE49-F238E27FC236}">
                  <a16:creationId xmlns:a16="http://schemas.microsoft.com/office/drawing/2014/main" id="{877A785B-EB9A-A104-C63D-35BB50BD2E8C}"/>
                </a:ext>
              </a:extLst>
            </p:cNvPr>
            <p:cNvSpPr/>
            <p:nvPr/>
          </p:nvSpPr>
          <p:spPr>
            <a:xfrm>
              <a:off x="7786760" y="4205979"/>
              <a:ext cx="3206003" cy="1512786"/>
            </a:xfrm>
            <a:custGeom>
              <a:avLst/>
              <a:gdLst>
                <a:gd name="connsiteX0" fmla="*/ 0 w 2519219"/>
                <a:gd name="connsiteY0" fmla="*/ 0 h 1188720"/>
                <a:gd name="connsiteX1" fmla="*/ 1203541 w 2519219"/>
                <a:gd name="connsiteY1" fmla="*/ 0 h 1188720"/>
                <a:gd name="connsiteX2" fmla="*/ 1223019 w 2519219"/>
                <a:gd name="connsiteY2" fmla="*/ 12763 h 1188720"/>
                <a:gd name="connsiteX3" fmla="*/ 1230193 w 2519219"/>
                <a:gd name="connsiteY3" fmla="*/ 31972 h 1188720"/>
                <a:gd name="connsiteX4" fmla="*/ 1173948 w 2519219"/>
                <a:gd name="connsiteY4" fmla="*/ 114137 h 1188720"/>
                <a:gd name="connsiteX5" fmla="*/ 1275189 w 2519219"/>
                <a:gd name="connsiteY5" fmla="*/ 183231 h 1188720"/>
                <a:gd name="connsiteX6" fmla="*/ 1381681 w 2519219"/>
                <a:gd name="connsiteY6" fmla="*/ 110402 h 1188720"/>
                <a:gd name="connsiteX7" fmla="*/ 1323935 w 2519219"/>
                <a:gd name="connsiteY7" fmla="*/ 33839 h 1188720"/>
                <a:gd name="connsiteX8" fmla="*/ 1351815 w 2519219"/>
                <a:gd name="connsiteY8" fmla="*/ 2793 h 1188720"/>
                <a:gd name="connsiteX9" fmla="*/ 1365685 w 2519219"/>
                <a:gd name="connsiteY9" fmla="*/ 0 h 1188720"/>
                <a:gd name="connsiteX10" fmla="*/ 2519219 w 2519219"/>
                <a:gd name="connsiteY10" fmla="*/ 0 h 1188720"/>
                <a:gd name="connsiteX11" fmla="*/ 2519219 w 2519219"/>
                <a:gd name="connsiteY11" fmla="*/ 1188720 h 1188720"/>
                <a:gd name="connsiteX12" fmla="*/ 0 w 2519219"/>
                <a:gd name="connsiteY12" fmla="*/ 1188720 h 1188720"/>
                <a:gd name="connsiteX13" fmla="*/ 0 w 2519219"/>
                <a:gd name="connsiteY13" fmla="*/ 710356 h 1188720"/>
                <a:gd name="connsiteX14" fmla="*/ 5838 w 2519219"/>
                <a:gd name="connsiteY14" fmla="*/ 688084 h 1188720"/>
                <a:gd name="connsiteX15" fmla="*/ 38712 w 2519219"/>
                <a:gd name="connsiteY15" fmla="*/ 660055 h 1188720"/>
                <a:gd name="connsiteX16" fmla="*/ 120877 w 2519219"/>
                <a:gd name="connsiteY16" fmla="*/ 716301 h 1188720"/>
                <a:gd name="connsiteX17" fmla="*/ 189971 w 2519219"/>
                <a:gd name="connsiteY17" fmla="*/ 615059 h 1188720"/>
                <a:gd name="connsiteX18" fmla="*/ 117142 w 2519219"/>
                <a:gd name="connsiteY18" fmla="*/ 508568 h 1188720"/>
                <a:gd name="connsiteX19" fmla="*/ 40579 w 2519219"/>
                <a:gd name="connsiteY19" fmla="*/ 566313 h 1188720"/>
                <a:gd name="connsiteX20" fmla="*/ 95 w 2519219"/>
                <a:gd name="connsiteY20" fmla="*/ 505248 h 1188720"/>
                <a:gd name="connsiteX21" fmla="*/ 0 w 2519219"/>
                <a:gd name="connsiteY21" fmla="*/ 504568 h 118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9219" h="1188720">
                  <a:moveTo>
                    <a:pt x="0" y="0"/>
                  </a:moveTo>
                  <a:lnTo>
                    <a:pt x="1203541" y="0"/>
                  </a:lnTo>
                  <a:lnTo>
                    <a:pt x="1223019" y="12763"/>
                  </a:lnTo>
                  <a:cubicBezTo>
                    <a:pt x="1227691" y="18190"/>
                    <a:pt x="1230084" y="24542"/>
                    <a:pt x="1230193" y="31972"/>
                  </a:cubicBezTo>
                  <a:cubicBezTo>
                    <a:pt x="1231068" y="91417"/>
                    <a:pt x="1172448" y="64651"/>
                    <a:pt x="1173948" y="114137"/>
                  </a:cubicBezTo>
                  <a:cubicBezTo>
                    <a:pt x="1175448" y="163623"/>
                    <a:pt x="1240567" y="183853"/>
                    <a:pt x="1275189" y="183231"/>
                  </a:cubicBezTo>
                  <a:cubicBezTo>
                    <a:pt x="1309811" y="182608"/>
                    <a:pt x="1384055" y="162378"/>
                    <a:pt x="1381681" y="110402"/>
                  </a:cubicBezTo>
                  <a:cubicBezTo>
                    <a:pt x="1379306" y="58427"/>
                    <a:pt x="1323685" y="95463"/>
                    <a:pt x="1323935" y="33839"/>
                  </a:cubicBezTo>
                  <a:cubicBezTo>
                    <a:pt x="1323990" y="20359"/>
                    <a:pt x="1333740" y="10295"/>
                    <a:pt x="1351815" y="2793"/>
                  </a:cubicBezTo>
                  <a:lnTo>
                    <a:pt x="1365685" y="0"/>
                  </a:lnTo>
                  <a:lnTo>
                    <a:pt x="2519219" y="0"/>
                  </a:lnTo>
                  <a:lnTo>
                    <a:pt x="2519219" y="1188720"/>
                  </a:lnTo>
                  <a:lnTo>
                    <a:pt x="0" y="1188720"/>
                  </a:lnTo>
                  <a:lnTo>
                    <a:pt x="0" y="710356"/>
                  </a:lnTo>
                  <a:lnTo>
                    <a:pt x="5838" y="688084"/>
                  </a:lnTo>
                  <a:cubicBezTo>
                    <a:pt x="13306" y="669625"/>
                    <a:pt x="23851" y="660274"/>
                    <a:pt x="38712" y="660055"/>
                  </a:cubicBezTo>
                  <a:cubicBezTo>
                    <a:pt x="98157" y="659181"/>
                    <a:pt x="71391" y="717801"/>
                    <a:pt x="120877" y="716301"/>
                  </a:cubicBezTo>
                  <a:cubicBezTo>
                    <a:pt x="170363" y="714801"/>
                    <a:pt x="190593" y="649681"/>
                    <a:pt x="189971" y="615059"/>
                  </a:cubicBezTo>
                  <a:cubicBezTo>
                    <a:pt x="189348" y="580437"/>
                    <a:pt x="169118" y="506193"/>
                    <a:pt x="117142" y="508568"/>
                  </a:cubicBezTo>
                  <a:cubicBezTo>
                    <a:pt x="65167" y="510943"/>
                    <a:pt x="102203" y="566563"/>
                    <a:pt x="40579" y="566313"/>
                  </a:cubicBezTo>
                  <a:cubicBezTo>
                    <a:pt x="20359" y="566231"/>
                    <a:pt x="7825" y="544335"/>
                    <a:pt x="95" y="505248"/>
                  </a:cubicBezTo>
                  <a:lnTo>
                    <a:pt x="0" y="504568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3" name="Прямоугольник 52">
              <a:extLst>
                <a:ext uri="{FF2B5EF4-FFF2-40B4-BE49-F238E27FC236}">
                  <a16:creationId xmlns:a16="http://schemas.microsoft.com/office/drawing/2014/main" id="{7120DE1C-A0AD-3E38-60C5-397C3AA101A1}"/>
                </a:ext>
              </a:extLst>
            </p:cNvPr>
            <p:cNvSpPr/>
            <p:nvPr/>
          </p:nvSpPr>
          <p:spPr>
            <a:xfrm>
              <a:off x="8259514" y="4527401"/>
              <a:ext cx="980440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ADD08548-6942-91C2-A73B-A835E5AACEC0}"/>
                </a:ext>
              </a:extLst>
            </p:cNvPr>
            <p:cNvSpPr txBox="1"/>
            <p:nvPr/>
          </p:nvSpPr>
          <p:spPr>
            <a:xfrm>
              <a:off x="8173678" y="4460611"/>
              <a:ext cx="2580175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Умение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видеть разные точки зрения</a:t>
              </a:r>
            </a:p>
          </p:txBody>
        </p:sp>
      </p:grpSp>
      <p:grpSp>
        <p:nvGrpSpPr>
          <p:cNvPr id="60" name="Группа 59">
            <a:extLst>
              <a:ext uri="{FF2B5EF4-FFF2-40B4-BE49-F238E27FC236}">
                <a16:creationId xmlns:a16="http://schemas.microsoft.com/office/drawing/2014/main" id="{0208CD71-B382-A5AA-7CA9-AB469CED495B}"/>
              </a:ext>
            </a:extLst>
          </p:cNvPr>
          <p:cNvGrpSpPr/>
          <p:nvPr/>
        </p:nvGrpSpPr>
        <p:grpSpPr>
          <a:xfrm>
            <a:off x="-108031" y="-91440"/>
            <a:ext cx="12408061" cy="2407534"/>
            <a:chOff x="-108031" y="-91440"/>
            <a:chExt cx="12408061" cy="2407534"/>
          </a:xfrm>
        </p:grpSpPr>
        <p:sp>
          <p:nvSpPr>
            <p:cNvPr id="55" name="Прямоугольник 54">
              <a:extLst>
                <a:ext uri="{FF2B5EF4-FFF2-40B4-BE49-F238E27FC236}">
                  <a16:creationId xmlns:a16="http://schemas.microsoft.com/office/drawing/2014/main" id="{65CABD39-EAE4-DCDA-F747-EA3433444C88}"/>
                </a:ext>
              </a:extLst>
            </p:cNvPr>
            <p:cNvSpPr/>
            <p:nvPr/>
          </p:nvSpPr>
          <p:spPr>
            <a:xfrm>
              <a:off x="-108031" y="-91440"/>
              <a:ext cx="12408061" cy="2407534"/>
            </a:xfrm>
            <a:prstGeom prst="rect">
              <a:avLst/>
            </a:pr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F830CCB2-8025-0CFD-ABDC-20011E938477}"/>
                </a:ext>
              </a:extLst>
            </p:cNvPr>
            <p:cNvSpPr txBox="1"/>
            <p:nvPr/>
          </p:nvSpPr>
          <p:spPr>
            <a:xfrm>
              <a:off x="546965" y="426703"/>
              <a:ext cx="11293936" cy="152355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Игровая деятельность способствует развитию важных качеств критического мышления, таких как: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0945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4000">
        <p159:morph option="byObject"/>
      </p:transition>
    </mc:Choice>
    <mc:Fallback xmlns="">
      <p:transition spd="slow" advTm="4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7DFD9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4F64B37-9BF7-1BD5-B89E-158975D6BB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олилиния: фигура 7">
            <a:extLst>
              <a:ext uri="{FF2B5EF4-FFF2-40B4-BE49-F238E27FC236}">
                <a16:creationId xmlns:a16="http://schemas.microsoft.com/office/drawing/2014/main" id="{FC477541-3CF6-1801-C834-C657D259EF41}"/>
              </a:ext>
            </a:extLst>
          </p:cNvPr>
          <p:cNvSpPr/>
          <p:nvPr/>
        </p:nvSpPr>
        <p:spPr>
          <a:xfrm>
            <a:off x="-344575" y="1950262"/>
            <a:ext cx="861060" cy="3421895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9" name="Полилиния: фигура 8">
            <a:extLst>
              <a:ext uri="{FF2B5EF4-FFF2-40B4-BE49-F238E27FC236}">
                <a16:creationId xmlns:a16="http://schemas.microsoft.com/office/drawing/2014/main" id="{B7441E99-2B82-37CB-4B7E-A524D8303532}"/>
              </a:ext>
            </a:extLst>
          </p:cNvPr>
          <p:cNvSpPr/>
          <p:nvPr/>
        </p:nvSpPr>
        <p:spPr>
          <a:xfrm rot="16200000">
            <a:off x="3465426" y="5040373"/>
            <a:ext cx="861060" cy="3421895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10" name="Полилиния: фигура 9">
            <a:extLst>
              <a:ext uri="{FF2B5EF4-FFF2-40B4-BE49-F238E27FC236}">
                <a16:creationId xmlns:a16="http://schemas.microsoft.com/office/drawing/2014/main" id="{2D6F26D6-8205-3755-B51B-FC24B627DEA9}"/>
              </a:ext>
            </a:extLst>
          </p:cNvPr>
          <p:cNvSpPr/>
          <p:nvPr/>
        </p:nvSpPr>
        <p:spPr>
          <a:xfrm rot="10800000">
            <a:off x="11649307" y="4933694"/>
            <a:ext cx="861060" cy="2549146"/>
          </a:xfrm>
          <a:custGeom>
            <a:avLst/>
            <a:gdLst>
              <a:gd name="connsiteX0" fmla="*/ 0 w 861060"/>
              <a:gd name="connsiteY0" fmla="*/ 3421895 h 3421895"/>
              <a:gd name="connsiteX1" fmla="*/ 0 w 861060"/>
              <a:gd name="connsiteY1" fmla="*/ 0 h 3421895"/>
              <a:gd name="connsiteX2" fmla="*/ 312380 w 861060"/>
              <a:gd name="connsiteY2" fmla="*/ 0 h 3421895"/>
              <a:gd name="connsiteX3" fmla="*/ 311956 w 861060"/>
              <a:gd name="connsiteY3" fmla="*/ 334493 h 3421895"/>
              <a:gd name="connsiteX4" fmla="*/ 454623 w 861060"/>
              <a:gd name="connsiteY4" fmla="*/ 1615955 h 3421895"/>
              <a:gd name="connsiteX5" fmla="*/ 662903 w 861060"/>
              <a:gd name="connsiteY5" fmla="*/ 1420375 h 3421895"/>
              <a:gd name="connsiteX6" fmla="*/ 861023 w 861060"/>
              <a:gd name="connsiteY6" fmla="*/ 1781055 h 3421895"/>
              <a:gd name="connsiteX7" fmla="*/ 673063 w 861060"/>
              <a:gd name="connsiteY7" fmla="*/ 2123955 h 3421895"/>
              <a:gd name="connsiteX8" fmla="*/ 449544 w 861060"/>
              <a:gd name="connsiteY8" fmla="*/ 1933455 h 3421895"/>
              <a:gd name="connsiteX9" fmla="*/ 312383 w 861060"/>
              <a:gd name="connsiteY9" fmla="*/ 3421895 h 3421895"/>
              <a:gd name="connsiteX10" fmla="*/ 0 w 861060"/>
              <a:gd name="connsiteY10" fmla="*/ 3421895 h 34218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861060" h="3421895">
                <a:moveTo>
                  <a:pt x="0" y="3421895"/>
                </a:moveTo>
                <a:lnTo>
                  <a:pt x="0" y="0"/>
                </a:lnTo>
                <a:lnTo>
                  <a:pt x="312380" y="0"/>
                </a:lnTo>
                <a:lnTo>
                  <a:pt x="311956" y="334493"/>
                </a:lnTo>
                <a:cubicBezTo>
                  <a:pt x="309947" y="1089083"/>
                  <a:pt x="307938" y="1615214"/>
                  <a:pt x="454623" y="1615955"/>
                </a:cubicBezTo>
                <a:cubicBezTo>
                  <a:pt x="622263" y="1616802"/>
                  <a:pt x="521510" y="1428418"/>
                  <a:pt x="662903" y="1420375"/>
                </a:cubicBezTo>
                <a:cubicBezTo>
                  <a:pt x="804296" y="1412332"/>
                  <a:pt x="859330" y="1663792"/>
                  <a:pt x="861023" y="1781055"/>
                </a:cubicBezTo>
                <a:cubicBezTo>
                  <a:pt x="862716" y="1898318"/>
                  <a:pt x="807683" y="2118875"/>
                  <a:pt x="673063" y="2123955"/>
                </a:cubicBezTo>
                <a:cubicBezTo>
                  <a:pt x="538443" y="2129035"/>
                  <a:pt x="611257" y="1930492"/>
                  <a:pt x="449544" y="1933455"/>
                </a:cubicBezTo>
                <a:cubicBezTo>
                  <a:pt x="287831" y="1936418"/>
                  <a:pt x="313979" y="2434258"/>
                  <a:pt x="312383" y="3421895"/>
                </a:cubicBezTo>
                <a:lnTo>
                  <a:pt x="0" y="3421895"/>
                </a:lnTo>
                <a:close/>
              </a:path>
            </a:pathLst>
          </a:cu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grpSp>
        <p:nvGrpSpPr>
          <p:cNvPr id="72" name="Группа 71">
            <a:extLst>
              <a:ext uri="{FF2B5EF4-FFF2-40B4-BE49-F238E27FC236}">
                <a16:creationId xmlns:a16="http://schemas.microsoft.com/office/drawing/2014/main" id="{B3886CC8-99EE-1B29-8CBB-B0B4E4AB09F3}"/>
              </a:ext>
            </a:extLst>
          </p:cNvPr>
          <p:cNvGrpSpPr/>
          <p:nvPr/>
        </p:nvGrpSpPr>
        <p:grpSpPr>
          <a:xfrm>
            <a:off x="1285571" y="3039894"/>
            <a:ext cx="5179919" cy="1285751"/>
            <a:chOff x="1355909" y="2922664"/>
            <a:chExt cx="5179919" cy="1285751"/>
          </a:xfrm>
        </p:grpSpPr>
        <p:sp>
          <p:nvSpPr>
            <p:cNvPr id="43" name="Полилиния: фигура 42">
              <a:extLst>
                <a:ext uri="{FF2B5EF4-FFF2-40B4-BE49-F238E27FC236}">
                  <a16:creationId xmlns:a16="http://schemas.microsoft.com/office/drawing/2014/main" id="{E30D6232-2223-74AB-3F8E-9F5AF387B7FD}"/>
                </a:ext>
              </a:extLst>
            </p:cNvPr>
            <p:cNvSpPr/>
            <p:nvPr/>
          </p:nvSpPr>
          <p:spPr>
            <a:xfrm>
              <a:off x="1355909" y="2922664"/>
              <a:ext cx="5179919" cy="1285751"/>
            </a:xfrm>
            <a:custGeom>
              <a:avLst/>
              <a:gdLst>
                <a:gd name="connsiteX0" fmla="*/ 0 w 4070287"/>
                <a:gd name="connsiteY0" fmla="*/ 0 h 1010320"/>
                <a:gd name="connsiteX1" fmla="*/ 4070287 w 4070287"/>
                <a:gd name="connsiteY1" fmla="*/ 0 h 1010320"/>
                <a:gd name="connsiteX2" fmla="*/ 4070287 w 4070287"/>
                <a:gd name="connsiteY2" fmla="*/ 337289 h 1010320"/>
                <a:gd name="connsiteX3" fmla="*/ 4065877 w 4070287"/>
                <a:gd name="connsiteY3" fmla="*/ 376916 h 1010320"/>
                <a:gd name="connsiteX4" fmla="*/ 4023955 w 4070287"/>
                <a:gd name="connsiteY4" fmla="*/ 439463 h 1010320"/>
                <a:gd name="connsiteX5" fmla="*/ 3941790 w 4070287"/>
                <a:gd name="connsiteY5" fmla="*/ 383218 h 1010320"/>
                <a:gd name="connsiteX6" fmla="*/ 3872696 w 4070287"/>
                <a:gd name="connsiteY6" fmla="*/ 484459 h 1010320"/>
                <a:gd name="connsiteX7" fmla="*/ 3945525 w 4070287"/>
                <a:gd name="connsiteY7" fmla="*/ 590951 h 1010320"/>
                <a:gd name="connsiteX8" fmla="*/ 4022088 w 4070287"/>
                <a:gd name="connsiteY8" fmla="*/ 533205 h 1010320"/>
                <a:gd name="connsiteX9" fmla="*/ 4068807 w 4070287"/>
                <a:gd name="connsiteY9" fmla="*/ 638916 h 1010320"/>
                <a:gd name="connsiteX10" fmla="*/ 4070287 w 4070287"/>
                <a:gd name="connsiteY10" fmla="*/ 661105 h 1010320"/>
                <a:gd name="connsiteX11" fmla="*/ 4070287 w 4070287"/>
                <a:gd name="connsiteY11" fmla="*/ 1010320 h 1010320"/>
                <a:gd name="connsiteX12" fmla="*/ 1402349 w 4070287"/>
                <a:gd name="connsiteY12" fmla="*/ 1010320 h 1010320"/>
                <a:gd name="connsiteX13" fmla="*/ 1382675 w 4070287"/>
                <a:gd name="connsiteY13" fmla="*/ 1003891 h 1010320"/>
                <a:gd name="connsiteX14" fmla="*/ 1366782 w 4070287"/>
                <a:gd name="connsiteY14" fmla="*/ 977214 h 1010320"/>
                <a:gd name="connsiteX15" fmla="*/ 1423028 w 4070287"/>
                <a:gd name="connsiteY15" fmla="*/ 895049 h 1010320"/>
                <a:gd name="connsiteX16" fmla="*/ 1321786 w 4070287"/>
                <a:gd name="connsiteY16" fmla="*/ 825955 h 1010320"/>
                <a:gd name="connsiteX17" fmla="*/ 1215295 w 4070287"/>
                <a:gd name="connsiteY17" fmla="*/ 898784 h 1010320"/>
                <a:gd name="connsiteX18" fmla="*/ 1273040 w 4070287"/>
                <a:gd name="connsiteY18" fmla="*/ 975347 h 1010320"/>
                <a:gd name="connsiteX19" fmla="*/ 1245160 w 4070287"/>
                <a:gd name="connsiteY19" fmla="*/ 1006393 h 1010320"/>
                <a:gd name="connsiteX20" fmla="*/ 1225659 w 4070287"/>
                <a:gd name="connsiteY20" fmla="*/ 1010320 h 1010320"/>
                <a:gd name="connsiteX21" fmla="*/ 0 w 4070287"/>
                <a:gd name="connsiteY21" fmla="*/ 1010320 h 10103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4070287" h="1010320">
                  <a:moveTo>
                    <a:pt x="0" y="0"/>
                  </a:moveTo>
                  <a:lnTo>
                    <a:pt x="4070287" y="0"/>
                  </a:lnTo>
                  <a:lnTo>
                    <a:pt x="4070287" y="337289"/>
                  </a:lnTo>
                  <a:lnTo>
                    <a:pt x="4065877" y="376916"/>
                  </a:lnTo>
                  <a:cubicBezTo>
                    <a:pt x="4058827" y="418260"/>
                    <a:pt x="4046247" y="439135"/>
                    <a:pt x="4023955" y="439463"/>
                  </a:cubicBezTo>
                  <a:cubicBezTo>
                    <a:pt x="3964510" y="440338"/>
                    <a:pt x="3991276" y="381718"/>
                    <a:pt x="3941790" y="383218"/>
                  </a:cubicBezTo>
                  <a:cubicBezTo>
                    <a:pt x="3892304" y="384718"/>
                    <a:pt x="3872074" y="449837"/>
                    <a:pt x="3872696" y="484459"/>
                  </a:cubicBezTo>
                  <a:cubicBezTo>
                    <a:pt x="3873319" y="519081"/>
                    <a:pt x="3893549" y="593325"/>
                    <a:pt x="3945525" y="590951"/>
                  </a:cubicBezTo>
                  <a:cubicBezTo>
                    <a:pt x="3997500" y="588576"/>
                    <a:pt x="3960464" y="532955"/>
                    <a:pt x="4022088" y="533205"/>
                  </a:cubicBezTo>
                  <a:cubicBezTo>
                    <a:pt x="4049048" y="533315"/>
                    <a:pt x="4062344" y="572205"/>
                    <a:pt x="4068807" y="638916"/>
                  </a:cubicBezTo>
                  <a:lnTo>
                    <a:pt x="4070287" y="661105"/>
                  </a:lnTo>
                  <a:lnTo>
                    <a:pt x="4070287" y="1010320"/>
                  </a:lnTo>
                  <a:lnTo>
                    <a:pt x="1402349" y="1010320"/>
                  </a:lnTo>
                  <a:lnTo>
                    <a:pt x="1382675" y="1003891"/>
                  </a:lnTo>
                  <a:cubicBezTo>
                    <a:pt x="1372247" y="997078"/>
                    <a:pt x="1366946" y="988360"/>
                    <a:pt x="1366782" y="977214"/>
                  </a:cubicBezTo>
                  <a:cubicBezTo>
                    <a:pt x="1365907" y="917769"/>
                    <a:pt x="1424528" y="944535"/>
                    <a:pt x="1423028" y="895049"/>
                  </a:cubicBezTo>
                  <a:cubicBezTo>
                    <a:pt x="1421528" y="845563"/>
                    <a:pt x="1356408" y="825333"/>
                    <a:pt x="1321786" y="825955"/>
                  </a:cubicBezTo>
                  <a:cubicBezTo>
                    <a:pt x="1287164" y="826578"/>
                    <a:pt x="1212920" y="846808"/>
                    <a:pt x="1215295" y="898784"/>
                  </a:cubicBezTo>
                  <a:cubicBezTo>
                    <a:pt x="1217669" y="950759"/>
                    <a:pt x="1273290" y="913723"/>
                    <a:pt x="1273040" y="975347"/>
                  </a:cubicBezTo>
                  <a:cubicBezTo>
                    <a:pt x="1272985" y="988827"/>
                    <a:pt x="1263235" y="998891"/>
                    <a:pt x="1245160" y="1006393"/>
                  </a:cubicBezTo>
                  <a:lnTo>
                    <a:pt x="1225659" y="1010320"/>
                  </a:lnTo>
                  <a:lnTo>
                    <a:pt x="0" y="1010320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4706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6" name="Прямоугольник 55">
              <a:extLst>
                <a:ext uri="{FF2B5EF4-FFF2-40B4-BE49-F238E27FC236}">
                  <a16:creationId xmlns:a16="http://schemas.microsoft.com/office/drawing/2014/main" id="{81F835EC-FBA4-87D7-8DC4-0D639F85029D}"/>
                </a:ext>
              </a:extLst>
            </p:cNvPr>
            <p:cNvSpPr/>
            <p:nvPr/>
          </p:nvSpPr>
          <p:spPr>
            <a:xfrm>
              <a:off x="1625600" y="3299460"/>
              <a:ext cx="980440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200957F5-BCAC-D227-26EB-60D07E53B4F9}"/>
                </a:ext>
              </a:extLst>
            </p:cNvPr>
            <p:cNvSpPr txBox="1"/>
            <p:nvPr/>
          </p:nvSpPr>
          <p:spPr>
            <a:xfrm>
              <a:off x="1507247" y="3216085"/>
              <a:ext cx="4364765" cy="68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Анализ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ситуации и умение выделять главное</a:t>
              </a:r>
            </a:p>
          </p:txBody>
        </p:sp>
      </p:grpSp>
      <p:grpSp>
        <p:nvGrpSpPr>
          <p:cNvPr id="71" name="Группа 70">
            <a:extLst>
              <a:ext uri="{FF2B5EF4-FFF2-40B4-BE49-F238E27FC236}">
                <a16:creationId xmlns:a16="http://schemas.microsoft.com/office/drawing/2014/main" id="{A1EA336F-3976-617E-856B-BFAED877805A}"/>
              </a:ext>
            </a:extLst>
          </p:cNvPr>
          <p:cNvGrpSpPr/>
          <p:nvPr/>
        </p:nvGrpSpPr>
        <p:grpSpPr>
          <a:xfrm>
            <a:off x="1285571" y="4075074"/>
            <a:ext cx="3206002" cy="1760921"/>
            <a:chOff x="1355909" y="3957844"/>
            <a:chExt cx="3206002" cy="1760921"/>
          </a:xfrm>
        </p:grpSpPr>
        <p:sp>
          <p:nvSpPr>
            <p:cNvPr id="39" name="Полилиния: фигура 38">
              <a:extLst>
                <a:ext uri="{FF2B5EF4-FFF2-40B4-BE49-F238E27FC236}">
                  <a16:creationId xmlns:a16="http://schemas.microsoft.com/office/drawing/2014/main" id="{7931B63F-0D41-2736-5A9D-85E80DF754F4}"/>
                </a:ext>
              </a:extLst>
            </p:cNvPr>
            <p:cNvSpPr/>
            <p:nvPr/>
          </p:nvSpPr>
          <p:spPr>
            <a:xfrm>
              <a:off x="1355909" y="3957844"/>
              <a:ext cx="3206002" cy="1760921"/>
            </a:xfrm>
            <a:custGeom>
              <a:avLst/>
              <a:gdLst>
                <a:gd name="connsiteX0" fmla="*/ 1321785 w 2519219"/>
                <a:gd name="connsiteY0" fmla="*/ 13 h 1383700"/>
                <a:gd name="connsiteX1" fmla="*/ 1423027 w 2519219"/>
                <a:gd name="connsiteY1" fmla="*/ 69107 h 1383700"/>
                <a:gd name="connsiteX2" fmla="*/ 1366781 w 2519219"/>
                <a:gd name="connsiteY2" fmla="*/ 151272 h 1383700"/>
                <a:gd name="connsiteX3" fmla="*/ 1429328 w 2519219"/>
                <a:gd name="connsiteY3" fmla="*/ 193194 h 1383700"/>
                <a:gd name="connsiteX4" fmla="*/ 1445377 w 2519219"/>
                <a:gd name="connsiteY4" fmla="*/ 194980 h 1383700"/>
                <a:gd name="connsiteX5" fmla="*/ 2519219 w 2519219"/>
                <a:gd name="connsiteY5" fmla="*/ 194980 h 1383700"/>
                <a:gd name="connsiteX6" fmla="*/ 2519219 w 2519219"/>
                <a:gd name="connsiteY6" fmla="*/ 668101 h 1383700"/>
                <a:gd name="connsiteX7" fmla="*/ 2512007 w 2519219"/>
                <a:gd name="connsiteY7" fmla="*/ 695614 h 1383700"/>
                <a:gd name="connsiteX8" fmla="*/ 2479133 w 2519219"/>
                <a:gd name="connsiteY8" fmla="*/ 723643 h 1383700"/>
                <a:gd name="connsiteX9" fmla="*/ 2396968 w 2519219"/>
                <a:gd name="connsiteY9" fmla="*/ 667398 h 1383700"/>
                <a:gd name="connsiteX10" fmla="*/ 2327874 w 2519219"/>
                <a:gd name="connsiteY10" fmla="*/ 768639 h 1383700"/>
                <a:gd name="connsiteX11" fmla="*/ 2400703 w 2519219"/>
                <a:gd name="connsiteY11" fmla="*/ 875131 h 1383700"/>
                <a:gd name="connsiteX12" fmla="*/ 2477266 w 2519219"/>
                <a:gd name="connsiteY12" fmla="*/ 817385 h 1383700"/>
                <a:gd name="connsiteX13" fmla="*/ 2517750 w 2519219"/>
                <a:gd name="connsiteY13" fmla="*/ 878451 h 1383700"/>
                <a:gd name="connsiteX14" fmla="*/ 2519219 w 2519219"/>
                <a:gd name="connsiteY14" fmla="*/ 888968 h 1383700"/>
                <a:gd name="connsiteX15" fmla="*/ 2519219 w 2519219"/>
                <a:gd name="connsiteY15" fmla="*/ 1383700 h 1383700"/>
                <a:gd name="connsiteX16" fmla="*/ 0 w 2519219"/>
                <a:gd name="connsiteY16" fmla="*/ 1383700 h 1383700"/>
                <a:gd name="connsiteX17" fmla="*/ 0 w 2519219"/>
                <a:gd name="connsiteY17" fmla="*/ 194980 h 1383700"/>
                <a:gd name="connsiteX18" fmla="*/ 1173010 w 2519219"/>
                <a:gd name="connsiteY18" fmla="*/ 194980 h 1383700"/>
                <a:gd name="connsiteX19" fmla="*/ 1245159 w 2519219"/>
                <a:gd name="connsiteY19" fmla="*/ 180451 h 1383700"/>
                <a:gd name="connsiteX20" fmla="*/ 1273039 w 2519219"/>
                <a:gd name="connsiteY20" fmla="*/ 149405 h 1383700"/>
                <a:gd name="connsiteX21" fmla="*/ 1215294 w 2519219"/>
                <a:gd name="connsiteY21" fmla="*/ 72842 h 1383700"/>
                <a:gd name="connsiteX22" fmla="*/ 1321785 w 2519219"/>
                <a:gd name="connsiteY22" fmla="*/ 13 h 1383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2519219" h="1383700">
                  <a:moveTo>
                    <a:pt x="1321785" y="13"/>
                  </a:moveTo>
                  <a:cubicBezTo>
                    <a:pt x="1356407" y="-609"/>
                    <a:pt x="1421527" y="19621"/>
                    <a:pt x="1423027" y="69107"/>
                  </a:cubicBezTo>
                  <a:cubicBezTo>
                    <a:pt x="1424527" y="118593"/>
                    <a:pt x="1365906" y="91827"/>
                    <a:pt x="1366781" y="151272"/>
                  </a:cubicBezTo>
                  <a:cubicBezTo>
                    <a:pt x="1367109" y="173564"/>
                    <a:pt x="1387985" y="186145"/>
                    <a:pt x="1429328" y="193194"/>
                  </a:cubicBezTo>
                  <a:lnTo>
                    <a:pt x="1445377" y="194980"/>
                  </a:lnTo>
                  <a:lnTo>
                    <a:pt x="2519219" y="194980"/>
                  </a:lnTo>
                  <a:lnTo>
                    <a:pt x="2519219" y="668101"/>
                  </a:lnTo>
                  <a:lnTo>
                    <a:pt x="2512007" y="695614"/>
                  </a:lnTo>
                  <a:cubicBezTo>
                    <a:pt x="2504539" y="714074"/>
                    <a:pt x="2493994" y="723425"/>
                    <a:pt x="2479133" y="723643"/>
                  </a:cubicBezTo>
                  <a:cubicBezTo>
                    <a:pt x="2419688" y="724518"/>
                    <a:pt x="2446454" y="665898"/>
                    <a:pt x="2396968" y="667398"/>
                  </a:cubicBezTo>
                  <a:cubicBezTo>
                    <a:pt x="2347482" y="668898"/>
                    <a:pt x="2327252" y="734017"/>
                    <a:pt x="2327874" y="768639"/>
                  </a:cubicBezTo>
                  <a:cubicBezTo>
                    <a:pt x="2328497" y="803261"/>
                    <a:pt x="2348727" y="877505"/>
                    <a:pt x="2400703" y="875131"/>
                  </a:cubicBezTo>
                  <a:cubicBezTo>
                    <a:pt x="2452678" y="872756"/>
                    <a:pt x="2415642" y="817135"/>
                    <a:pt x="2477266" y="817385"/>
                  </a:cubicBezTo>
                  <a:cubicBezTo>
                    <a:pt x="2497486" y="817467"/>
                    <a:pt x="2510020" y="839364"/>
                    <a:pt x="2517750" y="878451"/>
                  </a:cubicBezTo>
                  <a:lnTo>
                    <a:pt x="2519219" y="888968"/>
                  </a:lnTo>
                  <a:lnTo>
                    <a:pt x="2519219" y="1383700"/>
                  </a:lnTo>
                  <a:lnTo>
                    <a:pt x="0" y="1383700"/>
                  </a:lnTo>
                  <a:lnTo>
                    <a:pt x="0" y="194980"/>
                  </a:lnTo>
                  <a:lnTo>
                    <a:pt x="1173010" y="194980"/>
                  </a:lnTo>
                  <a:lnTo>
                    <a:pt x="1245159" y="180451"/>
                  </a:lnTo>
                  <a:cubicBezTo>
                    <a:pt x="1263234" y="172949"/>
                    <a:pt x="1272984" y="162885"/>
                    <a:pt x="1273039" y="149405"/>
                  </a:cubicBezTo>
                  <a:cubicBezTo>
                    <a:pt x="1273289" y="87781"/>
                    <a:pt x="1217668" y="124817"/>
                    <a:pt x="1215294" y="72842"/>
                  </a:cubicBezTo>
                  <a:cubicBezTo>
                    <a:pt x="1212919" y="20866"/>
                    <a:pt x="1287163" y="636"/>
                    <a:pt x="1321785" y="13"/>
                  </a:cubicBez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2" name="Прямоугольник 61">
              <a:extLst>
                <a:ext uri="{FF2B5EF4-FFF2-40B4-BE49-F238E27FC236}">
                  <a16:creationId xmlns:a16="http://schemas.microsoft.com/office/drawing/2014/main" id="{DACBC9BE-FF99-8404-A6FA-F5B2FC30A110}"/>
                </a:ext>
              </a:extLst>
            </p:cNvPr>
            <p:cNvSpPr/>
            <p:nvPr/>
          </p:nvSpPr>
          <p:spPr>
            <a:xfrm>
              <a:off x="1688592" y="4527401"/>
              <a:ext cx="1806223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3" name="TextBox 62">
              <a:extLst>
                <a:ext uri="{FF2B5EF4-FFF2-40B4-BE49-F238E27FC236}">
                  <a16:creationId xmlns:a16="http://schemas.microsoft.com/office/drawing/2014/main" id="{481BC889-9B92-7864-2FBF-C92BE46E76EB}"/>
                </a:ext>
              </a:extLst>
            </p:cNvPr>
            <p:cNvSpPr txBox="1"/>
            <p:nvPr/>
          </p:nvSpPr>
          <p:spPr>
            <a:xfrm>
              <a:off x="1507247" y="4460611"/>
              <a:ext cx="2667747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Обоснование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собственных выводов</a:t>
              </a:r>
            </a:p>
          </p:txBody>
        </p:sp>
      </p:grpSp>
      <p:grpSp>
        <p:nvGrpSpPr>
          <p:cNvPr id="69" name="Группа 68">
            <a:extLst>
              <a:ext uri="{FF2B5EF4-FFF2-40B4-BE49-F238E27FC236}">
                <a16:creationId xmlns:a16="http://schemas.microsoft.com/office/drawing/2014/main" id="{157BED3A-B11E-23EE-4F1D-9DB26183B9F2}"/>
              </a:ext>
            </a:extLst>
          </p:cNvPr>
          <p:cNvGrpSpPr/>
          <p:nvPr/>
        </p:nvGrpSpPr>
        <p:grpSpPr>
          <a:xfrm>
            <a:off x="6217213" y="3035349"/>
            <a:ext cx="4705212" cy="1532444"/>
            <a:chOff x="6287551" y="2918119"/>
            <a:chExt cx="4705212" cy="1532444"/>
          </a:xfrm>
        </p:grpSpPr>
        <p:sp>
          <p:nvSpPr>
            <p:cNvPr id="46" name="Полилиния: фигура 45">
              <a:extLst>
                <a:ext uri="{FF2B5EF4-FFF2-40B4-BE49-F238E27FC236}">
                  <a16:creationId xmlns:a16="http://schemas.microsoft.com/office/drawing/2014/main" id="{6CCACFCF-FDBF-D8BB-8760-068589760C8A}"/>
                </a:ext>
              </a:extLst>
            </p:cNvPr>
            <p:cNvSpPr/>
            <p:nvPr/>
          </p:nvSpPr>
          <p:spPr>
            <a:xfrm>
              <a:off x="6287551" y="2918119"/>
              <a:ext cx="4705212" cy="1532444"/>
            </a:xfrm>
            <a:custGeom>
              <a:avLst/>
              <a:gdLst>
                <a:gd name="connsiteX0" fmla="*/ 201692 w 3684975"/>
                <a:gd name="connsiteY0" fmla="*/ 0 h 1204167"/>
                <a:gd name="connsiteX1" fmla="*/ 316523 w 3684975"/>
                <a:gd name="connsiteY1" fmla="*/ 0 h 1204167"/>
                <a:gd name="connsiteX2" fmla="*/ 316523 w 3684975"/>
                <a:gd name="connsiteY2" fmla="*/ 1 h 1204167"/>
                <a:gd name="connsiteX3" fmla="*/ 3684975 w 3684975"/>
                <a:gd name="connsiteY3" fmla="*/ 1 h 1204167"/>
                <a:gd name="connsiteX4" fmla="*/ 3684975 w 3684975"/>
                <a:gd name="connsiteY4" fmla="*/ 1010321 h 1204167"/>
                <a:gd name="connsiteX5" fmla="*/ 2584089 w 3684975"/>
                <a:gd name="connsiteY5" fmla="*/ 1010321 h 1204167"/>
                <a:gd name="connsiteX6" fmla="*/ 2517571 w 3684975"/>
                <a:gd name="connsiteY6" fmla="*/ 1023716 h 1204167"/>
                <a:gd name="connsiteX7" fmla="*/ 2489691 w 3684975"/>
                <a:gd name="connsiteY7" fmla="*/ 1054762 h 1204167"/>
                <a:gd name="connsiteX8" fmla="*/ 2547437 w 3684975"/>
                <a:gd name="connsiteY8" fmla="*/ 1131325 h 1204167"/>
                <a:gd name="connsiteX9" fmla="*/ 2440945 w 3684975"/>
                <a:gd name="connsiteY9" fmla="*/ 1204154 h 1204167"/>
                <a:gd name="connsiteX10" fmla="*/ 2339704 w 3684975"/>
                <a:gd name="connsiteY10" fmla="*/ 1135060 h 1204167"/>
                <a:gd name="connsiteX11" fmla="*/ 2395949 w 3684975"/>
                <a:gd name="connsiteY11" fmla="*/ 1052895 h 1204167"/>
                <a:gd name="connsiteX12" fmla="*/ 2367920 w 3684975"/>
                <a:gd name="connsiteY12" fmla="*/ 1020021 h 1204167"/>
                <a:gd name="connsiteX13" fmla="*/ 2312256 w 3684975"/>
                <a:gd name="connsiteY13" fmla="*/ 1010321 h 1204167"/>
                <a:gd name="connsiteX14" fmla="*/ 197604 w 3684975"/>
                <a:gd name="connsiteY14" fmla="*/ 1010321 h 1204167"/>
                <a:gd name="connsiteX15" fmla="*/ 197604 w 3684975"/>
                <a:gd name="connsiteY15" fmla="*/ 661106 h 1204167"/>
                <a:gd name="connsiteX16" fmla="*/ 196124 w 3684975"/>
                <a:gd name="connsiteY16" fmla="*/ 638917 h 1204167"/>
                <a:gd name="connsiteX17" fmla="*/ 149405 w 3684975"/>
                <a:gd name="connsiteY17" fmla="*/ 533206 h 1204167"/>
                <a:gd name="connsiteX18" fmla="*/ 72842 w 3684975"/>
                <a:gd name="connsiteY18" fmla="*/ 590952 h 1204167"/>
                <a:gd name="connsiteX19" fmla="*/ 13 w 3684975"/>
                <a:gd name="connsiteY19" fmla="*/ 484460 h 1204167"/>
                <a:gd name="connsiteX20" fmla="*/ 69107 w 3684975"/>
                <a:gd name="connsiteY20" fmla="*/ 383219 h 1204167"/>
                <a:gd name="connsiteX21" fmla="*/ 151272 w 3684975"/>
                <a:gd name="connsiteY21" fmla="*/ 439464 h 1204167"/>
                <a:gd name="connsiteX22" fmla="*/ 193194 w 3684975"/>
                <a:gd name="connsiteY22" fmla="*/ 376917 h 1204167"/>
                <a:gd name="connsiteX23" fmla="*/ 197604 w 3684975"/>
                <a:gd name="connsiteY23" fmla="*/ 337290 h 1204167"/>
                <a:gd name="connsiteX24" fmla="*/ 197604 w 3684975"/>
                <a:gd name="connsiteY24" fmla="*/ 1 h 1204167"/>
                <a:gd name="connsiteX25" fmla="*/ 201692 w 3684975"/>
                <a:gd name="connsiteY25" fmla="*/ 1 h 12041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684975" h="1204167">
                  <a:moveTo>
                    <a:pt x="201692" y="0"/>
                  </a:moveTo>
                  <a:lnTo>
                    <a:pt x="316523" y="0"/>
                  </a:lnTo>
                  <a:lnTo>
                    <a:pt x="316523" y="1"/>
                  </a:lnTo>
                  <a:lnTo>
                    <a:pt x="3684975" y="1"/>
                  </a:lnTo>
                  <a:lnTo>
                    <a:pt x="3684975" y="1010321"/>
                  </a:lnTo>
                  <a:lnTo>
                    <a:pt x="2584089" y="1010321"/>
                  </a:lnTo>
                  <a:lnTo>
                    <a:pt x="2517571" y="1023716"/>
                  </a:lnTo>
                  <a:cubicBezTo>
                    <a:pt x="2499496" y="1031218"/>
                    <a:pt x="2489746" y="1041282"/>
                    <a:pt x="2489691" y="1054762"/>
                  </a:cubicBezTo>
                  <a:cubicBezTo>
                    <a:pt x="2489441" y="1116386"/>
                    <a:pt x="2545062" y="1079350"/>
                    <a:pt x="2547437" y="1131325"/>
                  </a:cubicBezTo>
                  <a:cubicBezTo>
                    <a:pt x="2549811" y="1183301"/>
                    <a:pt x="2475567" y="1203531"/>
                    <a:pt x="2440945" y="1204154"/>
                  </a:cubicBezTo>
                  <a:cubicBezTo>
                    <a:pt x="2406323" y="1204776"/>
                    <a:pt x="2341204" y="1184546"/>
                    <a:pt x="2339704" y="1135060"/>
                  </a:cubicBezTo>
                  <a:cubicBezTo>
                    <a:pt x="2338204" y="1085574"/>
                    <a:pt x="2396824" y="1112340"/>
                    <a:pt x="2395949" y="1052895"/>
                  </a:cubicBezTo>
                  <a:cubicBezTo>
                    <a:pt x="2395730" y="1038034"/>
                    <a:pt x="2386380" y="1027489"/>
                    <a:pt x="2367920" y="1020021"/>
                  </a:cubicBezTo>
                  <a:lnTo>
                    <a:pt x="2312256" y="1010321"/>
                  </a:lnTo>
                  <a:lnTo>
                    <a:pt x="197604" y="1010321"/>
                  </a:lnTo>
                  <a:lnTo>
                    <a:pt x="197604" y="661106"/>
                  </a:lnTo>
                  <a:lnTo>
                    <a:pt x="196124" y="638917"/>
                  </a:lnTo>
                  <a:cubicBezTo>
                    <a:pt x="189661" y="572206"/>
                    <a:pt x="176365" y="533316"/>
                    <a:pt x="149405" y="533206"/>
                  </a:cubicBezTo>
                  <a:cubicBezTo>
                    <a:pt x="87781" y="532956"/>
                    <a:pt x="124817" y="588577"/>
                    <a:pt x="72842" y="590952"/>
                  </a:cubicBezTo>
                  <a:cubicBezTo>
                    <a:pt x="20866" y="593326"/>
                    <a:pt x="636" y="519082"/>
                    <a:pt x="13" y="484460"/>
                  </a:cubicBezTo>
                  <a:cubicBezTo>
                    <a:pt x="-609" y="449838"/>
                    <a:pt x="19621" y="384719"/>
                    <a:pt x="69107" y="383219"/>
                  </a:cubicBezTo>
                  <a:cubicBezTo>
                    <a:pt x="118593" y="381719"/>
                    <a:pt x="91827" y="440339"/>
                    <a:pt x="151272" y="439464"/>
                  </a:cubicBezTo>
                  <a:cubicBezTo>
                    <a:pt x="173564" y="439136"/>
                    <a:pt x="186144" y="418261"/>
                    <a:pt x="193194" y="376917"/>
                  </a:cubicBezTo>
                  <a:lnTo>
                    <a:pt x="197604" y="337290"/>
                  </a:lnTo>
                  <a:lnTo>
                    <a:pt x="197604" y="1"/>
                  </a:lnTo>
                  <a:lnTo>
                    <a:pt x="201692" y="1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59" name="Прямоугольник 58">
              <a:extLst>
                <a:ext uri="{FF2B5EF4-FFF2-40B4-BE49-F238E27FC236}">
                  <a16:creationId xmlns:a16="http://schemas.microsoft.com/office/drawing/2014/main" id="{0E29E2F6-4AC7-1E27-C5F0-AD7226DEE751}"/>
                </a:ext>
              </a:extLst>
            </p:cNvPr>
            <p:cNvSpPr/>
            <p:nvPr/>
          </p:nvSpPr>
          <p:spPr>
            <a:xfrm>
              <a:off x="7014778" y="3299460"/>
              <a:ext cx="980440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5" name="TextBox 64">
              <a:extLst>
                <a:ext uri="{FF2B5EF4-FFF2-40B4-BE49-F238E27FC236}">
                  <a16:creationId xmlns:a16="http://schemas.microsoft.com/office/drawing/2014/main" id="{5739E12C-3097-AC4F-F53B-61DEAFF4B3FA}"/>
                </a:ext>
              </a:extLst>
            </p:cNvPr>
            <p:cNvSpPr txBox="1"/>
            <p:nvPr/>
          </p:nvSpPr>
          <p:spPr>
            <a:xfrm>
              <a:off x="6898980" y="3211541"/>
              <a:ext cx="4001905" cy="6832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Оценка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достоверности информации</a:t>
              </a:r>
            </a:p>
          </p:txBody>
        </p:sp>
      </p:grpSp>
      <p:grpSp>
        <p:nvGrpSpPr>
          <p:cNvPr id="68" name="Группа 67">
            <a:extLst>
              <a:ext uri="{FF2B5EF4-FFF2-40B4-BE49-F238E27FC236}">
                <a16:creationId xmlns:a16="http://schemas.microsoft.com/office/drawing/2014/main" id="{2563A647-179C-9B73-E7BB-BCD955A2B27D}"/>
              </a:ext>
            </a:extLst>
          </p:cNvPr>
          <p:cNvGrpSpPr/>
          <p:nvPr/>
        </p:nvGrpSpPr>
        <p:grpSpPr>
          <a:xfrm>
            <a:off x="7716422" y="4323209"/>
            <a:ext cx="3206003" cy="1512786"/>
            <a:chOff x="7786760" y="4205979"/>
            <a:chExt cx="3206003" cy="1512786"/>
          </a:xfrm>
        </p:grpSpPr>
        <p:sp>
          <p:nvSpPr>
            <p:cNvPr id="45" name="Полилиния: фигура 44">
              <a:extLst>
                <a:ext uri="{FF2B5EF4-FFF2-40B4-BE49-F238E27FC236}">
                  <a16:creationId xmlns:a16="http://schemas.microsoft.com/office/drawing/2014/main" id="{5441F08E-A3D4-002A-0620-AFF40333AE16}"/>
                </a:ext>
              </a:extLst>
            </p:cNvPr>
            <p:cNvSpPr/>
            <p:nvPr/>
          </p:nvSpPr>
          <p:spPr>
            <a:xfrm>
              <a:off x="7786760" y="4205979"/>
              <a:ext cx="3206003" cy="1512786"/>
            </a:xfrm>
            <a:custGeom>
              <a:avLst/>
              <a:gdLst>
                <a:gd name="connsiteX0" fmla="*/ 0 w 2519219"/>
                <a:gd name="connsiteY0" fmla="*/ 0 h 1188720"/>
                <a:gd name="connsiteX1" fmla="*/ 1203541 w 2519219"/>
                <a:gd name="connsiteY1" fmla="*/ 0 h 1188720"/>
                <a:gd name="connsiteX2" fmla="*/ 1223019 w 2519219"/>
                <a:gd name="connsiteY2" fmla="*/ 12763 h 1188720"/>
                <a:gd name="connsiteX3" fmla="*/ 1230193 w 2519219"/>
                <a:gd name="connsiteY3" fmla="*/ 31972 h 1188720"/>
                <a:gd name="connsiteX4" fmla="*/ 1173948 w 2519219"/>
                <a:gd name="connsiteY4" fmla="*/ 114137 h 1188720"/>
                <a:gd name="connsiteX5" fmla="*/ 1275189 w 2519219"/>
                <a:gd name="connsiteY5" fmla="*/ 183231 h 1188720"/>
                <a:gd name="connsiteX6" fmla="*/ 1381681 w 2519219"/>
                <a:gd name="connsiteY6" fmla="*/ 110402 h 1188720"/>
                <a:gd name="connsiteX7" fmla="*/ 1323935 w 2519219"/>
                <a:gd name="connsiteY7" fmla="*/ 33839 h 1188720"/>
                <a:gd name="connsiteX8" fmla="*/ 1351815 w 2519219"/>
                <a:gd name="connsiteY8" fmla="*/ 2793 h 1188720"/>
                <a:gd name="connsiteX9" fmla="*/ 1365685 w 2519219"/>
                <a:gd name="connsiteY9" fmla="*/ 0 h 1188720"/>
                <a:gd name="connsiteX10" fmla="*/ 2519219 w 2519219"/>
                <a:gd name="connsiteY10" fmla="*/ 0 h 1188720"/>
                <a:gd name="connsiteX11" fmla="*/ 2519219 w 2519219"/>
                <a:gd name="connsiteY11" fmla="*/ 1188720 h 1188720"/>
                <a:gd name="connsiteX12" fmla="*/ 0 w 2519219"/>
                <a:gd name="connsiteY12" fmla="*/ 1188720 h 1188720"/>
                <a:gd name="connsiteX13" fmla="*/ 0 w 2519219"/>
                <a:gd name="connsiteY13" fmla="*/ 710356 h 1188720"/>
                <a:gd name="connsiteX14" fmla="*/ 5838 w 2519219"/>
                <a:gd name="connsiteY14" fmla="*/ 688084 h 1188720"/>
                <a:gd name="connsiteX15" fmla="*/ 38712 w 2519219"/>
                <a:gd name="connsiteY15" fmla="*/ 660055 h 1188720"/>
                <a:gd name="connsiteX16" fmla="*/ 120877 w 2519219"/>
                <a:gd name="connsiteY16" fmla="*/ 716301 h 1188720"/>
                <a:gd name="connsiteX17" fmla="*/ 189971 w 2519219"/>
                <a:gd name="connsiteY17" fmla="*/ 615059 h 1188720"/>
                <a:gd name="connsiteX18" fmla="*/ 117142 w 2519219"/>
                <a:gd name="connsiteY18" fmla="*/ 508568 h 1188720"/>
                <a:gd name="connsiteX19" fmla="*/ 40579 w 2519219"/>
                <a:gd name="connsiteY19" fmla="*/ 566313 h 1188720"/>
                <a:gd name="connsiteX20" fmla="*/ 95 w 2519219"/>
                <a:gd name="connsiteY20" fmla="*/ 505248 h 1188720"/>
                <a:gd name="connsiteX21" fmla="*/ 0 w 2519219"/>
                <a:gd name="connsiteY21" fmla="*/ 504568 h 118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519219" h="1188720">
                  <a:moveTo>
                    <a:pt x="0" y="0"/>
                  </a:moveTo>
                  <a:lnTo>
                    <a:pt x="1203541" y="0"/>
                  </a:lnTo>
                  <a:lnTo>
                    <a:pt x="1223019" y="12763"/>
                  </a:lnTo>
                  <a:cubicBezTo>
                    <a:pt x="1227691" y="18190"/>
                    <a:pt x="1230084" y="24542"/>
                    <a:pt x="1230193" y="31972"/>
                  </a:cubicBezTo>
                  <a:cubicBezTo>
                    <a:pt x="1231068" y="91417"/>
                    <a:pt x="1172448" y="64651"/>
                    <a:pt x="1173948" y="114137"/>
                  </a:cubicBezTo>
                  <a:cubicBezTo>
                    <a:pt x="1175448" y="163623"/>
                    <a:pt x="1240567" y="183853"/>
                    <a:pt x="1275189" y="183231"/>
                  </a:cubicBezTo>
                  <a:cubicBezTo>
                    <a:pt x="1309811" y="182608"/>
                    <a:pt x="1384055" y="162378"/>
                    <a:pt x="1381681" y="110402"/>
                  </a:cubicBezTo>
                  <a:cubicBezTo>
                    <a:pt x="1379306" y="58427"/>
                    <a:pt x="1323685" y="95463"/>
                    <a:pt x="1323935" y="33839"/>
                  </a:cubicBezTo>
                  <a:cubicBezTo>
                    <a:pt x="1323990" y="20359"/>
                    <a:pt x="1333740" y="10295"/>
                    <a:pt x="1351815" y="2793"/>
                  </a:cubicBezTo>
                  <a:lnTo>
                    <a:pt x="1365685" y="0"/>
                  </a:lnTo>
                  <a:lnTo>
                    <a:pt x="2519219" y="0"/>
                  </a:lnTo>
                  <a:lnTo>
                    <a:pt x="2519219" y="1188720"/>
                  </a:lnTo>
                  <a:lnTo>
                    <a:pt x="0" y="1188720"/>
                  </a:lnTo>
                  <a:lnTo>
                    <a:pt x="0" y="710356"/>
                  </a:lnTo>
                  <a:lnTo>
                    <a:pt x="5838" y="688084"/>
                  </a:lnTo>
                  <a:cubicBezTo>
                    <a:pt x="13306" y="669625"/>
                    <a:pt x="23851" y="660274"/>
                    <a:pt x="38712" y="660055"/>
                  </a:cubicBezTo>
                  <a:cubicBezTo>
                    <a:pt x="98157" y="659181"/>
                    <a:pt x="71391" y="717801"/>
                    <a:pt x="120877" y="716301"/>
                  </a:cubicBezTo>
                  <a:cubicBezTo>
                    <a:pt x="170363" y="714801"/>
                    <a:pt x="190593" y="649681"/>
                    <a:pt x="189971" y="615059"/>
                  </a:cubicBezTo>
                  <a:cubicBezTo>
                    <a:pt x="189348" y="580437"/>
                    <a:pt x="169118" y="506193"/>
                    <a:pt x="117142" y="508568"/>
                  </a:cubicBezTo>
                  <a:cubicBezTo>
                    <a:pt x="65167" y="510943"/>
                    <a:pt x="102203" y="566563"/>
                    <a:pt x="40579" y="566313"/>
                  </a:cubicBezTo>
                  <a:cubicBezTo>
                    <a:pt x="20359" y="566231"/>
                    <a:pt x="7825" y="544335"/>
                    <a:pt x="95" y="505248"/>
                  </a:cubicBezTo>
                  <a:lnTo>
                    <a:pt x="0" y="504568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0" name="Прямоугольник 59">
              <a:extLst>
                <a:ext uri="{FF2B5EF4-FFF2-40B4-BE49-F238E27FC236}">
                  <a16:creationId xmlns:a16="http://schemas.microsoft.com/office/drawing/2014/main" id="{781E8D7E-ED52-A4EA-FFC7-79AA6BA9CB49}"/>
                </a:ext>
              </a:extLst>
            </p:cNvPr>
            <p:cNvSpPr/>
            <p:nvPr/>
          </p:nvSpPr>
          <p:spPr>
            <a:xfrm>
              <a:off x="8259514" y="4527401"/>
              <a:ext cx="980440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7" name="TextBox 66">
              <a:extLst>
                <a:ext uri="{FF2B5EF4-FFF2-40B4-BE49-F238E27FC236}">
                  <a16:creationId xmlns:a16="http://schemas.microsoft.com/office/drawing/2014/main" id="{0372D1CD-25CC-EA6E-DD46-104A66AF27F9}"/>
                </a:ext>
              </a:extLst>
            </p:cNvPr>
            <p:cNvSpPr txBox="1"/>
            <p:nvPr/>
          </p:nvSpPr>
          <p:spPr>
            <a:xfrm>
              <a:off x="8173678" y="4460611"/>
              <a:ext cx="2580175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Умение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видеть разные точки зрения</a:t>
              </a:r>
            </a:p>
          </p:txBody>
        </p:sp>
      </p:grpSp>
      <p:grpSp>
        <p:nvGrpSpPr>
          <p:cNvPr id="70" name="Группа 69">
            <a:extLst>
              <a:ext uri="{FF2B5EF4-FFF2-40B4-BE49-F238E27FC236}">
                <a16:creationId xmlns:a16="http://schemas.microsoft.com/office/drawing/2014/main" id="{39D1DA01-62C8-E41B-3122-C96F21C3EDB9}"/>
              </a:ext>
            </a:extLst>
          </p:cNvPr>
          <p:cNvGrpSpPr/>
          <p:nvPr/>
        </p:nvGrpSpPr>
        <p:grpSpPr>
          <a:xfrm>
            <a:off x="4257293" y="4323209"/>
            <a:ext cx="3691305" cy="1512786"/>
            <a:chOff x="4327631" y="4205979"/>
            <a:chExt cx="3691305" cy="1512786"/>
          </a:xfrm>
        </p:grpSpPr>
        <p:sp>
          <p:nvSpPr>
            <p:cNvPr id="48" name="Полилиния: фигура 47">
              <a:extLst>
                <a:ext uri="{FF2B5EF4-FFF2-40B4-BE49-F238E27FC236}">
                  <a16:creationId xmlns:a16="http://schemas.microsoft.com/office/drawing/2014/main" id="{D393C0F6-90EB-306C-E119-BF08699B061C}"/>
                </a:ext>
              </a:extLst>
            </p:cNvPr>
            <p:cNvSpPr/>
            <p:nvPr/>
          </p:nvSpPr>
          <p:spPr>
            <a:xfrm>
              <a:off x="4327631" y="4205979"/>
              <a:ext cx="3691305" cy="1512786"/>
            </a:xfrm>
            <a:custGeom>
              <a:avLst/>
              <a:gdLst>
                <a:gd name="connsiteX0" fmla="*/ 191358 w 2900561"/>
                <a:gd name="connsiteY0" fmla="*/ 0 h 1188720"/>
                <a:gd name="connsiteX1" fmla="*/ 2710577 w 2900561"/>
                <a:gd name="connsiteY1" fmla="*/ 0 h 1188720"/>
                <a:gd name="connsiteX2" fmla="*/ 2710577 w 2900561"/>
                <a:gd name="connsiteY2" fmla="*/ 504568 h 1188720"/>
                <a:gd name="connsiteX3" fmla="*/ 2710672 w 2900561"/>
                <a:gd name="connsiteY3" fmla="*/ 505248 h 1188720"/>
                <a:gd name="connsiteX4" fmla="*/ 2751156 w 2900561"/>
                <a:gd name="connsiteY4" fmla="*/ 566313 h 1188720"/>
                <a:gd name="connsiteX5" fmla="*/ 2827719 w 2900561"/>
                <a:gd name="connsiteY5" fmla="*/ 508568 h 1188720"/>
                <a:gd name="connsiteX6" fmla="*/ 2900548 w 2900561"/>
                <a:gd name="connsiteY6" fmla="*/ 615059 h 1188720"/>
                <a:gd name="connsiteX7" fmla="*/ 2831454 w 2900561"/>
                <a:gd name="connsiteY7" fmla="*/ 716301 h 1188720"/>
                <a:gd name="connsiteX8" fmla="*/ 2749289 w 2900561"/>
                <a:gd name="connsiteY8" fmla="*/ 660055 h 1188720"/>
                <a:gd name="connsiteX9" fmla="*/ 2716415 w 2900561"/>
                <a:gd name="connsiteY9" fmla="*/ 688084 h 1188720"/>
                <a:gd name="connsiteX10" fmla="*/ 2710577 w 2900561"/>
                <a:gd name="connsiteY10" fmla="*/ 710356 h 1188720"/>
                <a:gd name="connsiteX11" fmla="*/ 2710577 w 2900561"/>
                <a:gd name="connsiteY11" fmla="*/ 1188720 h 1188720"/>
                <a:gd name="connsiteX12" fmla="*/ 191358 w 2900561"/>
                <a:gd name="connsiteY12" fmla="*/ 1188720 h 1188720"/>
                <a:gd name="connsiteX13" fmla="*/ 191358 w 2900561"/>
                <a:gd name="connsiteY13" fmla="*/ 693988 h 1188720"/>
                <a:gd name="connsiteX14" fmla="*/ 189889 w 2900561"/>
                <a:gd name="connsiteY14" fmla="*/ 683471 h 1188720"/>
                <a:gd name="connsiteX15" fmla="*/ 149405 w 2900561"/>
                <a:gd name="connsiteY15" fmla="*/ 622405 h 1188720"/>
                <a:gd name="connsiteX16" fmla="*/ 72842 w 2900561"/>
                <a:gd name="connsiteY16" fmla="*/ 680151 h 1188720"/>
                <a:gd name="connsiteX17" fmla="*/ 13 w 2900561"/>
                <a:gd name="connsiteY17" fmla="*/ 573659 h 1188720"/>
                <a:gd name="connsiteX18" fmla="*/ 69107 w 2900561"/>
                <a:gd name="connsiteY18" fmla="*/ 472418 h 1188720"/>
                <a:gd name="connsiteX19" fmla="*/ 151272 w 2900561"/>
                <a:gd name="connsiteY19" fmla="*/ 528663 h 1188720"/>
                <a:gd name="connsiteX20" fmla="*/ 184146 w 2900561"/>
                <a:gd name="connsiteY20" fmla="*/ 500634 h 1188720"/>
                <a:gd name="connsiteX21" fmla="*/ 191358 w 2900561"/>
                <a:gd name="connsiteY21" fmla="*/ 473121 h 118872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900561" h="1188720">
                  <a:moveTo>
                    <a:pt x="191358" y="0"/>
                  </a:moveTo>
                  <a:lnTo>
                    <a:pt x="2710577" y="0"/>
                  </a:lnTo>
                  <a:lnTo>
                    <a:pt x="2710577" y="504568"/>
                  </a:lnTo>
                  <a:lnTo>
                    <a:pt x="2710672" y="505248"/>
                  </a:lnTo>
                  <a:cubicBezTo>
                    <a:pt x="2718402" y="544335"/>
                    <a:pt x="2730936" y="566231"/>
                    <a:pt x="2751156" y="566313"/>
                  </a:cubicBezTo>
                  <a:cubicBezTo>
                    <a:pt x="2812780" y="566563"/>
                    <a:pt x="2775744" y="510943"/>
                    <a:pt x="2827719" y="508568"/>
                  </a:cubicBezTo>
                  <a:cubicBezTo>
                    <a:pt x="2879695" y="506193"/>
                    <a:pt x="2899925" y="580437"/>
                    <a:pt x="2900548" y="615059"/>
                  </a:cubicBezTo>
                  <a:cubicBezTo>
                    <a:pt x="2901170" y="649681"/>
                    <a:pt x="2880940" y="714801"/>
                    <a:pt x="2831454" y="716301"/>
                  </a:cubicBezTo>
                  <a:cubicBezTo>
                    <a:pt x="2781968" y="717801"/>
                    <a:pt x="2808734" y="659181"/>
                    <a:pt x="2749289" y="660055"/>
                  </a:cubicBezTo>
                  <a:cubicBezTo>
                    <a:pt x="2734428" y="660274"/>
                    <a:pt x="2723883" y="669625"/>
                    <a:pt x="2716415" y="688084"/>
                  </a:cubicBezTo>
                  <a:lnTo>
                    <a:pt x="2710577" y="710356"/>
                  </a:lnTo>
                  <a:lnTo>
                    <a:pt x="2710577" y="1188720"/>
                  </a:lnTo>
                  <a:lnTo>
                    <a:pt x="191358" y="1188720"/>
                  </a:lnTo>
                  <a:lnTo>
                    <a:pt x="191358" y="693988"/>
                  </a:lnTo>
                  <a:lnTo>
                    <a:pt x="189889" y="683471"/>
                  </a:lnTo>
                  <a:cubicBezTo>
                    <a:pt x="182159" y="644384"/>
                    <a:pt x="169625" y="622487"/>
                    <a:pt x="149405" y="622405"/>
                  </a:cubicBezTo>
                  <a:cubicBezTo>
                    <a:pt x="87781" y="622155"/>
                    <a:pt x="124817" y="677776"/>
                    <a:pt x="72842" y="680151"/>
                  </a:cubicBezTo>
                  <a:cubicBezTo>
                    <a:pt x="20866" y="682525"/>
                    <a:pt x="636" y="608281"/>
                    <a:pt x="13" y="573659"/>
                  </a:cubicBezTo>
                  <a:cubicBezTo>
                    <a:pt x="-609" y="539037"/>
                    <a:pt x="19621" y="473918"/>
                    <a:pt x="69107" y="472418"/>
                  </a:cubicBezTo>
                  <a:cubicBezTo>
                    <a:pt x="118593" y="470918"/>
                    <a:pt x="91827" y="529538"/>
                    <a:pt x="151272" y="528663"/>
                  </a:cubicBezTo>
                  <a:cubicBezTo>
                    <a:pt x="166133" y="528445"/>
                    <a:pt x="176678" y="519094"/>
                    <a:pt x="184146" y="500634"/>
                  </a:cubicBezTo>
                  <a:lnTo>
                    <a:pt x="191358" y="473121"/>
                  </a:lnTo>
                  <a:close/>
                </a:path>
              </a:pathLst>
            </a:custGeom>
            <a:solidFill>
              <a:srgbClr val="EDE7E2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/>
            </a:p>
          </p:txBody>
        </p:sp>
        <p:sp>
          <p:nvSpPr>
            <p:cNvPr id="61" name="Прямоугольник 60">
              <a:extLst>
                <a:ext uri="{FF2B5EF4-FFF2-40B4-BE49-F238E27FC236}">
                  <a16:creationId xmlns:a16="http://schemas.microsoft.com/office/drawing/2014/main" id="{A9BD0D6F-7F27-1114-5D00-BB83E68ADF48}"/>
                </a:ext>
              </a:extLst>
            </p:cNvPr>
            <p:cNvSpPr/>
            <p:nvPr/>
          </p:nvSpPr>
          <p:spPr>
            <a:xfrm>
              <a:off x="4891572" y="4527401"/>
              <a:ext cx="1204428" cy="232410"/>
            </a:xfrm>
            <a:prstGeom prst="rect">
              <a:avLst/>
            </a:prstGeom>
            <a:solidFill>
              <a:srgbClr val="F9EF86"/>
            </a:solidFill>
            <a:ln>
              <a:noFill/>
            </a:ln>
            <a:effectLst>
              <a:softEdge rad="31750"/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66" name="TextBox 65">
              <a:extLst>
                <a:ext uri="{FF2B5EF4-FFF2-40B4-BE49-F238E27FC236}">
                  <a16:creationId xmlns:a16="http://schemas.microsoft.com/office/drawing/2014/main" id="{C967D479-950A-F563-3B0C-9B01BC664D5B}"/>
                </a:ext>
              </a:extLst>
            </p:cNvPr>
            <p:cNvSpPr txBox="1"/>
            <p:nvPr/>
          </p:nvSpPr>
          <p:spPr>
            <a:xfrm>
              <a:off x="4722495" y="4460611"/>
              <a:ext cx="3054664" cy="9787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4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Создание</a:t>
              </a: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 гипотез </a:t>
              </a:r>
              <a:b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4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и проверка их верности</a:t>
              </a:r>
            </a:p>
          </p:txBody>
        </p:sp>
      </p:grpSp>
      <p:sp>
        <p:nvSpPr>
          <p:cNvPr id="75" name="Прямоугольник 74">
            <a:extLst>
              <a:ext uri="{FF2B5EF4-FFF2-40B4-BE49-F238E27FC236}">
                <a16:creationId xmlns:a16="http://schemas.microsoft.com/office/drawing/2014/main" id="{77BBCA47-9FF5-D576-A69A-EF59567489C8}"/>
              </a:ext>
            </a:extLst>
          </p:cNvPr>
          <p:cNvSpPr/>
          <p:nvPr/>
        </p:nvSpPr>
        <p:spPr>
          <a:xfrm>
            <a:off x="-108031" y="-91440"/>
            <a:ext cx="12408061" cy="2407534"/>
          </a:xfrm>
          <a:prstGeom prst="rect">
            <a:avLst/>
          </a:prstGeom>
          <a:solidFill>
            <a:srgbClr val="F9EF86"/>
          </a:solidFill>
          <a:ln>
            <a:solidFill>
              <a:srgbClr val="F9EF86"/>
            </a:solidFill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ru-RU"/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F0859ACE-C903-A5F8-60F5-ADEB4A5EECE4}"/>
              </a:ext>
            </a:extLst>
          </p:cNvPr>
          <p:cNvSpPr txBox="1"/>
          <p:nvPr/>
        </p:nvSpPr>
        <p:spPr>
          <a:xfrm>
            <a:off x="546965" y="426703"/>
            <a:ext cx="11293936" cy="152355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l">
              <a:lnSpc>
                <a:spcPct val="70000"/>
              </a:lnSpc>
            </a:pPr>
            <a:r>
              <a: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  <a:cs typeface="Times New Roman" panose="02020603050405020304" pitchFamily="18" charset="0"/>
              </a:rPr>
              <a:t>Игровая деятельность способствует развитию важных качеств критического мышления, таких как:</a:t>
            </a:r>
          </a:p>
        </p:txBody>
      </p:sp>
      <p:grpSp>
        <p:nvGrpSpPr>
          <p:cNvPr id="77" name="Группа 76">
            <a:extLst>
              <a:ext uri="{FF2B5EF4-FFF2-40B4-BE49-F238E27FC236}">
                <a16:creationId xmlns:a16="http://schemas.microsoft.com/office/drawing/2014/main" id="{ADFC421E-2B87-B1DB-4447-B8AFE89F8ED1}"/>
              </a:ext>
            </a:extLst>
          </p:cNvPr>
          <p:cNvGrpSpPr/>
          <p:nvPr/>
        </p:nvGrpSpPr>
        <p:grpSpPr>
          <a:xfrm>
            <a:off x="-5081497" y="-4461804"/>
            <a:ext cx="8977453" cy="4033444"/>
            <a:chOff x="-106040" y="761824"/>
            <a:chExt cx="8977453" cy="4033444"/>
          </a:xfrm>
        </p:grpSpPr>
        <p:sp>
          <p:nvSpPr>
            <p:cNvPr id="78" name="Полилиния: фигура 77">
              <a:extLst>
                <a:ext uri="{FF2B5EF4-FFF2-40B4-BE49-F238E27FC236}">
                  <a16:creationId xmlns:a16="http://schemas.microsoft.com/office/drawing/2014/main" id="{A2A10E75-490D-44CC-E30A-1C6A2B2AA895}"/>
                </a:ext>
              </a:extLst>
            </p:cNvPr>
            <p:cNvSpPr/>
            <p:nvPr/>
          </p:nvSpPr>
          <p:spPr>
            <a:xfrm>
              <a:off x="-106040" y="761824"/>
              <a:ext cx="8977453" cy="4033444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79" name="TextBox 78">
              <a:extLst>
                <a:ext uri="{FF2B5EF4-FFF2-40B4-BE49-F238E27FC236}">
                  <a16:creationId xmlns:a16="http://schemas.microsoft.com/office/drawing/2014/main" id="{CA0ED1DC-F965-D623-2214-AC541E803638}"/>
                </a:ext>
              </a:extLst>
            </p:cNvPr>
            <p:cNvSpPr txBox="1"/>
            <p:nvPr/>
          </p:nvSpPr>
          <p:spPr>
            <a:xfrm>
              <a:off x="545002" y="1686072"/>
              <a:ext cx="2394707" cy="5756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Часть 2</a:t>
              </a:r>
              <a:endPara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80" name="TextBox 79">
              <a:extLst>
                <a:ext uri="{FF2B5EF4-FFF2-40B4-BE49-F238E27FC236}">
                  <a16:creationId xmlns:a16="http://schemas.microsoft.com/office/drawing/2014/main" id="{AEEC8E6C-9025-5134-F392-C43F0BEA6C31}"/>
                </a:ext>
              </a:extLst>
            </p:cNvPr>
            <p:cNvSpPr txBox="1"/>
            <p:nvPr/>
          </p:nvSpPr>
          <p:spPr>
            <a:xfrm>
              <a:off x="545002" y="2380553"/>
              <a:ext cx="7603315" cy="1263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  <a:t>Практические упражнения </a:t>
              </a:r>
              <a:b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</a:br>
              <a: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  <a:t>для развития критического мышления у младших школьников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273153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 xmlns="">
      <p:transition spd="slow" advTm="3000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7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678429-8AC4-2E56-0D80-B3424A2E18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Группа 42">
            <a:extLst>
              <a:ext uri="{FF2B5EF4-FFF2-40B4-BE49-F238E27FC236}">
                <a16:creationId xmlns:a16="http://schemas.microsoft.com/office/drawing/2014/main" id="{9C99AB90-E96F-A34B-9AD6-3516750A7757}"/>
              </a:ext>
            </a:extLst>
          </p:cNvPr>
          <p:cNvGrpSpPr/>
          <p:nvPr/>
        </p:nvGrpSpPr>
        <p:grpSpPr>
          <a:xfrm>
            <a:off x="1850342" y="1701646"/>
            <a:ext cx="8977453" cy="4033444"/>
            <a:chOff x="-106040" y="761824"/>
            <a:chExt cx="8977453" cy="4033444"/>
          </a:xfrm>
        </p:grpSpPr>
        <p:sp>
          <p:nvSpPr>
            <p:cNvPr id="44" name="Полилиния: фигура 43">
              <a:extLst>
                <a:ext uri="{FF2B5EF4-FFF2-40B4-BE49-F238E27FC236}">
                  <a16:creationId xmlns:a16="http://schemas.microsoft.com/office/drawing/2014/main" id="{B36BFE77-5F8E-1A61-5646-9482887843CB}"/>
                </a:ext>
              </a:extLst>
            </p:cNvPr>
            <p:cNvSpPr/>
            <p:nvPr/>
          </p:nvSpPr>
          <p:spPr>
            <a:xfrm>
              <a:off x="-106040" y="761824"/>
              <a:ext cx="8977453" cy="4033444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6BBA3772-746D-D7AD-ED46-89FD2160EC0C}"/>
                </a:ext>
              </a:extLst>
            </p:cNvPr>
            <p:cNvSpPr txBox="1"/>
            <p:nvPr/>
          </p:nvSpPr>
          <p:spPr>
            <a:xfrm>
              <a:off x="545002" y="1686072"/>
              <a:ext cx="2394707" cy="57560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Часть 2</a:t>
              </a:r>
              <a:endParaRPr lang="ru-RU" sz="4400" spc="20" dirty="0">
                <a:solidFill>
                  <a:srgbClr val="311C45"/>
                </a:solidFill>
                <a:latin typeface="Segoe UI Black" panose="020B0A02040204020203" pitchFamily="34" charset="0"/>
                <a:ea typeface="Segoe UI Black" panose="020B0A02040204020203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DDDE605A-073C-9F56-EF00-FEAC47594655}"/>
                </a:ext>
              </a:extLst>
            </p:cNvPr>
            <p:cNvSpPr txBox="1"/>
            <p:nvPr/>
          </p:nvSpPr>
          <p:spPr>
            <a:xfrm>
              <a:off x="545002" y="2380553"/>
              <a:ext cx="7603315" cy="126329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</a:pPr>
              <a: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  <a:t>Практические упражнения </a:t>
              </a:r>
              <a:b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</a:br>
              <a:r>
                <a:rPr lang="ru-RU" sz="3600" spc="20" dirty="0">
                  <a:solidFill>
                    <a:srgbClr val="311C45"/>
                  </a:solidFill>
                  <a:latin typeface="Segoe UI Semilight" panose="020B0402040204020203" pitchFamily="34" charset="0"/>
                  <a:ea typeface="Segoe UI Black" panose="020B0A02040204020203" pitchFamily="34" charset="0"/>
                  <a:cs typeface="Segoe UI Semilight" panose="020B0402040204020203" pitchFamily="34" charset="0"/>
                </a:rPr>
                <a:t>для развития критического мышления у младших школьников</a:t>
              </a:r>
            </a:p>
          </p:txBody>
        </p:sp>
      </p:grpSp>
      <p:grpSp>
        <p:nvGrpSpPr>
          <p:cNvPr id="7" name="Группа 6">
            <a:extLst>
              <a:ext uri="{FF2B5EF4-FFF2-40B4-BE49-F238E27FC236}">
                <a16:creationId xmlns:a16="http://schemas.microsoft.com/office/drawing/2014/main" id="{8E3D19B8-9BA6-5711-E77E-3DCCD2F929FD}"/>
              </a:ext>
            </a:extLst>
          </p:cNvPr>
          <p:cNvGrpSpPr/>
          <p:nvPr/>
        </p:nvGrpSpPr>
        <p:grpSpPr>
          <a:xfrm>
            <a:off x="-6412374" y="4305700"/>
            <a:ext cx="6105902" cy="2858780"/>
            <a:chOff x="-625293" y="923869"/>
            <a:chExt cx="6105902" cy="2858780"/>
          </a:xfrm>
        </p:grpSpPr>
        <p:sp>
          <p:nvSpPr>
            <p:cNvPr id="9" name="Полилиния: фигура 8">
              <a:extLst>
                <a:ext uri="{FF2B5EF4-FFF2-40B4-BE49-F238E27FC236}">
                  <a16:creationId xmlns:a16="http://schemas.microsoft.com/office/drawing/2014/main" id="{E6A957FB-86E3-920C-D87B-D224594B2108}"/>
                </a:ext>
              </a:extLst>
            </p:cNvPr>
            <p:cNvSpPr/>
            <p:nvPr/>
          </p:nvSpPr>
          <p:spPr>
            <a:xfrm>
              <a:off x="-625293" y="923869"/>
              <a:ext cx="6105902" cy="2858780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0C986CC-12D0-0179-C763-C45EA42358B4}"/>
                </a:ext>
              </a:extLst>
            </p:cNvPr>
            <p:cNvSpPr txBox="1"/>
            <p:nvPr/>
          </p:nvSpPr>
          <p:spPr>
            <a:xfrm>
              <a:off x="2694" y="1662922"/>
              <a:ext cx="4719515" cy="1203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Игра №1</a:t>
              </a:r>
            </a:p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«Что лишнее?»</a:t>
              </a:r>
            </a:p>
          </p:txBody>
        </p:sp>
      </p:grpSp>
      <p:grpSp>
        <p:nvGrpSpPr>
          <p:cNvPr id="11" name="Группа 10">
            <a:extLst>
              <a:ext uri="{FF2B5EF4-FFF2-40B4-BE49-F238E27FC236}">
                <a16:creationId xmlns:a16="http://schemas.microsoft.com/office/drawing/2014/main" id="{0A345A8B-F5BE-B3F9-F2AD-3A16243BFCFA}"/>
              </a:ext>
            </a:extLst>
          </p:cNvPr>
          <p:cNvGrpSpPr/>
          <p:nvPr/>
        </p:nvGrpSpPr>
        <p:grpSpPr>
          <a:xfrm>
            <a:off x="7069686" y="7353819"/>
            <a:ext cx="5122314" cy="1151015"/>
            <a:chOff x="546966" y="4091632"/>
            <a:chExt cx="5122314" cy="1151015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2A73D22E-28B0-3CA3-E38D-4FF1B3C54CD1}"/>
                </a:ext>
              </a:extLst>
            </p:cNvPr>
            <p:cNvSpPr txBox="1"/>
            <p:nvPr/>
          </p:nvSpPr>
          <p:spPr>
            <a:xfrm>
              <a:off x="546966" y="4091632"/>
              <a:ext cx="135128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Цель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0C7ACA58-32EE-275B-B4AE-2188D312074E}"/>
                </a:ext>
              </a:extLst>
            </p:cNvPr>
            <p:cNvSpPr txBox="1"/>
            <p:nvPr/>
          </p:nvSpPr>
          <p:spPr>
            <a:xfrm>
              <a:off x="546966" y="4657872"/>
              <a:ext cx="512231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научить различать признаки предметов и явлений, сопоставляя их между собой.</a:t>
              </a:r>
            </a:p>
          </p:txBody>
        </p:sp>
        <p:cxnSp>
          <p:nvCxnSpPr>
            <p:cNvPr id="14" name="Прямая соединительная линия 13">
              <a:extLst>
                <a:ext uri="{FF2B5EF4-FFF2-40B4-BE49-F238E27FC236}">
                  <a16:creationId xmlns:a16="http://schemas.microsoft.com/office/drawing/2014/main" id="{F2F0DB0F-85B7-3128-9E9F-BB47D6185ACA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1131363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5" name="Группа 14">
            <a:extLst>
              <a:ext uri="{FF2B5EF4-FFF2-40B4-BE49-F238E27FC236}">
                <a16:creationId xmlns:a16="http://schemas.microsoft.com/office/drawing/2014/main" id="{20015048-5BEC-2074-E6C8-5A4CC9931EEE}"/>
              </a:ext>
            </a:extLst>
          </p:cNvPr>
          <p:cNvGrpSpPr/>
          <p:nvPr/>
        </p:nvGrpSpPr>
        <p:grpSpPr>
          <a:xfrm>
            <a:off x="658813" y="9064472"/>
            <a:ext cx="5122314" cy="1643458"/>
            <a:chOff x="546966" y="4091632"/>
            <a:chExt cx="5122314" cy="1643458"/>
          </a:xfrm>
        </p:grpSpPr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230C81D0-A13B-EEA3-8A2B-3DA9D1D9DE49}"/>
                </a:ext>
              </a:extLst>
            </p:cNvPr>
            <p:cNvSpPr txBox="1"/>
            <p:nvPr/>
          </p:nvSpPr>
          <p:spPr>
            <a:xfrm>
              <a:off x="546966" y="4091632"/>
              <a:ext cx="189529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Ход игры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5C65957-2E16-D458-1750-E4A100F035E9}"/>
                </a:ext>
              </a:extLst>
            </p:cNvPr>
            <p:cNvSpPr txBox="1"/>
            <p:nvPr/>
          </p:nvSpPr>
          <p:spPr>
            <a:xfrm>
              <a:off x="546966" y="4657872"/>
              <a:ext cx="5122314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педагог показывает ученикам ряд картинок, среди которых один отличается каким-то признаком. Задача детей — определить лишний предмет и объяснить свой выбор.</a:t>
              </a:r>
            </a:p>
          </p:txBody>
        </p:sp>
        <p:cxnSp>
          <p:nvCxnSpPr>
            <p:cNvPr id="20" name="Прямая соединительная линия 19">
              <a:extLst>
                <a:ext uri="{FF2B5EF4-FFF2-40B4-BE49-F238E27FC236}">
                  <a16:creationId xmlns:a16="http://schemas.microsoft.com/office/drawing/2014/main" id="{26C81781-9818-F147-4FB0-2C7BB51F2D6A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1131363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AC4F3B10-E7E1-07D9-DC37-FC0726CD2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59" t="10663" r="13041" b="17370"/>
          <a:stretch>
            <a:fillRect/>
          </a:stretch>
        </p:blipFill>
        <p:spPr>
          <a:xfrm>
            <a:off x="8016240" y="265703"/>
            <a:ext cx="3947160" cy="33309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03243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1000">
        <p159:morph option="byObject"/>
      </p:transition>
    </mc:Choice>
    <mc:Fallback xmlns="">
      <p:transition spd="slow" advTm="1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7E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7" name="Группа 46">
            <a:extLst>
              <a:ext uri="{FF2B5EF4-FFF2-40B4-BE49-F238E27FC236}">
                <a16:creationId xmlns:a16="http://schemas.microsoft.com/office/drawing/2014/main" id="{009D4393-3B08-76B6-F172-991EC7C18A19}"/>
              </a:ext>
            </a:extLst>
          </p:cNvPr>
          <p:cNvGrpSpPr/>
          <p:nvPr/>
        </p:nvGrpSpPr>
        <p:grpSpPr>
          <a:xfrm>
            <a:off x="546966" y="3457188"/>
            <a:ext cx="5122314" cy="1151015"/>
            <a:chOff x="546966" y="4091632"/>
            <a:chExt cx="5122314" cy="1151015"/>
          </a:xfrm>
        </p:grpSpPr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6752E7BE-A79A-C274-EAAC-0B8F018C4F9A}"/>
                </a:ext>
              </a:extLst>
            </p:cNvPr>
            <p:cNvSpPr txBox="1"/>
            <p:nvPr/>
          </p:nvSpPr>
          <p:spPr>
            <a:xfrm>
              <a:off x="546966" y="4091632"/>
              <a:ext cx="135128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Цель</a:t>
              </a: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659203CB-500E-42F6-8E7F-8711AD929291}"/>
                </a:ext>
              </a:extLst>
            </p:cNvPr>
            <p:cNvSpPr txBox="1"/>
            <p:nvPr/>
          </p:nvSpPr>
          <p:spPr>
            <a:xfrm>
              <a:off x="546966" y="4657872"/>
              <a:ext cx="512231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научить различать признаки предметов и явлений, сопоставляя их между собой</a:t>
              </a:r>
            </a:p>
          </p:txBody>
        </p:sp>
        <p:cxnSp>
          <p:nvCxnSpPr>
            <p:cNvPr id="51" name="Прямая соединительная линия 50">
              <a:extLst>
                <a:ext uri="{FF2B5EF4-FFF2-40B4-BE49-F238E27FC236}">
                  <a16:creationId xmlns:a16="http://schemas.microsoft.com/office/drawing/2014/main" id="{596818A1-D480-E5D5-6E15-BCB1BEE072BA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1131363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5233AFB6-6325-5ED9-F30D-7AB401D0BE23}"/>
              </a:ext>
            </a:extLst>
          </p:cNvPr>
          <p:cNvGrpSpPr/>
          <p:nvPr/>
        </p:nvGrpSpPr>
        <p:grpSpPr>
          <a:xfrm>
            <a:off x="-81022" y="370557"/>
            <a:ext cx="6105902" cy="2858780"/>
            <a:chOff x="-625293" y="923869"/>
            <a:chExt cx="6105902" cy="2858780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45D08C65-5D73-4EC8-E325-F3BD49049022}"/>
                </a:ext>
              </a:extLst>
            </p:cNvPr>
            <p:cNvSpPr/>
            <p:nvPr/>
          </p:nvSpPr>
          <p:spPr>
            <a:xfrm>
              <a:off x="-625293" y="923869"/>
              <a:ext cx="6105902" cy="2858780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C442AB4A-7D35-8445-9298-E4FF70F5B507}"/>
                </a:ext>
              </a:extLst>
            </p:cNvPr>
            <p:cNvSpPr txBox="1"/>
            <p:nvPr/>
          </p:nvSpPr>
          <p:spPr>
            <a:xfrm>
              <a:off x="2694" y="1662922"/>
              <a:ext cx="4719515" cy="1203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Игра №1</a:t>
              </a:r>
            </a:p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Что лишнее?</a:t>
              </a:r>
            </a:p>
          </p:txBody>
        </p:sp>
      </p:grp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B3019BFC-9BEB-A6A2-7ABC-C2C2CA2BE43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" t="2026" r="2051" b="4135"/>
          <a:stretch>
            <a:fillRect/>
          </a:stretch>
        </p:blipFill>
        <p:spPr bwMode="auto">
          <a:xfrm rot="5400000">
            <a:off x="5978860" y="757774"/>
            <a:ext cx="6053392" cy="5278958"/>
          </a:xfrm>
          <a:prstGeom prst="roundRect">
            <a:avLst>
              <a:gd name="adj" fmla="val 2186"/>
            </a:avLst>
          </a:prstGeom>
          <a:solidFill>
            <a:srgbClr val="F9EF86"/>
          </a:solidFill>
          <a:ln>
            <a:noFill/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EF95DD2E-C470-329F-8D65-9E6A7D263636}"/>
              </a:ext>
            </a:extLst>
          </p:cNvPr>
          <p:cNvGrpSpPr/>
          <p:nvPr/>
        </p:nvGrpSpPr>
        <p:grpSpPr>
          <a:xfrm>
            <a:off x="9121218" y="4014279"/>
            <a:ext cx="1840374" cy="1840374"/>
            <a:chOff x="9121218" y="4014279"/>
            <a:chExt cx="1840374" cy="1840374"/>
          </a:xfrm>
        </p:grpSpPr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98F5CEC8-4B0C-D4BE-274E-1F4ABE28A770}"/>
                </a:ext>
              </a:extLst>
            </p:cNvPr>
            <p:cNvSpPr/>
            <p:nvPr/>
          </p:nvSpPr>
          <p:spPr>
            <a:xfrm rot="972539">
              <a:off x="9121218" y="4014279"/>
              <a:ext cx="1840374" cy="1840374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4F910A37-B457-2893-4110-84474ADEF8D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74941" flipH="1">
              <a:off x="9591308" y="4380738"/>
              <a:ext cx="1126784" cy="1355522"/>
            </a:xfrm>
            <a:prstGeom prst="rect">
              <a:avLst/>
            </a:prstGeom>
          </p:spPr>
        </p:pic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E8C930D8-5E4B-759A-76AE-A366E1A963D5}"/>
              </a:ext>
            </a:extLst>
          </p:cNvPr>
          <p:cNvGrpSpPr/>
          <p:nvPr/>
        </p:nvGrpSpPr>
        <p:grpSpPr>
          <a:xfrm>
            <a:off x="9255101" y="1471104"/>
            <a:ext cx="1840374" cy="1840374"/>
            <a:chOff x="9255101" y="1471104"/>
            <a:chExt cx="1840374" cy="1840374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2AC63F98-308D-28DA-34EC-D70BAE674A4B}"/>
                </a:ext>
              </a:extLst>
            </p:cNvPr>
            <p:cNvSpPr/>
            <p:nvPr/>
          </p:nvSpPr>
          <p:spPr>
            <a:xfrm rot="21262447">
              <a:off x="9255101" y="1471104"/>
              <a:ext cx="1840374" cy="1840374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BC40E7FC-F39C-6AF8-5273-51A1190F093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4760" y="1842025"/>
              <a:ext cx="1253928" cy="1253928"/>
            </a:xfrm>
            <a:prstGeom prst="rect">
              <a:avLst/>
            </a:prstGeom>
          </p:spPr>
        </p:pic>
      </p:grp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C4100564-D740-E59F-B0CD-84F0C35DD0C7}"/>
              </a:ext>
            </a:extLst>
          </p:cNvPr>
          <p:cNvGrpSpPr/>
          <p:nvPr/>
        </p:nvGrpSpPr>
        <p:grpSpPr>
          <a:xfrm>
            <a:off x="6889960" y="3326926"/>
            <a:ext cx="1840374" cy="1840374"/>
            <a:chOff x="6889960" y="3326926"/>
            <a:chExt cx="1840374" cy="1840374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B954E4AA-58AE-E1AE-442F-32EBDD4575CB}"/>
                </a:ext>
              </a:extLst>
            </p:cNvPr>
            <p:cNvSpPr/>
            <p:nvPr/>
          </p:nvSpPr>
          <p:spPr>
            <a:xfrm rot="21416715">
              <a:off x="6889960" y="3326926"/>
              <a:ext cx="1840374" cy="1840374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7C0867F3-A551-041F-7168-CF8D4D2A2AE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3739" y="3649479"/>
              <a:ext cx="1405621" cy="1426538"/>
            </a:xfrm>
            <a:prstGeom prst="rect">
              <a:avLst/>
            </a:prstGeom>
          </p:spPr>
        </p:pic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E94820F2-48C8-868D-AF1F-B92D27D9F1B8}"/>
              </a:ext>
            </a:extLst>
          </p:cNvPr>
          <p:cNvGrpSpPr/>
          <p:nvPr/>
        </p:nvGrpSpPr>
        <p:grpSpPr>
          <a:xfrm>
            <a:off x="7060558" y="971690"/>
            <a:ext cx="1840374" cy="1840374"/>
            <a:chOff x="7060558" y="971690"/>
            <a:chExt cx="1840374" cy="1840374"/>
          </a:xfrm>
        </p:grpSpPr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90B4DF71-264E-CCA9-EDAA-5B7875BAE320}"/>
                </a:ext>
              </a:extLst>
            </p:cNvPr>
            <p:cNvSpPr/>
            <p:nvPr/>
          </p:nvSpPr>
          <p:spPr>
            <a:xfrm rot="475666">
              <a:off x="7060558" y="971690"/>
              <a:ext cx="1840374" cy="1840374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2C77F348-4D08-2E37-6BDF-DA1877DA7BE0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7881" y="1276796"/>
              <a:ext cx="1587660" cy="1463221"/>
            </a:xfrm>
            <a:prstGeom prst="rect">
              <a:avLst/>
            </a:prstGeom>
          </p:spPr>
        </p:pic>
      </p:grpSp>
      <p:pic>
        <p:nvPicPr>
          <p:cNvPr id="43" name="Picture 4" descr="Picture background">
            <a:extLst>
              <a:ext uri="{FF2B5EF4-FFF2-40B4-BE49-F238E27FC236}">
                <a16:creationId xmlns:a16="http://schemas.microsoft.com/office/drawing/2014/main" id="{F9E11D6E-F2AB-1DD3-1723-3172808F039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5" t="7773" r="68382" b="77264"/>
          <a:stretch>
            <a:fillRect/>
          </a:stretch>
        </p:blipFill>
        <p:spPr bwMode="auto">
          <a:xfrm>
            <a:off x="6962469" y="370557"/>
            <a:ext cx="586957" cy="5869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Picture 4" descr="Picture background">
            <a:extLst>
              <a:ext uri="{FF2B5EF4-FFF2-40B4-BE49-F238E27FC236}">
                <a16:creationId xmlns:a16="http://schemas.microsoft.com/office/drawing/2014/main" id="{0B47C4B3-1DEB-DCE9-A670-A5DE46F1AF5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27" t="8878" r="16810" b="76159"/>
          <a:stretch>
            <a:fillRect/>
          </a:stretch>
        </p:blipFill>
        <p:spPr bwMode="auto">
          <a:xfrm>
            <a:off x="10338468" y="529686"/>
            <a:ext cx="586957" cy="5869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4" descr="Picture background">
            <a:extLst>
              <a:ext uri="{FF2B5EF4-FFF2-40B4-BE49-F238E27FC236}">
                <a16:creationId xmlns:a16="http://schemas.microsoft.com/office/drawing/2014/main" id="{B0BAB918-B63A-315B-E6DB-1D869FDCC6F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6" t="32444" r="30981" b="52593"/>
          <a:stretch>
            <a:fillRect/>
          </a:stretch>
        </p:blipFill>
        <p:spPr bwMode="auto">
          <a:xfrm>
            <a:off x="6656559" y="2764300"/>
            <a:ext cx="586957" cy="5869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Picture 4" descr="Picture background">
            <a:extLst>
              <a:ext uri="{FF2B5EF4-FFF2-40B4-BE49-F238E27FC236}">
                <a16:creationId xmlns:a16="http://schemas.microsoft.com/office/drawing/2014/main" id="{9C5EA2F4-AD93-6462-E87F-F86C3C6A151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30" t="8692" r="42906" b="76345"/>
          <a:stretch>
            <a:fillRect/>
          </a:stretch>
        </p:blipFill>
        <p:spPr bwMode="auto">
          <a:xfrm>
            <a:off x="10382601" y="3524590"/>
            <a:ext cx="586957" cy="5869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53" name="Группа 52">
            <a:extLst>
              <a:ext uri="{FF2B5EF4-FFF2-40B4-BE49-F238E27FC236}">
                <a16:creationId xmlns:a16="http://schemas.microsoft.com/office/drawing/2014/main" id="{DE349E60-13B3-6508-786A-9D4F759E3ADD}"/>
              </a:ext>
            </a:extLst>
          </p:cNvPr>
          <p:cNvGrpSpPr/>
          <p:nvPr/>
        </p:nvGrpSpPr>
        <p:grpSpPr>
          <a:xfrm>
            <a:off x="546966" y="4844164"/>
            <a:ext cx="5122314" cy="1643458"/>
            <a:chOff x="546966" y="4091632"/>
            <a:chExt cx="5122314" cy="1643458"/>
          </a:xfrm>
        </p:grpSpPr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D1428309-A2BA-596C-F56B-123E89F84845}"/>
                </a:ext>
              </a:extLst>
            </p:cNvPr>
            <p:cNvSpPr txBox="1"/>
            <p:nvPr/>
          </p:nvSpPr>
          <p:spPr>
            <a:xfrm>
              <a:off x="546966" y="4091632"/>
              <a:ext cx="189529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Ход игры</a:t>
              </a: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A3DEACE8-1ACC-3534-2E52-19ABB6949572}"/>
                </a:ext>
              </a:extLst>
            </p:cNvPr>
            <p:cNvSpPr txBox="1"/>
            <p:nvPr/>
          </p:nvSpPr>
          <p:spPr>
            <a:xfrm>
              <a:off x="546966" y="4657872"/>
              <a:ext cx="5122314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педагог показывает ученикам ряд картинок, среди которых один отличается каким-то признаком. Задача детей — определить лишний предмет и объяснить свой выбор</a:t>
              </a:r>
            </a:p>
          </p:txBody>
        </p:sp>
        <p:cxnSp>
          <p:nvCxnSpPr>
            <p:cNvPr id="56" name="Прямая соединительная линия 55">
              <a:extLst>
                <a:ext uri="{FF2B5EF4-FFF2-40B4-BE49-F238E27FC236}">
                  <a16:creationId xmlns:a16="http://schemas.microsoft.com/office/drawing/2014/main" id="{57599276-91DB-FD51-6C1D-BF6C6C3CB88D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1675373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3900506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2000">
        <p159:morph option="byObject"/>
      </p:transition>
    </mc:Choice>
    <mc:Fallback xmlns="">
      <p:transition spd="slow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7.40741E-7 L 0.05938 0.05046 " pathEditMode="relative" rAng="0" ptsTypes="AA">
                                      <p:cBhvr>
                                        <p:cTn id="10" dur="75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69" y="25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75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250"/>
                            </p:stCondLst>
                            <p:childTnLst>
                              <p:par>
                                <p:cTn id="16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2.59259E-6 L -0.02435 0.08565 " pathEditMode="relative" rAng="0" ptsTypes="AA">
                                      <p:cBhvr>
                                        <p:cTn id="17" dur="7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4" y="4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500"/>
                            </p:stCondLst>
                            <p:childTnLst>
                              <p:par>
                                <p:cTn id="23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3.33333E-6 L 0.06042 0.04306 " pathEditMode="relative" rAng="0" ptsTypes="AA">
                                      <p:cBhvr>
                                        <p:cTn id="24" dur="7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021" y="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25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750"/>
                            </p:stCondLst>
                            <p:childTnLst>
                              <p:par>
                                <p:cTn id="30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2.96296E-6 L -0.05208 0.03588 " pathEditMode="relative" rAng="0" ptsTypes="AA">
                                      <p:cBhvr>
                                        <p:cTn id="31" dur="7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604" y="17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EDE7E2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96767BF-1A30-244C-CBD9-A2D36459E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>
            <a:extLst>
              <a:ext uri="{FF2B5EF4-FFF2-40B4-BE49-F238E27FC236}">
                <a16:creationId xmlns:a16="http://schemas.microsoft.com/office/drawing/2014/main" id="{74FBC923-A3C7-6DB3-58E6-0233554A818F}"/>
              </a:ext>
            </a:extLst>
          </p:cNvPr>
          <p:cNvGrpSpPr/>
          <p:nvPr/>
        </p:nvGrpSpPr>
        <p:grpSpPr>
          <a:xfrm>
            <a:off x="-81022" y="370557"/>
            <a:ext cx="6105902" cy="2858780"/>
            <a:chOff x="-625293" y="923869"/>
            <a:chExt cx="6105902" cy="2858780"/>
          </a:xfrm>
        </p:grpSpPr>
        <p:sp>
          <p:nvSpPr>
            <p:cNvPr id="5" name="Полилиния: фигура 4">
              <a:extLst>
                <a:ext uri="{FF2B5EF4-FFF2-40B4-BE49-F238E27FC236}">
                  <a16:creationId xmlns:a16="http://schemas.microsoft.com/office/drawing/2014/main" id="{33CE5DFD-4BE9-5EBF-3304-26FDFDDD376A}"/>
                </a:ext>
              </a:extLst>
            </p:cNvPr>
            <p:cNvSpPr/>
            <p:nvPr/>
          </p:nvSpPr>
          <p:spPr>
            <a:xfrm>
              <a:off x="-625293" y="923869"/>
              <a:ext cx="6105902" cy="2858780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CF98693-2416-E454-EF7D-F521BB653393}"/>
                </a:ext>
              </a:extLst>
            </p:cNvPr>
            <p:cNvSpPr txBox="1"/>
            <p:nvPr/>
          </p:nvSpPr>
          <p:spPr>
            <a:xfrm>
              <a:off x="2694" y="1662922"/>
              <a:ext cx="4719515" cy="1203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Игра №1</a:t>
              </a:r>
            </a:p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Что лишнее?</a:t>
              </a:r>
            </a:p>
          </p:txBody>
        </p:sp>
      </p:grpSp>
      <p:pic>
        <p:nvPicPr>
          <p:cNvPr id="3074" name="Picture 2" descr="Picture background">
            <a:extLst>
              <a:ext uri="{FF2B5EF4-FFF2-40B4-BE49-F238E27FC236}">
                <a16:creationId xmlns:a16="http://schemas.microsoft.com/office/drawing/2014/main" id="{391E1C81-94A0-05F7-FADB-CF2E52FF90B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7" t="2026" r="2051" b="4135"/>
          <a:stretch>
            <a:fillRect/>
          </a:stretch>
        </p:blipFill>
        <p:spPr bwMode="auto">
          <a:xfrm rot="5400000">
            <a:off x="5978860" y="757774"/>
            <a:ext cx="6053392" cy="5278958"/>
          </a:xfrm>
          <a:prstGeom prst="roundRect">
            <a:avLst>
              <a:gd name="adj" fmla="val 2186"/>
            </a:avLst>
          </a:prstGeom>
          <a:solidFill>
            <a:srgbClr val="F9EF86"/>
          </a:solidFill>
          <a:ln>
            <a:noFill/>
          </a:ln>
          <a:effectLst>
            <a:outerShdw blurRad="50800" dist="50800" dir="3600000" algn="tl" rotWithShape="0">
              <a:srgbClr val="170D21">
                <a:alpha val="45000"/>
              </a:srgbClr>
            </a:outerShdw>
          </a:effectLst>
        </p:spPr>
      </p:pic>
      <p:grpSp>
        <p:nvGrpSpPr>
          <p:cNvPr id="38" name="Группа 37">
            <a:extLst>
              <a:ext uri="{FF2B5EF4-FFF2-40B4-BE49-F238E27FC236}">
                <a16:creationId xmlns:a16="http://schemas.microsoft.com/office/drawing/2014/main" id="{2A1942BF-D8C3-9DD7-6CD2-87BED6F390BE}"/>
              </a:ext>
            </a:extLst>
          </p:cNvPr>
          <p:cNvGrpSpPr/>
          <p:nvPr/>
        </p:nvGrpSpPr>
        <p:grpSpPr>
          <a:xfrm>
            <a:off x="9121218" y="4014279"/>
            <a:ext cx="1840374" cy="1840374"/>
            <a:chOff x="9121218" y="4014279"/>
            <a:chExt cx="1840374" cy="1840374"/>
          </a:xfrm>
        </p:grpSpPr>
        <p:sp>
          <p:nvSpPr>
            <p:cNvPr id="31" name="Прямоугольник 30">
              <a:extLst>
                <a:ext uri="{FF2B5EF4-FFF2-40B4-BE49-F238E27FC236}">
                  <a16:creationId xmlns:a16="http://schemas.microsoft.com/office/drawing/2014/main" id="{9B292684-3839-2E44-0614-5FACC27970C5}"/>
                </a:ext>
              </a:extLst>
            </p:cNvPr>
            <p:cNvSpPr/>
            <p:nvPr/>
          </p:nvSpPr>
          <p:spPr>
            <a:xfrm rot="972539">
              <a:off x="9121218" y="4014279"/>
              <a:ext cx="1840374" cy="1840374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9" name="Рисунок 18">
              <a:extLst>
                <a:ext uri="{FF2B5EF4-FFF2-40B4-BE49-F238E27FC236}">
                  <a16:creationId xmlns:a16="http://schemas.microsoft.com/office/drawing/2014/main" id="{88DE0167-C49B-361C-F6BD-6B031095D97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274941" flipH="1">
              <a:off x="9591308" y="4380738"/>
              <a:ext cx="1126784" cy="1355522"/>
            </a:xfrm>
            <a:prstGeom prst="rect">
              <a:avLst/>
            </a:prstGeom>
          </p:spPr>
        </p:pic>
      </p:grpSp>
      <p:grpSp>
        <p:nvGrpSpPr>
          <p:cNvPr id="36" name="Группа 35">
            <a:extLst>
              <a:ext uri="{FF2B5EF4-FFF2-40B4-BE49-F238E27FC236}">
                <a16:creationId xmlns:a16="http://schemas.microsoft.com/office/drawing/2014/main" id="{AE6AF83B-540A-DDD3-23EF-9BE46817699C}"/>
              </a:ext>
            </a:extLst>
          </p:cNvPr>
          <p:cNvGrpSpPr/>
          <p:nvPr/>
        </p:nvGrpSpPr>
        <p:grpSpPr>
          <a:xfrm>
            <a:off x="9255101" y="1471104"/>
            <a:ext cx="1840374" cy="1840374"/>
            <a:chOff x="9255101" y="1471104"/>
            <a:chExt cx="1840374" cy="1840374"/>
          </a:xfrm>
        </p:grpSpPr>
        <p:sp>
          <p:nvSpPr>
            <p:cNvPr id="29" name="Прямоугольник 28">
              <a:extLst>
                <a:ext uri="{FF2B5EF4-FFF2-40B4-BE49-F238E27FC236}">
                  <a16:creationId xmlns:a16="http://schemas.microsoft.com/office/drawing/2014/main" id="{938F6150-10B2-5902-D4E6-8FA9C6A53A1F}"/>
                </a:ext>
              </a:extLst>
            </p:cNvPr>
            <p:cNvSpPr/>
            <p:nvPr/>
          </p:nvSpPr>
          <p:spPr>
            <a:xfrm rot="21262447">
              <a:off x="9255101" y="1471104"/>
              <a:ext cx="1840374" cy="1840374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3" name="Рисунок 22">
              <a:extLst>
                <a:ext uri="{FF2B5EF4-FFF2-40B4-BE49-F238E27FC236}">
                  <a16:creationId xmlns:a16="http://schemas.microsoft.com/office/drawing/2014/main" id="{A1169B70-1265-7B23-EAFD-576DC59E41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584760" y="1842025"/>
              <a:ext cx="1253928" cy="1253928"/>
            </a:xfrm>
            <a:prstGeom prst="rect">
              <a:avLst/>
            </a:prstGeom>
          </p:spPr>
        </p:pic>
      </p:grpSp>
      <p:sp>
        <p:nvSpPr>
          <p:cNvPr id="13" name="TextBox 12">
            <a:extLst>
              <a:ext uri="{FF2B5EF4-FFF2-40B4-BE49-F238E27FC236}">
                <a16:creationId xmlns:a16="http://schemas.microsoft.com/office/drawing/2014/main" id="{DFE63971-2486-C7B4-2DA4-FADFBBA33AA3}"/>
              </a:ext>
            </a:extLst>
          </p:cNvPr>
          <p:cNvSpPr txBox="1"/>
          <p:nvPr/>
        </p:nvSpPr>
        <p:spPr>
          <a:xfrm>
            <a:off x="7224500" y="3998489"/>
            <a:ext cx="1213274" cy="6001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  <a:spcBef>
                <a:spcPts val="600"/>
              </a:spcBef>
              <a:spcAft>
                <a:spcPts val="600"/>
              </a:spcAft>
            </a:pPr>
            <a:r>
              <a:rPr lang="ru-RU" sz="2000" i="1" dirty="0">
                <a:solidFill>
                  <a:srgbClr val="291739"/>
                </a:solidFill>
                <a:latin typeface="Segoe Print" panose="02000600000000000000" pitchFamily="2" charset="0"/>
                <a:cs typeface="Segoe UI Light" panose="020B0502040204020203" pitchFamily="34" charset="0"/>
              </a:rPr>
              <a:t>Овощ </a:t>
            </a:r>
            <a:br>
              <a:rPr lang="ru-RU" sz="2000" i="1" dirty="0">
                <a:solidFill>
                  <a:srgbClr val="291739"/>
                </a:solidFill>
                <a:latin typeface="Segoe Print" panose="02000600000000000000" pitchFamily="2" charset="0"/>
                <a:cs typeface="Segoe UI Light" panose="020B0502040204020203" pitchFamily="34" charset="0"/>
              </a:rPr>
            </a:br>
            <a:r>
              <a:rPr lang="ru-RU" sz="2000" i="1" dirty="0">
                <a:solidFill>
                  <a:srgbClr val="291739"/>
                </a:solidFill>
                <a:latin typeface="Segoe Print" panose="02000600000000000000" pitchFamily="2" charset="0"/>
                <a:cs typeface="Segoe UI Light" panose="020B0502040204020203" pitchFamily="34" charset="0"/>
              </a:rPr>
              <a:t>лишний</a:t>
            </a:r>
          </a:p>
        </p:txBody>
      </p:sp>
      <p:grpSp>
        <p:nvGrpSpPr>
          <p:cNvPr id="37" name="Группа 36">
            <a:extLst>
              <a:ext uri="{FF2B5EF4-FFF2-40B4-BE49-F238E27FC236}">
                <a16:creationId xmlns:a16="http://schemas.microsoft.com/office/drawing/2014/main" id="{E2A1A96B-8543-E0CF-C077-9D2DA7DD4C3B}"/>
              </a:ext>
            </a:extLst>
          </p:cNvPr>
          <p:cNvGrpSpPr/>
          <p:nvPr/>
        </p:nvGrpSpPr>
        <p:grpSpPr>
          <a:xfrm>
            <a:off x="6889960" y="3326926"/>
            <a:ext cx="1840374" cy="1840374"/>
            <a:chOff x="6889960" y="3326926"/>
            <a:chExt cx="1840374" cy="1840374"/>
          </a:xfrm>
        </p:grpSpPr>
        <p:sp>
          <p:nvSpPr>
            <p:cNvPr id="30" name="Прямоугольник 29">
              <a:extLst>
                <a:ext uri="{FF2B5EF4-FFF2-40B4-BE49-F238E27FC236}">
                  <a16:creationId xmlns:a16="http://schemas.microsoft.com/office/drawing/2014/main" id="{DD69F415-8355-521C-2C7C-296DEE3B4C4C}"/>
                </a:ext>
              </a:extLst>
            </p:cNvPr>
            <p:cNvSpPr/>
            <p:nvPr/>
          </p:nvSpPr>
          <p:spPr>
            <a:xfrm rot="21416715">
              <a:off x="6889960" y="3326926"/>
              <a:ext cx="1840374" cy="1840374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5" name="Рисунок 24">
              <a:extLst>
                <a:ext uri="{FF2B5EF4-FFF2-40B4-BE49-F238E27FC236}">
                  <a16:creationId xmlns:a16="http://schemas.microsoft.com/office/drawing/2014/main" id="{24379DEF-04CC-CD65-A114-43641AE2F53A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3739" y="3649479"/>
              <a:ext cx="1405621" cy="1426538"/>
            </a:xfrm>
            <a:prstGeom prst="rect">
              <a:avLst/>
            </a:prstGeom>
          </p:spPr>
        </p:pic>
      </p:grpSp>
      <p:grpSp>
        <p:nvGrpSpPr>
          <p:cNvPr id="35" name="Группа 34">
            <a:extLst>
              <a:ext uri="{FF2B5EF4-FFF2-40B4-BE49-F238E27FC236}">
                <a16:creationId xmlns:a16="http://schemas.microsoft.com/office/drawing/2014/main" id="{BFD32F09-7DB1-931D-2F47-5956A9E7F227}"/>
              </a:ext>
            </a:extLst>
          </p:cNvPr>
          <p:cNvGrpSpPr/>
          <p:nvPr/>
        </p:nvGrpSpPr>
        <p:grpSpPr>
          <a:xfrm>
            <a:off x="7060558" y="971690"/>
            <a:ext cx="1840374" cy="1840374"/>
            <a:chOff x="7060558" y="971690"/>
            <a:chExt cx="1840374" cy="1840374"/>
          </a:xfrm>
        </p:grpSpPr>
        <p:sp>
          <p:nvSpPr>
            <p:cNvPr id="28" name="Прямоугольник 27">
              <a:extLst>
                <a:ext uri="{FF2B5EF4-FFF2-40B4-BE49-F238E27FC236}">
                  <a16:creationId xmlns:a16="http://schemas.microsoft.com/office/drawing/2014/main" id="{EA08AB51-A8F6-2041-E35B-66B92FCB6672}"/>
                </a:ext>
              </a:extLst>
            </p:cNvPr>
            <p:cNvSpPr/>
            <p:nvPr/>
          </p:nvSpPr>
          <p:spPr>
            <a:xfrm rot="475666">
              <a:off x="7060558" y="971690"/>
              <a:ext cx="1840374" cy="1840374"/>
            </a:xfrm>
            <a:prstGeom prst="rect">
              <a:avLst/>
            </a:prstGeom>
            <a:solidFill>
              <a:srgbClr val="EDE7E2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27" name="Рисунок 26">
              <a:extLst>
                <a:ext uri="{FF2B5EF4-FFF2-40B4-BE49-F238E27FC236}">
                  <a16:creationId xmlns:a16="http://schemas.microsoft.com/office/drawing/2014/main" id="{D63ADDD6-1AC3-CFEE-F1CE-B0369EAA87F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17881" y="1276796"/>
              <a:ext cx="1587660" cy="1463221"/>
            </a:xfrm>
            <a:prstGeom prst="rect">
              <a:avLst/>
            </a:prstGeom>
          </p:spPr>
        </p:pic>
      </p:grpSp>
      <p:pic>
        <p:nvPicPr>
          <p:cNvPr id="39" name="Picture 4" descr="Picture background">
            <a:extLst>
              <a:ext uri="{FF2B5EF4-FFF2-40B4-BE49-F238E27FC236}">
                <a16:creationId xmlns:a16="http://schemas.microsoft.com/office/drawing/2014/main" id="{6A42EE43-3143-7B97-18F5-FB825E4DC57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55" t="7773" r="68382" b="77264"/>
          <a:stretch>
            <a:fillRect/>
          </a:stretch>
        </p:blipFill>
        <p:spPr bwMode="auto">
          <a:xfrm>
            <a:off x="7687266" y="718329"/>
            <a:ext cx="586957" cy="5869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4" descr="Picture background">
            <a:extLst>
              <a:ext uri="{FF2B5EF4-FFF2-40B4-BE49-F238E27FC236}">
                <a16:creationId xmlns:a16="http://schemas.microsoft.com/office/drawing/2014/main" id="{BD32C2DE-6451-0915-A2E0-BC2A1F1196C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227" t="8878" r="16810" b="76159"/>
          <a:stretch>
            <a:fillRect/>
          </a:stretch>
        </p:blipFill>
        <p:spPr bwMode="auto">
          <a:xfrm>
            <a:off x="10041404" y="1124388"/>
            <a:ext cx="586957" cy="5869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4" descr="Picture background">
            <a:extLst>
              <a:ext uri="{FF2B5EF4-FFF2-40B4-BE49-F238E27FC236}">
                <a16:creationId xmlns:a16="http://schemas.microsoft.com/office/drawing/2014/main" id="{F7684556-AB17-DD8B-D0B9-DE51DEB400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56" t="32444" r="30981" b="52593"/>
          <a:stretch>
            <a:fillRect/>
          </a:stretch>
        </p:blipFill>
        <p:spPr bwMode="auto">
          <a:xfrm>
            <a:off x="7393787" y="3062522"/>
            <a:ext cx="586957" cy="5869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4" descr="Picture background">
            <a:extLst>
              <a:ext uri="{FF2B5EF4-FFF2-40B4-BE49-F238E27FC236}">
                <a16:creationId xmlns:a16="http://schemas.microsoft.com/office/drawing/2014/main" id="{B18035FF-CC30-42F2-6FB9-5EA72B51EAC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30" t="8692" r="42906" b="76345"/>
          <a:stretch>
            <a:fillRect/>
          </a:stretch>
        </p:blipFill>
        <p:spPr bwMode="auto">
          <a:xfrm>
            <a:off x="9747926" y="3769971"/>
            <a:ext cx="586957" cy="586957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>
            <a:extLst>
              <a:ext uri="{FF2B5EF4-FFF2-40B4-BE49-F238E27FC236}">
                <a16:creationId xmlns:a16="http://schemas.microsoft.com/office/drawing/2014/main" id="{9C18A0E3-2558-7167-671F-7E704145DA49}"/>
              </a:ext>
            </a:extLst>
          </p:cNvPr>
          <p:cNvGrpSpPr/>
          <p:nvPr/>
        </p:nvGrpSpPr>
        <p:grpSpPr>
          <a:xfrm>
            <a:off x="546966" y="3457188"/>
            <a:ext cx="5122314" cy="1151015"/>
            <a:chOff x="546966" y="4091632"/>
            <a:chExt cx="5122314" cy="1151015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82B36747-586F-AD25-E50D-71C2B42FAB62}"/>
                </a:ext>
              </a:extLst>
            </p:cNvPr>
            <p:cNvSpPr txBox="1"/>
            <p:nvPr/>
          </p:nvSpPr>
          <p:spPr>
            <a:xfrm>
              <a:off x="546966" y="4091632"/>
              <a:ext cx="135128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Цель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98A5009-4520-2EC9-FF05-138A7ECD4BC7}"/>
                </a:ext>
              </a:extLst>
            </p:cNvPr>
            <p:cNvSpPr txBox="1"/>
            <p:nvPr/>
          </p:nvSpPr>
          <p:spPr>
            <a:xfrm>
              <a:off x="546966" y="4657872"/>
              <a:ext cx="512231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научить различать признаки предметов и явлений, сопоставляя их между собой</a:t>
              </a:r>
            </a:p>
          </p:txBody>
        </p:sp>
        <p:cxnSp>
          <p:nvCxnSpPr>
            <p:cNvPr id="8" name="Прямая соединительная линия 7">
              <a:extLst>
                <a:ext uri="{FF2B5EF4-FFF2-40B4-BE49-F238E27FC236}">
                  <a16:creationId xmlns:a16="http://schemas.microsoft.com/office/drawing/2014/main" id="{AE10CB68-109E-97B4-BF1B-92AAA7221274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1131363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Группа 8">
            <a:extLst>
              <a:ext uri="{FF2B5EF4-FFF2-40B4-BE49-F238E27FC236}">
                <a16:creationId xmlns:a16="http://schemas.microsoft.com/office/drawing/2014/main" id="{4CFDE511-6BD8-5055-310D-4BA288728E4F}"/>
              </a:ext>
            </a:extLst>
          </p:cNvPr>
          <p:cNvGrpSpPr/>
          <p:nvPr/>
        </p:nvGrpSpPr>
        <p:grpSpPr>
          <a:xfrm>
            <a:off x="546966" y="4844164"/>
            <a:ext cx="5122314" cy="1643458"/>
            <a:chOff x="546966" y="4091632"/>
            <a:chExt cx="5122314" cy="1643458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E3561C9-EF67-30FE-09BE-89FF81BC9874}"/>
                </a:ext>
              </a:extLst>
            </p:cNvPr>
            <p:cNvSpPr txBox="1"/>
            <p:nvPr/>
          </p:nvSpPr>
          <p:spPr>
            <a:xfrm>
              <a:off x="546966" y="4091632"/>
              <a:ext cx="189529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Ход игры</a:t>
              </a: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A5B7A0C-8C9A-560D-121A-C06C2EE09A67}"/>
                </a:ext>
              </a:extLst>
            </p:cNvPr>
            <p:cNvSpPr txBox="1"/>
            <p:nvPr/>
          </p:nvSpPr>
          <p:spPr>
            <a:xfrm>
              <a:off x="546966" y="4657872"/>
              <a:ext cx="5122314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педагог показывает ученикам ряд картинок, среди которых один отличается каким-то признаком. Задача детей — определить лишний предмет и объяснить свой выбор</a:t>
              </a:r>
            </a:p>
          </p:txBody>
        </p:sp>
        <p:cxnSp>
          <p:nvCxnSpPr>
            <p:cNvPr id="12" name="Прямая соединительная линия 11">
              <a:extLst>
                <a:ext uri="{FF2B5EF4-FFF2-40B4-BE49-F238E27FC236}">
                  <a16:creationId xmlns:a16="http://schemas.microsoft.com/office/drawing/2014/main" id="{F58DE7A9-2B48-3C46-23C8-2AB68EBB4991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7" y="4540250"/>
              <a:ext cx="1674000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Группа 13">
            <a:extLst>
              <a:ext uri="{FF2B5EF4-FFF2-40B4-BE49-F238E27FC236}">
                <a16:creationId xmlns:a16="http://schemas.microsoft.com/office/drawing/2014/main" id="{6D2A2606-238B-C267-F6A6-4A63A68A1DC8}"/>
              </a:ext>
            </a:extLst>
          </p:cNvPr>
          <p:cNvGrpSpPr/>
          <p:nvPr/>
        </p:nvGrpSpPr>
        <p:grpSpPr>
          <a:xfrm>
            <a:off x="-1665794" y="7114903"/>
            <a:ext cx="5122314" cy="1151015"/>
            <a:chOff x="546966" y="4091632"/>
            <a:chExt cx="5122314" cy="1151015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5118537-1853-D6CB-25EB-7B06A0510A6C}"/>
                </a:ext>
              </a:extLst>
            </p:cNvPr>
            <p:cNvSpPr txBox="1"/>
            <p:nvPr/>
          </p:nvSpPr>
          <p:spPr>
            <a:xfrm>
              <a:off x="546966" y="4091632"/>
              <a:ext cx="135128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Цель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C20C74AE-2363-B484-C526-199DDEA3EE76}"/>
                </a:ext>
              </a:extLst>
            </p:cNvPr>
            <p:cNvSpPr txBox="1"/>
            <p:nvPr/>
          </p:nvSpPr>
          <p:spPr>
            <a:xfrm>
              <a:off x="546966" y="4657872"/>
              <a:ext cx="5122314" cy="584775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развитие умения различать правду и ложь, проверять достоверность утверждений</a:t>
              </a:r>
            </a:p>
          </p:txBody>
        </p:sp>
        <p:cxnSp>
          <p:nvCxnSpPr>
            <p:cNvPr id="17" name="Прямая соединительная линия 16">
              <a:extLst>
                <a:ext uri="{FF2B5EF4-FFF2-40B4-BE49-F238E27FC236}">
                  <a16:creationId xmlns:a16="http://schemas.microsoft.com/office/drawing/2014/main" id="{8950DF46-D8D9-1576-8F16-D64724B7D6EC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8" y="4540250"/>
              <a:ext cx="1131363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>
            <a:extLst>
              <a:ext uri="{FF2B5EF4-FFF2-40B4-BE49-F238E27FC236}">
                <a16:creationId xmlns:a16="http://schemas.microsoft.com/office/drawing/2014/main" id="{5CF28AC3-C2B2-A77C-FBC9-3F89F0F3AB89}"/>
              </a:ext>
            </a:extLst>
          </p:cNvPr>
          <p:cNvGrpSpPr/>
          <p:nvPr/>
        </p:nvGrpSpPr>
        <p:grpSpPr>
          <a:xfrm>
            <a:off x="4425844" y="7854917"/>
            <a:ext cx="5819111" cy="1643458"/>
            <a:chOff x="546965" y="4091632"/>
            <a:chExt cx="5819111" cy="1643458"/>
          </a:xfrm>
        </p:grpSpPr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3BB014C7-0B76-4FD6-7ACD-2D555265FC2E}"/>
                </a:ext>
              </a:extLst>
            </p:cNvPr>
            <p:cNvSpPr txBox="1"/>
            <p:nvPr/>
          </p:nvSpPr>
          <p:spPr>
            <a:xfrm>
              <a:off x="546966" y="4091632"/>
              <a:ext cx="1895292" cy="43704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800" dirty="0">
                  <a:solidFill>
                    <a:srgbClr val="291739"/>
                  </a:solidFill>
                  <a:latin typeface="Segoe UI Semibold" panose="020B0702040204020203" pitchFamily="34" charset="0"/>
                  <a:cs typeface="Segoe UI Semibold" panose="020B0702040204020203" pitchFamily="34" charset="0"/>
                </a:rPr>
                <a:t>Ход игры</a:t>
              </a:r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6CB0D279-E720-0F31-A2DB-B0296C8E4B63}"/>
                </a:ext>
              </a:extLst>
            </p:cNvPr>
            <p:cNvSpPr txBox="1"/>
            <p:nvPr/>
          </p:nvSpPr>
          <p:spPr>
            <a:xfrm>
              <a:off x="546965" y="4657872"/>
              <a:ext cx="5819111" cy="10772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80000"/>
                </a:lnSpc>
                <a:spcBef>
                  <a:spcPts val="600"/>
                </a:spcBef>
                <a:spcAft>
                  <a:spcPts val="600"/>
                </a:spcAft>
              </a:pP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учащиеся получают таблицу с утверждениями </a:t>
              </a:r>
              <a:b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</a:br>
              <a:r>
                <a:rPr lang="ru-RU" sz="2000" dirty="0">
                  <a:solidFill>
                    <a:srgbClr val="291739"/>
                  </a:solidFill>
                  <a:latin typeface="Segoe UI Light" panose="020B0502040204020203" pitchFamily="34" charset="0"/>
                  <a:cs typeface="Segoe UI Light" panose="020B0502040204020203" pitchFamily="34" charset="0"/>
                </a:rPr>
                <a:t>и должны отметить те из них, которые являются правдивыми, поставив галочку в соответствующей графе таблицы</a:t>
              </a:r>
            </a:p>
          </p:txBody>
        </p:sp>
        <p:cxnSp>
          <p:nvCxnSpPr>
            <p:cNvPr id="22" name="Прямая соединительная линия 21">
              <a:extLst>
                <a:ext uri="{FF2B5EF4-FFF2-40B4-BE49-F238E27FC236}">
                  <a16:creationId xmlns:a16="http://schemas.microsoft.com/office/drawing/2014/main" id="{7A44CAF4-E9D1-E5D7-2100-FD72AE859424}"/>
                </a:ext>
              </a:extLst>
            </p:cNvPr>
            <p:cNvCxnSpPr>
              <a:cxnSpLocks/>
            </p:cNvCxnSpPr>
            <p:nvPr/>
          </p:nvCxnSpPr>
          <p:spPr>
            <a:xfrm>
              <a:off x="651137" y="4540250"/>
              <a:ext cx="1674000" cy="0"/>
            </a:xfrm>
            <a:prstGeom prst="line">
              <a:avLst/>
            </a:prstGeom>
            <a:ln>
              <a:solidFill>
                <a:srgbClr val="29173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4" name="Группа 23">
            <a:extLst>
              <a:ext uri="{FF2B5EF4-FFF2-40B4-BE49-F238E27FC236}">
                <a16:creationId xmlns:a16="http://schemas.microsoft.com/office/drawing/2014/main" id="{1F880F04-46B7-CA73-08BC-2E39EA96D6B8}"/>
              </a:ext>
            </a:extLst>
          </p:cNvPr>
          <p:cNvGrpSpPr/>
          <p:nvPr/>
        </p:nvGrpSpPr>
        <p:grpSpPr>
          <a:xfrm>
            <a:off x="1806111" y="-3051873"/>
            <a:ext cx="6105600" cy="2858780"/>
            <a:chOff x="-625293" y="923869"/>
            <a:chExt cx="6105600" cy="2858780"/>
          </a:xfrm>
        </p:grpSpPr>
        <p:sp>
          <p:nvSpPr>
            <p:cNvPr id="26" name="Полилиния: фигура 25">
              <a:extLst>
                <a:ext uri="{FF2B5EF4-FFF2-40B4-BE49-F238E27FC236}">
                  <a16:creationId xmlns:a16="http://schemas.microsoft.com/office/drawing/2014/main" id="{829C4194-E5C8-04CB-7881-7DD7C63206DA}"/>
                </a:ext>
              </a:extLst>
            </p:cNvPr>
            <p:cNvSpPr/>
            <p:nvPr/>
          </p:nvSpPr>
          <p:spPr>
            <a:xfrm>
              <a:off x="-625293" y="923869"/>
              <a:ext cx="6105600" cy="2858780"/>
            </a:xfrm>
            <a:custGeom>
              <a:avLst/>
              <a:gdLst>
                <a:gd name="connsiteX0" fmla="*/ 0 w 8823961"/>
                <a:gd name="connsiteY0" fmla="*/ 0 h 3964482"/>
                <a:gd name="connsiteX1" fmla="*/ 527711 w 8823961"/>
                <a:gd name="connsiteY1" fmla="*/ 0 h 3964482"/>
                <a:gd name="connsiteX2" fmla="*/ 527711 w 8823961"/>
                <a:gd name="connsiteY2" fmla="*/ 2 h 3964482"/>
                <a:gd name="connsiteX3" fmla="*/ 3013765 w 8823961"/>
                <a:gd name="connsiteY3" fmla="*/ 3 h 3964482"/>
                <a:gd name="connsiteX4" fmla="*/ 3013765 w 8823961"/>
                <a:gd name="connsiteY4" fmla="*/ 1042 h 3964482"/>
                <a:gd name="connsiteX5" fmla="*/ 4502205 w 8823961"/>
                <a:gd name="connsiteY5" fmla="*/ 138203 h 3964482"/>
                <a:gd name="connsiteX6" fmla="*/ 4311705 w 8823961"/>
                <a:gd name="connsiteY6" fmla="*/ 361722 h 3964482"/>
                <a:gd name="connsiteX7" fmla="*/ 4654605 w 8823961"/>
                <a:gd name="connsiteY7" fmla="*/ 549682 h 3964482"/>
                <a:gd name="connsiteX8" fmla="*/ 5015285 w 8823961"/>
                <a:gd name="connsiteY8" fmla="*/ 351562 h 3964482"/>
                <a:gd name="connsiteX9" fmla="*/ 4819705 w 8823961"/>
                <a:gd name="connsiteY9" fmla="*/ 143282 h 3964482"/>
                <a:gd name="connsiteX10" fmla="*/ 6101167 w 8823961"/>
                <a:gd name="connsiteY10" fmla="*/ 615 h 3964482"/>
                <a:gd name="connsiteX11" fmla="*/ 6435661 w 8823961"/>
                <a:gd name="connsiteY11" fmla="*/ 1039 h 3964482"/>
                <a:gd name="connsiteX12" fmla="*/ 6435661 w 8823961"/>
                <a:gd name="connsiteY12" fmla="*/ 3 h 3964482"/>
                <a:gd name="connsiteX13" fmla="*/ 7962901 w 8823961"/>
                <a:gd name="connsiteY13" fmla="*/ 3 h 3964482"/>
                <a:gd name="connsiteX14" fmla="*/ 8275281 w 8823961"/>
                <a:gd name="connsiteY14" fmla="*/ 3 h 3964482"/>
                <a:gd name="connsiteX15" fmla="*/ 8290562 w 8823961"/>
                <a:gd name="connsiteY15" fmla="*/ 3 h 3964482"/>
                <a:gd name="connsiteX16" fmla="*/ 8290562 w 8823961"/>
                <a:gd name="connsiteY16" fmla="*/ 1259331 h 3964482"/>
                <a:gd name="connsiteX17" fmla="*/ 8297931 w 8823961"/>
                <a:gd name="connsiteY17" fmla="*/ 1338162 h 3964482"/>
                <a:gd name="connsiteX18" fmla="*/ 8417524 w 8823961"/>
                <a:gd name="connsiteY18" fmla="*/ 1615958 h 3964482"/>
                <a:gd name="connsiteX19" fmla="*/ 8625804 w 8823961"/>
                <a:gd name="connsiteY19" fmla="*/ 1420378 h 3964482"/>
                <a:gd name="connsiteX20" fmla="*/ 8823924 w 8823961"/>
                <a:gd name="connsiteY20" fmla="*/ 1781058 h 3964482"/>
                <a:gd name="connsiteX21" fmla="*/ 8635964 w 8823961"/>
                <a:gd name="connsiteY21" fmla="*/ 2123958 h 3964482"/>
                <a:gd name="connsiteX22" fmla="*/ 8412445 w 8823961"/>
                <a:gd name="connsiteY22" fmla="*/ 1933458 h 3964482"/>
                <a:gd name="connsiteX23" fmla="*/ 8298402 w 8823961"/>
                <a:gd name="connsiteY23" fmla="*/ 2145300 h 3964482"/>
                <a:gd name="connsiteX24" fmla="*/ 8290562 w 8823961"/>
                <a:gd name="connsiteY24" fmla="*/ 2216147 h 3964482"/>
                <a:gd name="connsiteX25" fmla="*/ 8290562 w 8823961"/>
                <a:gd name="connsiteY25" fmla="*/ 3423923 h 3964482"/>
                <a:gd name="connsiteX26" fmla="*/ 7074897 w 8823961"/>
                <a:gd name="connsiteY26" fmla="*/ 3423923 h 3964482"/>
                <a:gd name="connsiteX27" fmla="*/ 6943690 w 8823961"/>
                <a:gd name="connsiteY27" fmla="*/ 3430951 h 3964482"/>
                <a:gd name="connsiteX28" fmla="*/ 6585652 w 8823961"/>
                <a:gd name="connsiteY28" fmla="*/ 3558045 h 3964482"/>
                <a:gd name="connsiteX29" fmla="*/ 6781232 w 8823961"/>
                <a:gd name="connsiteY29" fmla="*/ 3766325 h 3964482"/>
                <a:gd name="connsiteX30" fmla="*/ 6420552 w 8823961"/>
                <a:gd name="connsiteY30" fmla="*/ 3964445 h 3964482"/>
                <a:gd name="connsiteX31" fmla="*/ 6077652 w 8823961"/>
                <a:gd name="connsiteY31" fmla="*/ 3776485 h 3964482"/>
                <a:gd name="connsiteX32" fmla="*/ 6268152 w 8823961"/>
                <a:gd name="connsiteY32" fmla="*/ 3552966 h 3964482"/>
                <a:gd name="connsiteX33" fmla="*/ 5893185 w 8823961"/>
                <a:gd name="connsiteY33" fmla="*/ 3424341 h 3964482"/>
                <a:gd name="connsiteX34" fmla="*/ 5880818 w 8823961"/>
                <a:gd name="connsiteY34" fmla="*/ 3423923 h 3964482"/>
                <a:gd name="connsiteX35" fmla="*/ 2863668 w 8823961"/>
                <a:gd name="connsiteY35" fmla="*/ 3423923 h 3964482"/>
                <a:gd name="connsiteX36" fmla="*/ 2732480 w 8823961"/>
                <a:gd name="connsiteY36" fmla="*/ 3430950 h 3964482"/>
                <a:gd name="connsiteX37" fmla="*/ 2374443 w 8823961"/>
                <a:gd name="connsiteY37" fmla="*/ 3558044 h 3964482"/>
                <a:gd name="connsiteX38" fmla="*/ 2570022 w 8823961"/>
                <a:gd name="connsiteY38" fmla="*/ 3766324 h 3964482"/>
                <a:gd name="connsiteX39" fmla="*/ 2209342 w 8823961"/>
                <a:gd name="connsiteY39" fmla="*/ 3964444 h 3964482"/>
                <a:gd name="connsiteX40" fmla="*/ 1866443 w 8823961"/>
                <a:gd name="connsiteY40" fmla="*/ 3776484 h 3964482"/>
                <a:gd name="connsiteX41" fmla="*/ 2056943 w 8823961"/>
                <a:gd name="connsiteY41" fmla="*/ 3552965 h 3964482"/>
                <a:gd name="connsiteX42" fmla="*/ 1681975 w 8823961"/>
                <a:gd name="connsiteY42" fmla="*/ 3424340 h 3964482"/>
                <a:gd name="connsiteX43" fmla="*/ 1669638 w 8823961"/>
                <a:gd name="connsiteY43" fmla="*/ 3423923 h 3964482"/>
                <a:gd name="connsiteX44" fmla="*/ 518744 w 8823961"/>
                <a:gd name="connsiteY44" fmla="*/ 3423923 h 3964482"/>
                <a:gd name="connsiteX45" fmla="*/ 518744 w 8823961"/>
                <a:gd name="connsiteY45" fmla="*/ 3421895 h 3964482"/>
                <a:gd name="connsiteX46" fmla="*/ 0 w 8823961"/>
                <a:gd name="connsiteY46" fmla="*/ 3421895 h 396448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</a:cxnLst>
              <a:rect l="l" t="t" r="r" b="b"/>
              <a:pathLst>
                <a:path w="8823961" h="3964482">
                  <a:moveTo>
                    <a:pt x="0" y="0"/>
                  </a:moveTo>
                  <a:lnTo>
                    <a:pt x="527711" y="0"/>
                  </a:lnTo>
                  <a:lnTo>
                    <a:pt x="527711" y="2"/>
                  </a:lnTo>
                  <a:lnTo>
                    <a:pt x="3013765" y="3"/>
                  </a:lnTo>
                  <a:lnTo>
                    <a:pt x="3013765" y="1042"/>
                  </a:lnTo>
                  <a:cubicBezTo>
                    <a:pt x="4001402" y="2638"/>
                    <a:pt x="4499242" y="-23510"/>
                    <a:pt x="4502205" y="138203"/>
                  </a:cubicBezTo>
                  <a:cubicBezTo>
                    <a:pt x="4505168" y="299916"/>
                    <a:pt x="4306625" y="227102"/>
                    <a:pt x="4311705" y="361722"/>
                  </a:cubicBezTo>
                  <a:cubicBezTo>
                    <a:pt x="4316785" y="496342"/>
                    <a:pt x="4537342" y="551375"/>
                    <a:pt x="4654605" y="549682"/>
                  </a:cubicBezTo>
                  <a:cubicBezTo>
                    <a:pt x="4771868" y="547989"/>
                    <a:pt x="5023328" y="492955"/>
                    <a:pt x="5015285" y="351562"/>
                  </a:cubicBezTo>
                  <a:cubicBezTo>
                    <a:pt x="5007242" y="210169"/>
                    <a:pt x="4818858" y="310922"/>
                    <a:pt x="4819705" y="143282"/>
                  </a:cubicBezTo>
                  <a:cubicBezTo>
                    <a:pt x="4820446" y="-3403"/>
                    <a:pt x="5346577" y="-1394"/>
                    <a:pt x="6101167" y="615"/>
                  </a:cubicBezTo>
                  <a:lnTo>
                    <a:pt x="6435661" y="1039"/>
                  </a:lnTo>
                  <a:lnTo>
                    <a:pt x="6435661" y="3"/>
                  </a:lnTo>
                  <a:lnTo>
                    <a:pt x="7962901" y="3"/>
                  </a:lnTo>
                  <a:lnTo>
                    <a:pt x="8275281" y="3"/>
                  </a:lnTo>
                  <a:lnTo>
                    <a:pt x="8290562" y="3"/>
                  </a:lnTo>
                  <a:lnTo>
                    <a:pt x="8290562" y="1259331"/>
                  </a:lnTo>
                  <a:lnTo>
                    <a:pt x="8297931" y="1338162"/>
                  </a:lnTo>
                  <a:cubicBezTo>
                    <a:pt x="8317636" y="1514747"/>
                    <a:pt x="8353350" y="1615634"/>
                    <a:pt x="8417524" y="1615958"/>
                  </a:cubicBezTo>
                  <a:cubicBezTo>
                    <a:pt x="8585164" y="1616805"/>
                    <a:pt x="8484411" y="1428421"/>
                    <a:pt x="8625804" y="1420378"/>
                  </a:cubicBezTo>
                  <a:cubicBezTo>
                    <a:pt x="8767197" y="1412335"/>
                    <a:pt x="8822231" y="1663795"/>
                    <a:pt x="8823924" y="1781058"/>
                  </a:cubicBezTo>
                  <a:cubicBezTo>
                    <a:pt x="8825617" y="1898321"/>
                    <a:pt x="8770584" y="2118878"/>
                    <a:pt x="8635964" y="2123958"/>
                  </a:cubicBezTo>
                  <a:cubicBezTo>
                    <a:pt x="8501344" y="2129038"/>
                    <a:pt x="8574158" y="1930495"/>
                    <a:pt x="8412445" y="1933458"/>
                  </a:cubicBezTo>
                  <a:cubicBezTo>
                    <a:pt x="8351803" y="1934569"/>
                    <a:pt x="8317578" y="2005272"/>
                    <a:pt x="8298402" y="2145300"/>
                  </a:cubicBezTo>
                  <a:lnTo>
                    <a:pt x="8290562" y="2216147"/>
                  </a:lnTo>
                  <a:lnTo>
                    <a:pt x="8290562" y="3423923"/>
                  </a:lnTo>
                  <a:lnTo>
                    <a:pt x="7074897" y="3423923"/>
                  </a:lnTo>
                  <a:lnTo>
                    <a:pt x="6943690" y="3430951"/>
                  </a:lnTo>
                  <a:cubicBezTo>
                    <a:pt x="6717741" y="3448533"/>
                    <a:pt x="6586023" y="3484702"/>
                    <a:pt x="6585652" y="3558045"/>
                  </a:cubicBezTo>
                  <a:cubicBezTo>
                    <a:pt x="6584805" y="3725685"/>
                    <a:pt x="6773189" y="3624932"/>
                    <a:pt x="6781232" y="3766325"/>
                  </a:cubicBezTo>
                  <a:cubicBezTo>
                    <a:pt x="6789275" y="3907718"/>
                    <a:pt x="6537815" y="3962752"/>
                    <a:pt x="6420552" y="3964445"/>
                  </a:cubicBezTo>
                  <a:cubicBezTo>
                    <a:pt x="6303289" y="3966138"/>
                    <a:pt x="6082732" y="3911105"/>
                    <a:pt x="6077652" y="3776485"/>
                  </a:cubicBezTo>
                  <a:cubicBezTo>
                    <a:pt x="6072572" y="3641865"/>
                    <a:pt x="6271115" y="3714679"/>
                    <a:pt x="6268152" y="3552966"/>
                  </a:cubicBezTo>
                  <a:cubicBezTo>
                    <a:pt x="6266671" y="3472109"/>
                    <a:pt x="6141470" y="3438218"/>
                    <a:pt x="5893185" y="3424341"/>
                  </a:cubicBezTo>
                  <a:lnTo>
                    <a:pt x="5880818" y="3423923"/>
                  </a:lnTo>
                  <a:lnTo>
                    <a:pt x="2863668" y="3423923"/>
                  </a:lnTo>
                  <a:lnTo>
                    <a:pt x="2732480" y="3430950"/>
                  </a:lnTo>
                  <a:cubicBezTo>
                    <a:pt x="2506531" y="3448532"/>
                    <a:pt x="2374813" y="3484701"/>
                    <a:pt x="2374443" y="3558044"/>
                  </a:cubicBezTo>
                  <a:cubicBezTo>
                    <a:pt x="2373595" y="3725684"/>
                    <a:pt x="2561980" y="3624931"/>
                    <a:pt x="2570022" y="3766324"/>
                  </a:cubicBezTo>
                  <a:cubicBezTo>
                    <a:pt x="2578066" y="3907717"/>
                    <a:pt x="2326605" y="3962751"/>
                    <a:pt x="2209342" y="3964444"/>
                  </a:cubicBezTo>
                  <a:cubicBezTo>
                    <a:pt x="2092080" y="3966137"/>
                    <a:pt x="1871523" y="3911104"/>
                    <a:pt x="1866443" y="3776484"/>
                  </a:cubicBezTo>
                  <a:cubicBezTo>
                    <a:pt x="1861363" y="3641864"/>
                    <a:pt x="2059906" y="3714678"/>
                    <a:pt x="2056943" y="3552965"/>
                  </a:cubicBezTo>
                  <a:cubicBezTo>
                    <a:pt x="2055461" y="3472108"/>
                    <a:pt x="1930260" y="3438217"/>
                    <a:pt x="1681975" y="3424340"/>
                  </a:cubicBezTo>
                  <a:lnTo>
                    <a:pt x="1669638" y="3423923"/>
                  </a:lnTo>
                  <a:lnTo>
                    <a:pt x="518744" y="3423923"/>
                  </a:lnTo>
                  <a:lnTo>
                    <a:pt x="518744" y="3421895"/>
                  </a:lnTo>
                  <a:lnTo>
                    <a:pt x="0" y="3421895"/>
                  </a:lnTo>
                  <a:close/>
                </a:path>
              </a:pathLst>
            </a:custGeom>
            <a:solidFill>
              <a:srgbClr val="F9EF86"/>
            </a:solidFill>
            <a:ln>
              <a:solidFill>
                <a:srgbClr val="F9EF86"/>
              </a:solidFill>
            </a:ln>
            <a:effectLst>
              <a:outerShdw blurRad="50800" dist="50800" dir="3600000" algn="tl" rotWithShape="0">
                <a:srgbClr val="170D21">
                  <a:alpha val="45000"/>
                </a:srgbClr>
              </a:outerShdw>
            </a:effectLst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ru-RU" dirty="0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E4EF570-01A4-3D01-1C2D-2EC417364F75}"/>
                </a:ext>
              </a:extLst>
            </p:cNvPr>
            <p:cNvSpPr txBox="1"/>
            <p:nvPr/>
          </p:nvSpPr>
          <p:spPr>
            <a:xfrm>
              <a:off x="2694" y="1662922"/>
              <a:ext cx="5122315" cy="120347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2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Игра №2</a:t>
              </a:r>
            </a:p>
            <a:p>
              <a:pPr algn="l">
                <a:lnSpc>
                  <a:spcPct val="70000"/>
                </a:lnSpc>
                <a:spcAft>
                  <a:spcPts val="1200"/>
                </a:spcAft>
              </a:pPr>
              <a:r>
                <a:rPr lang="ru-RU" sz="4400" spc="-60" dirty="0">
                  <a:solidFill>
                    <a:srgbClr val="311C45"/>
                  </a:solidFill>
                  <a:latin typeface="Segoe UI Black" panose="020B0A02040204020203" pitchFamily="34" charset="0"/>
                  <a:ea typeface="Segoe UI Black" panose="020B0A02040204020203" pitchFamily="34" charset="0"/>
                  <a:cs typeface="Times New Roman" panose="02020603050405020304" pitchFamily="18" charset="0"/>
                </a:rPr>
                <a:t>Верно/неверно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17321601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 advTm="3000">
        <p159:morph option="byObject"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-1.85185E-6 L -0.05612 -0.04861 " pathEditMode="relative" rAng="0" ptsTypes="AA">
                                      <p:cBhvr>
                                        <p:cTn id="6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812" y="-2431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2" presetClass="exit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" dur="6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" dur="6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5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511</TotalTime>
  <Words>644</Words>
  <Application>Microsoft Office PowerPoint</Application>
  <PresentationFormat>Широкоэкранный</PresentationFormat>
  <Paragraphs>81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20" baseType="lpstr">
      <vt:lpstr>Arial</vt:lpstr>
      <vt:lpstr>Calibri</vt:lpstr>
      <vt:lpstr>Calibri Light</vt:lpstr>
      <vt:lpstr>Segoe Print</vt:lpstr>
      <vt:lpstr>Segoe UI Black</vt:lpstr>
      <vt:lpstr>Segoe UI Light</vt:lpstr>
      <vt:lpstr>Segoe UI Semibold</vt:lpstr>
      <vt:lpstr>Segoe UI Semilight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Пользователь</dc:creator>
  <cp:lastModifiedBy>Пользователь</cp:lastModifiedBy>
  <cp:revision>9</cp:revision>
  <dcterms:created xsi:type="dcterms:W3CDTF">2025-07-20T07:09:53Z</dcterms:created>
  <dcterms:modified xsi:type="dcterms:W3CDTF">2025-08-03T14:24:47Z</dcterms:modified>
</cp:coreProperties>
</file>