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8"/>
  </p:notesMasterIdLst>
  <p:sldIdLst>
    <p:sldId id="258" r:id="rId2"/>
    <p:sldId id="268" r:id="rId3"/>
    <p:sldId id="267" r:id="rId4"/>
    <p:sldId id="275" r:id="rId5"/>
    <p:sldId id="274" r:id="rId6"/>
    <p:sldId id="273" r:id="rId7"/>
    <p:sldId id="272" r:id="rId8"/>
    <p:sldId id="271" r:id="rId9"/>
    <p:sldId id="270" r:id="rId10"/>
    <p:sldId id="290" r:id="rId11"/>
    <p:sldId id="276" r:id="rId12"/>
    <p:sldId id="289" r:id="rId13"/>
    <p:sldId id="288" r:id="rId14"/>
    <p:sldId id="292" r:id="rId15"/>
    <p:sldId id="287" r:id="rId16"/>
    <p:sldId id="286" r:id="rId17"/>
    <p:sldId id="285" r:id="rId18"/>
    <p:sldId id="284" r:id="rId19"/>
    <p:sldId id="283" r:id="rId20"/>
    <p:sldId id="282" r:id="rId21"/>
    <p:sldId id="281" r:id="rId22"/>
    <p:sldId id="277" r:id="rId23"/>
    <p:sldId id="279" r:id="rId24"/>
    <p:sldId id="291" r:id="rId25"/>
    <p:sldId id="278" r:id="rId26"/>
    <p:sldId id="293" r:id="rId27"/>
  </p:sldIdLst>
  <p:sldSz cx="10693400" cy="7561263"/>
  <p:notesSz cx="9945688" cy="6858000"/>
  <p:defaultTextStyle>
    <a:defPPr>
      <a:defRPr lang="ru-RU"/>
    </a:defPPr>
    <a:lvl1pPr marL="0" algn="l" defTabSz="104305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1pPr>
    <a:lvl2pPr marL="521528" algn="l" defTabSz="104305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2pPr>
    <a:lvl3pPr marL="1043056" algn="l" defTabSz="104305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3pPr>
    <a:lvl4pPr marL="1564584" algn="l" defTabSz="104305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4pPr>
    <a:lvl5pPr marL="2086112" algn="l" defTabSz="104305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5pPr>
    <a:lvl6pPr marL="2607640" algn="l" defTabSz="104305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6pPr>
    <a:lvl7pPr marL="3129168" algn="l" defTabSz="104305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7pPr>
    <a:lvl8pPr marL="3650696" algn="l" defTabSz="104305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8pPr>
    <a:lvl9pPr marL="4172224" algn="l" defTabSz="104305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382">
          <p15:clr>
            <a:srgbClr val="A4A3A4"/>
          </p15:clr>
        </p15:guide>
        <p15:guide id="2" pos="3368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6" d="100"/>
          <a:sy n="76" d="100"/>
        </p:scale>
        <p:origin x="1272" y="77"/>
      </p:cViewPr>
      <p:guideLst>
        <p:guide orient="horz" pos="2382"/>
        <p:guide pos="336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309798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5633588" y="0"/>
            <a:ext cx="4309798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BC55164-D8B0-4AA8-8A36-AA74A5DF2D1C}" type="datetimeFigureOut">
              <a:rPr lang="ru-RU" smtClean="0"/>
              <a:t>03.06.2021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154363" y="514350"/>
            <a:ext cx="3636962" cy="25717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994569" y="3257550"/>
            <a:ext cx="7956550" cy="30861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6513910"/>
            <a:ext cx="4309798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5633588" y="6513910"/>
            <a:ext cx="4309798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0C503A8-793A-4CB5-AC9D-BD44AC518DB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105718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04305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521528" algn="l" defTabSz="104305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1043056" algn="l" defTabSz="104305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564584" algn="l" defTabSz="104305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2086112" algn="l" defTabSz="104305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2607640" algn="l" defTabSz="104305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3129168" algn="l" defTabSz="104305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3650696" algn="l" defTabSz="104305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4172224" algn="l" defTabSz="104305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154363" y="514350"/>
            <a:ext cx="3636962" cy="257175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C503A8-793A-4CB5-AC9D-BD44AC518DBB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3725181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154363" y="514350"/>
            <a:ext cx="3636962" cy="257175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C503A8-793A-4CB5-AC9D-BD44AC518DBB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756327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Массаж</a:t>
            </a:r>
            <a:r>
              <a:rPr lang="ru-RU" baseline="0" dirty="0" smtClean="0"/>
              <a:t> с применением массажных мячиков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C503A8-793A-4CB5-AC9D-BD44AC518DBB}" type="slidenum">
              <a:rPr lang="ru-RU" smtClean="0"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3477345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C503A8-793A-4CB5-AC9D-BD44AC518DBB}" type="slidenum">
              <a:rPr lang="ru-RU" smtClean="0"/>
              <a:t>24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6847809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02005" y="2348893"/>
            <a:ext cx="9089390" cy="1620771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604010" y="4284716"/>
            <a:ext cx="7485380" cy="193232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52152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4305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56458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08611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6076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1291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65069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1722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F6100F-79EA-457F-BFC4-57FECD3B2CD6}" type="datetimeFigureOut">
              <a:rPr lang="ru-RU" smtClean="0"/>
              <a:t>03.06.2021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9EA030-C0FA-421F-9FB1-CEC18FD2251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568083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F6100F-79EA-457F-BFC4-57FECD3B2CD6}" type="datetimeFigureOut">
              <a:rPr lang="ru-RU" smtClean="0"/>
              <a:t>03.06.2021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9EA030-C0FA-421F-9FB1-CEC18FD2251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01205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52715" y="302802"/>
            <a:ext cx="2406015" cy="645157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4670" y="302802"/>
            <a:ext cx="7039822" cy="645157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F6100F-79EA-457F-BFC4-57FECD3B2CD6}" type="datetimeFigureOut">
              <a:rPr lang="ru-RU" smtClean="0"/>
              <a:t>03.06.2021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9EA030-C0FA-421F-9FB1-CEC18FD2251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620903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F6100F-79EA-457F-BFC4-57FECD3B2CD6}" type="datetimeFigureOut">
              <a:rPr lang="ru-RU" smtClean="0"/>
              <a:t>03.06.2021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9EA030-C0FA-421F-9FB1-CEC18FD2251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705648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44705" y="4858812"/>
            <a:ext cx="9089390" cy="1501751"/>
          </a:xfrm>
        </p:spPr>
        <p:txBody>
          <a:bodyPr anchor="t"/>
          <a:lstStyle>
            <a:lvl1pPr algn="l">
              <a:defRPr sz="46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44705" y="3204786"/>
            <a:ext cx="9089390" cy="1654026"/>
          </a:xfrm>
        </p:spPr>
        <p:txBody>
          <a:bodyPr anchor="b"/>
          <a:lstStyle>
            <a:lvl1pPr marL="0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1pPr>
            <a:lvl2pPr marL="521528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2pPr>
            <a:lvl3pPr marL="1043056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56458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208611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60764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312916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65069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417222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F6100F-79EA-457F-BFC4-57FECD3B2CD6}" type="datetimeFigureOut">
              <a:rPr lang="ru-RU" smtClean="0"/>
              <a:t>03.06.2021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9EA030-C0FA-421F-9FB1-CEC18FD2251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483634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4670" y="1764295"/>
            <a:ext cx="4722918" cy="4990084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3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35812" y="1764295"/>
            <a:ext cx="4722918" cy="4990084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3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F6100F-79EA-457F-BFC4-57FECD3B2CD6}" type="datetimeFigureOut">
              <a:rPr lang="ru-RU" smtClean="0"/>
              <a:t>03.06.2021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9EA030-C0FA-421F-9FB1-CEC18FD2251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827002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4670" y="1692533"/>
            <a:ext cx="4724775" cy="705367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21528" indent="0">
              <a:buNone/>
              <a:defRPr sz="2300" b="1"/>
            </a:lvl2pPr>
            <a:lvl3pPr marL="1043056" indent="0">
              <a:buNone/>
              <a:defRPr sz="2100" b="1"/>
            </a:lvl3pPr>
            <a:lvl4pPr marL="1564584" indent="0">
              <a:buNone/>
              <a:defRPr sz="1800" b="1"/>
            </a:lvl4pPr>
            <a:lvl5pPr marL="2086112" indent="0">
              <a:buNone/>
              <a:defRPr sz="1800" b="1"/>
            </a:lvl5pPr>
            <a:lvl6pPr marL="2607640" indent="0">
              <a:buNone/>
              <a:defRPr sz="1800" b="1"/>
            </a:lvl6pPr>
            <a:lvl7pPr marL="3129168" indent="0">
              <a:buNone/>
              <a:defRPr sz="1800" b="1"/>
            </a:lvl7pPr>
            <a:lvl8pPr marL="3650696" indent="0">
              <a:buNone/>
              <a:defRPr sz="1800" b="1"/>
            </a:lvl8pPr>
            <a:lvl9pPr marL="4172224" indent="0">
              <a:buNone/>
              <a:defRPr sz="18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34670" y="2397901"/>
            <a:ext cx="4724775" cy="4356478"/>
          </a:xfrm>
        </p:spPr>
        <p:txBody>
          <a:bodyPr/>
          <a:lstStyle>
            <a:lvl1pPr>
              <a:defRPr sz="2700"/>
            </a:lvl1pPr>
            <a:lvl2pPr>
              <a:defRPr sz="23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432099" y="1692533"/>
            <a:ext cx="4726631" cy="705367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21528" indent="0">
              <a:buNone/>
              <a:defRPr sz="2300" b="1"/>
            </a:lvl2pPr>
            <a:lvl3pPr marL="1043056" indent="0">
              <a:buNone/>
              <a:defRPr sz="2100" b="1"/>
            </a:lvl3pPr>
            <a:lvl4pPr marL="1564584" indent="0">
              <a:buNone/>
              <a:defRPr sz="1800" b="1"/>
            </a:lvl4pPr>
            <a:lvl5pPr marL="2086112" indent="0">
              <a:buNone/>
              <a:defRPr sz="1800" b="1"/>
            </a:lvl5pPr>
            <a:lvl6pPr marL="2607640" indent="0">
              <a:buNone/>
              <a:defRPr sz="1800" b="1"/>
            </a:lvl6pPr>
            <a:lvl7pPr marL="3129168" indent="0">
              <a:buNone/>
              <a:defRPr sz="1800" b="1"/>
            </a:lvl7pPr>
            <a:lvl8pPr marL="3650696" indent="0">
              <a:buNone/>
              <a:defRPr sz="1800" b="1"/>
            </a:lvl8pPr>
            <a:lvl9pPr marL="4172224" indent="0">
              <a:buNone/>
              <a:defRPr sz="18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432099" y="2397901"/>
            <a:ext cx="4726631" cy="4356478"/>
          </a:xfrm>
        </p:spPr>
        <p:txBody>
          <a:bodyPr/>
          <a:lstStyle>
            <a:lvl1pPr>
              <a:defRPr sz="2700"/>
            </a:lvl1pPr>
            <a:lvl2pPr>
              <a:defRPr sz="23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F6100F-79EA-457F-BFC4-57FECD3B2CD6}" type="datetimeFigureOut">
              <a:rPr lang="ru-RU" smtClean="0"/>
              <a:t>03.06.2021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9EA030-C0FA-421F-9FB1-CEC18FD2251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305477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F6100F-79EA-457F-BFC4-57FECD3B2CD6}" type="datetimeFigureOut">
              <a:rPr lang="ru-RU" smtClean="0"/>
              <a:t>03.06.2021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9EA030-C0FA-421F-9FB1-CEC18FD2251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990461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F6100F-79EA-457F-BFC4-57FECD3B2CD6}" type="datetimeFigureOut">
              <a:rPr lang="ru-RU" smtClean="0"/>
              <a:t>03.06.2021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9EA030-C0FA-421F-9FB1-CEC18FD2251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538876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4671" y="301050"/>
            <a:ext cx="3518055" cy="1281214"/>
          </a:xfrm>
        </p:spPr>
        <p:txBody>
          <a:bodyPr anchor="b"/>
          <a:lstStyle>
            <a:lvl1pPr algn="l">
              <a:defRPr sz="23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180822" y="301051"/>
            <a:ext cx="5977908" cy="6453328"/>
          </a:xfrm>
        </p:spPr>
        <p:txBody>
          <a:bodyPr/>
          <a:lstStyle>
            <a:lvl1pPr>
              <a:defRPr sz="3700"/>
            </a:lvl1pPr>
            <a:lvl2pPr>
              <a:defRPr sz="3200"/>
            </a:lvl2pPr>
            <a:lvl3pPr>
              <a:defRPr sz="2700"/>
            </a:lvl3pPr>
            <a:lvl4pPr>
              <a:defRPr sz="2300"/>
            </a:lvl4pPr>
            <a:lvl5pPr>
              <a:defRPr sz="2300"/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4671" y="1582265"/>
            <a:ext cx="3518055" cy="5172114"/>
          </a:xfrm>
        </p:spPr>
        <p:txBody>
          <a:bodyPr/>
          <a:lstStyle>
            <a:lvl1pPr marL="0" indent="0">
              <a:buNone/>
              <a:defRPr sz="1600"/>
            </a:lvl1pPr>
            <a:lvl2pPr marL="521528" indent="0">
              <a:buNone/>
              <a:defRPr sz="1400"/>
            </a:lvl2pPr>
            <a:lvl3pPr marL="1043056" indent="0">
              <a:buNone/>
              <a:defRPr sz="1100"/>
            </a:lvl3pPr>
            <a:lvl4pPr marL="1564584" indent="0">
              <a:buNone/>
              <a:defRPr sz="1000"/>
            </a:lvl4pPr>
            <a:lvl5pPr marL="2086112" indent="0">
              <a:buNone/>
              <a:defRPr sz="1000"/>
            </a:lvl5pPr>
            <a:lvl6pPr marL="2607640" indent="0">
              <a:buNone/>
              <a:defRPr sz="1000"/>
            </a:lvl6pPr>
            <a:lvl7pPr marL="3129168" indent="0">
              <a:buNone/>
              <a:defRPr sz="1000"/>
            </a:lvl7pPr>
            <a:lvl8pPr marL="3650696" indent="0">
              <a:buNone/>
              <a:defRPr sz="1000"/>
            </a:lvl8pPr>
            <a:lvl9pPr marL="4172224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F6100F-79EA-457F-BFC4-57FECD3B2CD6}" type="datetimeFigureOut">
              <a:rPr lang="ru-RU" smtClean="0"/>
              <a:t>03.06.2021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9EA030-C0FA-421F-9FB1-CEC18FD2251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354390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95981" y="5292884"/>
            <a:ext cx="6416040" cy="624855"/>
          </a:xfrm>
        </p:spPr>
        <p:txBody>
          <a:bodyPr anchor="b"/>
          <a:lstStyle>
            <a:lvl1pPr algn="l">
              <a:defRPr sz="23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095981" y="675613"/>
            <a:ext cx="6416040" cy="4536758"/>
          </a:xfrm>
        </p:spPr>
        <p:txBody>
          <a:bodyPr/>
          <a:lstStyle>
            <a:lvl1pPr marL="0" indent="0">
              <a:buNone/>
              <a:defRPr sz="3700"/>
            </a:lvl1pPr>
            <a:lvl2pPr marL="521528" indent="0">
              <a:buNone/>
              <a:defRPr sz="3200"/>
            </a:lvl2pPr>
            <a:lvl3pPr marL="1043056" indent="0">
              <a:buNone/>
              <a:defRPr sz="2700"/>
            </a:lvl3pPr>
            <a:lvl4pPr marL="1564584" indent="0">
              <a:buNone/>
              <a:defRPr sz="2300"/>
            </a:lvl4pPr>
            <a:lvl5pPr marL="2086112" indent="0">
              <a:buNone/>
              <a:defRPr sz="2300"/>
            </a:lvl5pPr>
            <a:lvl6pPr marL="2607640" indent="0">
              <a:buNone/>
              <a:defRPr sz="2300"/>
            </a:lvl6pPr>
            <a:lvl7pPr marL="3129168" indent="0">
              <a:buNone/>
              <a:defRPr sz="2300"/>
            </a:lvl7pPr>
            <a:lvl8pPr marL="3650696" indent="0">
              <a:buNone/>
              <a:defRPr sz="2300"/>
            </a:lvl8pPr>
            <a:lvl9pPr marL="4172224" indent="0">
              <a:buNone/>
              <a:defRPr sz="23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095981" y="5917739"/>
            <a:ext cx="6416040" cy="887398"/>
          </a:xfrm>
        </p:spPr>
        <p:txBody>
          <a:bodyPr/>
          <a:lstStyle>
            <a:lvl1pPr marL="0" indent="0">
              <a:buNone/>
              <a:defRPr sz="1600"/>
            </a:lvl1pPr>
            <a:lvl2pPr marL="521528" indent="0">
              <a:buNone/>
              <a:defRPr sz="1400"/>
            </a:lvl2pPr>
            <a:lvl3pPr marL="1043056" indent="0">
              <a:buNone/>
              <a:defRPr sz="1100"/>
            </a:lvl3pPr>
            <a:lvl4pPr marL="1564584" indent="0">
              <a:buNone/>
              <a:defRPr sz="1000"/>
            </a:lvl4pPr>
            <a:lvl5pPr marL="2086112" indent="0">
              <a:buNone/>
              <a:defRPr sz="1000"/>
            </a:lvl5pPr>
            <a:lvl6pPr marL="2607640" indent="0">
              <a:buNone/>
              <a:defRPr sz="1000"/>
            </a:lvl6pPr>
            <a:lvl7pPr marL="3129168" indent="0">
              <a:buNone/>
              <a:defRPr sz="1000"/>
            </a:lvl7pPr>
            <a:lvl8pPr marL="3650696" indent="0">
              <a:buNone/>
              <a:defRPr sz="1000"/>
            </a:lvl8pPr>
            <a:lvl9pPr marL="4172224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F6100F-79EA-457F-BFC4-57FECD3B2CD6}" type="datetimeFigureOut">
              <a:rPr lang="ru-RU" smtClean="0"/>
              <a:t>03.06.2021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9EA030-C0FA-421F-9FB1-CEC18FD2251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201618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4670" y="302801"/>
            <a:ext cx="9624060" cy="1260211"/>
          </a:xfrm>
          <a:prstGeom prst="rect">
            <a:avLst/>
          </a:prstGeom>
        </p:spPr>
        <p:txBody>
          <a:bodyPr vert="horz" lIns="104306" tIns="52153" rIns="104306" bIns="52153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4670" y="1764295"/>
            <a:ext cx="9624060" cy="4990084"/>
          </a:xfrm>
          <a:prstGeom prst="rect">
            <a:avLst/>
          </a:prstGeom>
        </p:spPr>
        <p:txBody>
          <a:bodyPr vert="horz" lIns="104306" tIns="52153" rIns="104306" bIns="52153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534670" y="7008171"/>
            <a:ext cx="2495127" cy="402567"/>
          </a:xfrm>
          <a:prstGeom prst="rect">
            <a:avLst/>
          </a:prstGeom>
        </p:spPr>
        <p:txBody>
          <a:bodyPr vert="horz" lIns="104306" tIns="52153" rIns="104306" bIns="52153" rtlCol="0" anchor="ctr"/>
          <a:lstStyle>
            <a:lvl1pPr algn="l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F6100F-79EA-457F-BFC4-57FECD3B2CD6}" type="datetimeFigureOut">
              <a:rPr lang="ru-RU" smtClean="0"/>
              <a:t>03.06.2021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653579" y="7008171"/>
            <a:ext cx="3386243" cy="402567"/>
          </a:xfrm>
          <a:prstGeom prst="rect">
            <a:avLst/>
          </a:prstGeom>
        </p:spPr>
        <p:txBody>
          <a:bodyPr vert="horz" lIns="104306" tIns="52153" rIns="104306" bIns="52153" rtlCol="0" anchor="ctr"/>
          <a:lstStyle>
            <a:lvl1pPr algn="ctr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663603" y="7008171"/>
            <a:ext cx="2495127" cy="402567"/>
          </a:xfrm>
          <a:prstGeom prst="rect">
            <a:avLst/>
          </a:prstGeom>
        </p:spPr>
        <p:txBody>
          <a:bodyPr vert="horz" lIns="104306" tIns="52153" rIns="104306" bIns="52153" rtlCol="0" anchor="ctr"/>
          <a:lstStyle>
            <a:lvl1pPr algn="r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C9EA030-C0FA-421F-9FB1-CEC18FD2251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363514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1043056" rtl="0" eaLnBrk="1" latinLnBrk="0" hangingPunct="1">
        <a:spcBef>
          <a:spcPct val="0"/>
        </a:spcBef>
        <a:buNone/>
        <a:defRPr sz="5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91146" indent="-391146" algn="l" defTabSz="1043056" rtl="0" eaLnBrk="1" latinLnBrk="0" hangingPunct="1">
        <a:spcBef>
          <a:spcPct val="20000"/>
        </a:spcBef>
        <a:buFont typeface="Arial" panose="020B0604020202020204" pitchFamily="34" charset="0"/>
        <a:buChar char="•"/>
        <a:defRPr sz="3700" kern="1200">
          <a:solidFill>
            <a:schemeClr val="tx1"/>
          </a:solidFill>
          <a:latin typeface="+mn-lt"/>
          <a:ea typeface="+mn-ea"/>
          <a:cs typeface="+mn-cs"/>
        </a:defRPr>
      </a:lvl1pPr>
      <a:lvl2pPr marL="847483" indent="-325955" algn="l" defTabSz="1043056" rtl="0" eaLnBrk="1" latinLnBrk="0" hangingPunct="1">
        <a:spcBef>
          <a:spcPct val="20000"/>
        </a:spcBef>
        <a:buFont typeface="Arial" panose="020B0604020202020204" pitchFamily="34" charset="0"/>
        <a:buChar char="–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303820" indent="-260764" algn="l" defTabSz="1043056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1825348" indent="-260764" algn="l" defTabSz="1043056" rtl="0" eaLnBrk="1" latinLnBrk="0" hangingPunct="1">
        <a:spcBef>
          <a:spcPct val="20000"/>
        </a:spcBef>
        <a:buFont typeface="Arial" panose="020B0604020202020204" pitchFamily="34" charset="0"/>
        <a:buChar char="–"/>
        <a:defRPr sz="2300" kern="1200">
          <a:solidFill>
            <a:schemeClr val="tx1"/>
          </a:solidFill>
          <a:latin typeface="+mn-lt"/>
          <a:ea typeface="+mn-ea"/>
          <a:cs typeface="+mn-cs"/>
        </a:defRPr>
      </a:lvl4pPr>
      <a:lvl5pPr marL="2346876" indent="-260764" algn="l" defTabSz="1043056" rtl="0" eaLnBrk="1" latinLnBrk="0" hangingPunct="1">
        <a:spcBef>
          <a:spcPct val="20000"/>
        </a:spcBef>
        <a:buFont typeface="Arial" panose="020B0604020202020204" pitchFamily="34" charset="0"/>
        <a:buChar char="»"/>
        <a:defRPr sz="2300" kern="1200">
          <a:solidFill>
            <a:schemeClr val="tx1"/>
          </a:solidFill>
          <a:latin typeface="+mn-lt"/>
          <a:ea typeface="+mn-ea"/>
          <a:cs typeface="+mn-cs"/>
        </a:defRPr>
      </a:lvl5pPr>
      <a:lvl6pPr marL="2868404" indent="-260764" algn="l" defTabSz="1043056" rtl="0" eaLnBrk="1" latinLnBrk="0" hangingPunct="1">
        <a:spcBef>
          <a:spcPct val="20000"/>
        </a:spcBef>
        <a:buFont typeface="Arial" panose="020B0604020202020204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6pPr>
      <a:lvl7pPr marL="3389932" indent="-260764" algn="l" defTabSz="1043056" rtl="0" eaLnBrk="1" latinLnBrk="0" hangingPunct="1">
        <a:spcBef>
          <a:spcPct val="20000"/>
        </a:spcBef>
        <a:buFont typeface="Arial" panose="020B0604020202020204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7pPr>
      <a:lvl8pPr marL="3911460" indent="-260764" algn="l" defTabSz="1043056" rtl="0" eaLnBrk="1" latinLnBrk="0" hangingPunct="1">
        <a:spcBef>
          <a:spcPct val="20000"/>
        </a:spcBef>
        <a:buFont typeface="Arial" panose="020B0604020202020204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8pPr>
      <a:lvl9pPr marL="4432988" indent="-260764" algn="l" defTabSz="1043056" rtl="0" eaLnBrk="1" latinLnBrk="0" hangingPunct="1">
        <a:spcBef>
          <a:spcPct val="20000"/>
        </a:spcBef>
        <a:buFont typeface="Arial" panose="020B0604020202020204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21528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43056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564584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086112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607640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129168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650696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172224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jpeg"/><Relationship Id="rId5" Type="http://schemas.openxmlformats.org/officeDocument/2006/relationships/image" Target="../media/image21.jpg"/><Relationship Id="rId4" Type="http://schemas.openxmlformats.org/officeDocument/2006/relationships/image" Target="../media/image20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jpg"/><Relationship Id="rId5" Type="http://schemas.openxmlformats.org/officeDocument/2006/relationships/image" Target="../media/image25.jpg"/><Relationship Id="rId4" Type="http://schemas.openxmlformats.org/officeDocument/2006/relationships/image" Target="../media/image24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7" Type="http://schemas.openxmlformats.org/officeDocument/2006/relationships/image" Target="../media/image3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jpg"/><Relationship Id="rId5" Type="http://schemas.openxmlformats.org/officeDocument/2006/relationships/image" Target="../media/image29.jpg"/><Relationship Id="rId4" Type="http://schemas.openxmlformats.org/officeDocument/2006/relationships/image" Target="../media/image28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4.jpeg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7" Type="http://schemas.openxmlformats.org/officeDocument/2006/relationships/image" Target="../media/image4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1.jpeg"/><Relationship Id="rId5" Type="http://schemas.openxmlformats.org/officeDocument/2006/relationships/image" Target="../media/image40.jpeg"/><Relationship Id="rId4" Type="http://schemas.openxmlformats.org/officeDocument/2006/relationships/image" Target="../media/image39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5.jpeg"/><Relationship Id="rId4" Type="http://schemas.openxmlformats.org/officeDocument/2006/relationships/image" Target="../media/image44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7" Type="http://schemas.openxmlformats.org/officeDocument/2006/relationships/image" Target="../media/image5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9.jpeg"/><Relationship Id="rId5" Type="http://schemas.openxmlformats.org/officeDocument/2006/relationships/image" Target="../media/image48.jpg"/><Relationship Id="rId4" Type="http://schemas.openxmlformats.org/officeDocument/2006/relationships/image" Target="../media/image47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3.jpeg"/><Relationship Id="rId4" Type="http://schemas.openxmlformats.org/officeDocument/2006/relationships/image" Target="../media/image5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5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9.jpeg"/><Relationship Id="rId5" Type="http://schemas.openxmlformats.org/officeDocument/2006/relationships/image" Target="../media/image58.jpg"/><Relationship Id="rId4" Type="http://schemas.openxmlformats.org/officeDocument/2006/relationships/image" Target="../media/image57.jp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2.jpeg"/><Relationship Id="rId4" Type="http://schemas.openxmlformats.org/officeDocument/2006/relationships/image" Target="../media/image61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66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5.jpeg"/><Relationship Id="rId5" Type="http://schemas.openxmlformats.org/officeDocument/2006/relationships/image" Target="../media/image64.jpeg"/><Relationship Id="rId4" Type="http://schemas.openxmlformats.org/officeDocument/2006/relationships/image" Target="../media/image63.jpe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2.jpeg"/><Relationship Id="rId3" Type="http://schemas.openxmlformats.org/officeDocument/2006/relationships/image" Target="../media/image67.jpeg"/><Relationship Id="rId7" Type="http://schemas.openxmlformats.org/officeDocument/2006/relationships/image" Target="../media/image7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0.jpeg"/><Relationship Id="rId5" Type="http://schemas.openxmlformats.org/officeDocument/2006/relationships/image" Target="../media/image69.jpeg"/><Relationship Id="rId4" Type="http://schemas.openxmlformats.org/officeDocument/2006/relationships/image" Target="../media/image68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7" Type="http://schemas.openxmlformats.org/officeDocument/2006/relationships/image" Target="../media/image1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7" Type="http://schemas.openxmlformats.org/officeDocument/2006/relationships/image" Target="../media/image1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jpg"/><Relationship Id="rId5" Type="http://schemas.openxmlformats.org/officeDocument/2006/relationships/image" Target="../media/image15.jpg"/><Relationship Id="rId4" Type="http://schemas.openxmlformats.org/officeDocument/2006/relationships/image" Target="../media/image14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3" name="Picture 5" descr="https://cdn.wallpapersafari.com/86/22/6zEQid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3900" y="-12446"/>
            <a:ext cx="10681539" cy="75737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http://mdoyposelkabeg.okis.ru/files/5/0/3/5038/2(6)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39218" y="961249"/>
            <a:ext cx="6226823" cy="3152522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946833" y="248640"/>
            <a:ext cx="8811594" cy="751655"/>
          </a:xfrm>
          <a:prstGeom prst="rect">
            <a:avLst/>
          </a:prstGeom>
          <a:noFill/>
        </p:spPr>
        <p:txBody>
          <a:bodyPr wrap="none" lIns="104306" tIns="52153" rIns="104306" bIns="52153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Муниципальное бюджетное дошкольное образовательное учреждение </a:t>
            </a:r>
          </a:p>
          <a:p>
            <a:pPr algn="ctr"/>
            <a:r>
              <a:rPr lang="ru-RU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«Детский сад № 62»</a:t>
            </a:r>
            <a:endParaRPr lang="ru-RU" b="1" dirty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272915" y="4101527"/>
            <a:ext cx="6184399" cy="1690374"/>
          </a:xfrm>
          <a:prstGeom prst="rect">
            <a:avLst/>
          </a:prstGeom>
          <a:noFill/>
        </p:spPr>
        <p:txBody>
          <a:bodyPr wrap="none" lIns="104306" tIns="52153" rIns="104306" bIns="52153" rtlCol="0">
            <a:spAutoFit/>
          </a:bodyPr>
          <a:lstStyle/>
          <a:p>
            <a:pPr algn="ctr"/>
            <a:r>
              <a:rPr lang="ru-RU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ПРОЕКТ</a:t>
            </a:r>
          </a:p>
          <a:p>
            <a:pPr algn="ctr"/>
            <a:r>
              <a:rPr lang="ru-RU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«Здоровей-ка»</a:t>
            </a:r>
          </a:p>
          <a:p>
            <a:pPr algn="ctr"/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(по реализации здоровьесберегающих технологий </a:t>
            </a:r>
          </a:p>
          <a:p>
            <a:pPr algn="ctr"/>
            <a:r>
              <a:rPr lang="ru-RU" sz="1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sz="1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 второй младшей </a:t>
            </a:r>
            <a:r>
              <a:rPr lang="ru-RU" sz="1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группе)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603411" y="5840743"/>
            <a:ext cx="3739051" cy="751655"/>
          </a:xfrm>
          <a:prstGeom prst="rect">
            <a:avLst/>
          </a:prstGeom>
          <a:noFill/>
        </p:spPr>
        <p:txBody>
          <a:bodyPr wrap="none" lIns="104306" tIns="52153" rIns="104306" bIns="52153" rtlCol="0">
            <a:spAutoFit/>
          </a:bodyPr>
          <a:lstStyle/>
          <a:p>
            <a:pPr algn="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Воспитатели: Первушина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И.И.</a:t>
            </a:r>
          </a:p>
          <a:p>
            <a:pPr algn="r"/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Туринцева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О.А.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973793" y="6848653"/>
            <a:ext cx="2357904" cy="659322"/>
          </a:xfrm>
          <a:prstGeom prst="rect">
            <a:avLst/>
          </a:prstGeom>
          <a:noFill/>
        </p:spPr>
        <p:txBody>
          <a:bodyPr wrap="none" lIns="104306" tIns="52153" rIns="104306" bIns="52153" rtlCol="0">
            <a:spAutoFit/>
          </a:bodyPr>
          <a:lstStyle/>
          <a:p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Каменск-Уральский</a:t>
            </a:r>
          </a:p>
          <a:p>
            <a:pPr algn="ctr"/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2021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</a:p>
        </p:txBody>
      </p:sp>
    </p:spTree>
    <p:extLst>
      <p:ext uri="{BB962C8B-B14F-4D97-AF65-F5344CB8AC3E}">
        <p14:creationId xmlns:p14="http://schemas.microsoft.com/office/powerpoint/2010/main" val="10696503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3" name="Picture 5" descr="https://cdn.wallpapersafari.com/86/22/6zEQi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681539" cy="75737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978326" y="207984"/>
            <a:ext cx="6676715" cy="813211"/>
          </a:xfrm>
          <a:prstGeom prst="rect">
            <a:avLst/>
          </a:prstGeom>
          <a:noFill/>
        </p:spPr>
        <p:txBody>
          <a:bodyPr wrap="none" lIns="104306" tIns="52153" rIns="104306" bIns="52153" rtlCol="0">
            <a:spAutoFit/>
          </a:bodyPr>
          <a:lstStyle/>
          <a:p>
            <a:pPr algn="ctr"/>
            <a:r>
              <a:rPr lang="ru-RU" sz="2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Для снятия психоэмоционального напряжения</a:t>
            </a:r>
          </a:p>
          <a:p>
            <a:pPr algn="ctr"/>
            <a:r>
              <a:rPr lang="ru-RU" sz="2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в группе создан уголок релаксации и уединения</a:t>
            </a:r>
            <a:endParaRPr lang="ru-RU" sz="2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62545" y="1240009"/>
            <a:ext cx="7057066" cy="5292800"/>
          </a:xfrm>
          <a:prstGeom prst="rect">
            <a:avLst/>
          </a:prstGeom>
          <a:effectLst>
            <a:softEdge rad="63500"/>
          </a:effectLst>
        </p:spPr>
      </p:pic>
    </p:spTree>
    <p:extLst>
      <p:ext uri="{BB962C8B-B14F-4D97-AF65-F5344CB8AC3E}">
        <p14:creationId xmlns:p14="http://schemas.microsoft.com/office/powerpoint/2010/main" val="338705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3" name="Picture 5" descr="https://cdn.wallpapersafari.com/86/22/6zEQi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61" y="0"/>
            <a:ext cx="10681539" cy="75737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282964" y="242558"/>
            <a:ext cx="6311743" cy="459268"/>
          </a:xfrm>
          <a:prstGeom prst="rect">
            <a:avLst/>
          </a:prstGeom>
          <a:noFill/>
        </p:spPr>
        <p:txBody>
          <a:bodyPr wrap="none" lIns="104306" tIns="52153" rIns="104306" bIns="52153" rtlCol="0">
            <a:spAutoFit/>
          </a:bodyPr>
          <a:lstStyle/>
          <a:p>
            <a:r>
              <a:rPr lang="ru-RU" sz="23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Подвижные игры на свежем воздухе и в группе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156" y="951750"/>
            <a:ext cx="4377888" cy="3276576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34732" y="3924647"/>
            <a:ext cx="4666522" cy="3492600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8521"/>
          <a:stretch/>
        </p:blipFill>
        <p:spPr>
          <a:xfrm>
            <a:off x="1116305" y="4446679"/>
            <a:ext cx="3045590" cy="2908677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143"/>
          <a:stretch/>
        </p:blipFill>
        <p:spPr>
          <a:xfrm>
            <a:off x="6354812" y="922448"/>
            <a:ext cx="3134926" cy="2669157"/>
          </a:xfrm>
          <a:prstGeom prst="rect">
            <a:avLst/>
          </a:prstGeom>
          <a:effectLst>
            <a:softEdge rad="63500"/>
          </a:effectLst>
        </p:spPr>
      </p:pic>
    </p:spTree>
    <p:extLst>
      <p:ext uri="{BB962C8B-B14F-4D97-AF65-F5344CB8AC3E}">
        <p14:creationId xmlns:p14="http://schemas.microsoft.com/office/powerpoint/2010/main" val="12705087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3" name="Picture 5" descr="https://cdn.wallpapersafari.com/86/22/6zEQi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61" y="0"/>
            <a:ext cx="10681539" cy="75737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450156" y="3725030"/>
            <a:ext cx="9528040" cy="428490"/>
          </a:xfrm>
          <a:prstGeom prst="rect">
            <a:avLst/>
          </a:prstGeom>
          <a:noFill/>
        </p:spPr>
        <p:txBody>
          <a:bodyPr wrap="square" lIns="104306" tIns="52153" rIns="104306" bIns="52153" rtlCol="0">
            <a:spAutoFit/>
          </a:bodyPr>
          <a:lstStyle/>
          <a:p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РАЗ </a:t>
            </a:r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после </a:t>
            </a:r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сна</a:t>
            </a:r>
            <a:endParaRPr lang="ru-RU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9327" y="295698"/>
            <a:ext cx="2520278" cy="3360371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1703" y="4139955"/>
            <a:ext cx="2547441" cy="3396588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72627" y="612279"/>
            <a:ext cx="3395290" cy="4536504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0963" y="1404367"/>
            <a:ext cx="3503076" cy="4680520"/>
          </a:xfrm>
          <a:prstGeom prst="rect">
            <a:avLst/>
          </a:prstGeom>
          <a:effectLst>
            <a:softEdge rad="63500"/>
          </a:effectLst>
        </p:spPr>
      </p:pic>
      <p:sp>
        <p:nvSpPr>
          <p:cNvPr id="13" name="Прямоугольник 12"/>
          <p:cNvSpPr/>
          <p:nvPr/>
        </p:nvSpPr>
        <p:spPr>
          <a:xfrm>
            <a:off x="5850756" y="6928766"/>
            <a:ext cx="2716834" cy="4154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Обширное умывание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806190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3" name="Picture 5" descr="https://cdn.wallpapersafari.com/86/22/6zEQi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61" y="0"/>
            <a:ext cx="10681539" cy="75737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394372" y="329644"/>
            <a:ext cx="5544616" cy="751655"/>
          </a:xfrm>
          <a:prstGeom prst="rect">
            <a:avLst/>
          </a:prstGeom>
          <a:noFill/>
        </p:spPr>
        <p:txBody>
          <a:bodyPr wrap="square" lIns="104306" tIns="52153" rIns="104306" bIns="52153" rtlCol="0">
            <a:spAutoFit/>
          </a:bodyPr>
          <a:lstStyle/>
          <a:p>
            <a:pPr algn="ctr"/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Хождение по </a:t>
            </a:r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Дорожкам</a:t>
            </a:r>
            <a:endParaRPr lang="ru-RU" b="1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закаливания</a:t>
            </a:r>
            <a:endParaRPr lang="ru-RU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216" y="684287"/>
            <a:ext cx="3693662" cy="4935164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74892" y="303650"/>
            <a:ext cx="3163317" cy="4226561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5462" y="4712653"/>
            <a:ext cx="3609397" cy="2701408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9213" y="1295544"/>
            <a:ext cx="2276249" cy="3041335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02484" y="5454862"/>
            <a:ext cx="2600668" cy="1946438"/>
          </a:xfrm>
          <a:prstGeom prst="rect">
            <a:avLst/>
          </a:prstGeom>
          <a:effectLst>
            <a:softEdge rad="63500"/>
          </a:effectLst>
        </p:spPr>
      </p:pic>
    </p:spTree>
    <p:extLst>
      <p:ext uri="{BB962C8B-B14F-4D97-AF65-F5344CB8AC3E}">
        <p14:creationId xmlns:p14="http://schemas.microsoft.com/office/powerpoint/2010/main" val="5806190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3" name="Picture 5" descr="https://cdn.wallpapersafari.com/86/22/6zEQid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61" y="0"/>
            <a:ext cx="10681539" cy="75737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2538388" y="252239"/>
            <a:ext cx="9528040" cy="428490"/>
          </a:xfrm>
          <a:prstGeom prst="rect">
            <a:avLst/>
          </a:prstGeom>
          <a:noFill/>
        </p:spPr>
        <p:txBody>
          <a:bodyPr wrap="square" lIns="104306" tIns="52153" rIns="104306" bIns="52153" rtlCol="0">
            <a:spAutoFit/>
          </a:bodyPr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Массаж с применением массажных мячиков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011" y="2210743"/>
            <a:ext cx="5112850" cy="3834638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30740" y="563617"/>
            <a:ext cx="4464779" cy="3348584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38720" y="3924647"/>
            <a:ext cx="4848821" cy="3636616"/>
          </a:xfrm>
          <a:prstGeom prst="rect">
            <a:avLst/>
          </a:prstGeom>
          <a:effectLst>
            <a:softEdge rad="127000"/>
          </a:effectLst>
        </p:spPr>
      </p:pic>
    </p:spTree>
    <p:extLst>
      <p:ext uri="{BB962C8B-B14F-4D97-AF65-F5344CB8AC3E}">
        <p14:creationId xmlns:p14="http://schemas.microsoft.com/office/powerpoint/2010/main" val="2332396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3" name="Picture 5" descr="https://cdn.wallpapersafari.com/86/22/6zEQi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61" y="0"/>
            <a:ext cx="10681539" cy="75737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904629" y="191452"/>
            <a:ext cx="4040287" cy="520823"/>
          </a:xfrm>
          <a:prstGeom prst="rect">
            <a:avLst/>
          </a:prstGeom>
          <a:noFill/>
        </p:spPr>
        <p:txBody>
          <a:bodyPr wrap="none" lIns="104306" tIns="52153" rIns="104306" bIns="52153" rtlCol="0">
            <a:spAutoFit/>
          </a:bodyPr>
          <a:lstStyle/>
          <a:p>
            <a:r>
              <a:rPr lang="ru-RU" sz="27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ru-RU" sz="27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Фитбол</a:t>
            </a:r>
            <a:r>
              <a:rPr lang="ru-RU" sz="27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гимнастика</a:t>
            </a:r>
          </a:p>
        </p:txBody>
      </p:sp>
      <p:sp>
        <p:nvSpPr>
          <p:cNvPr id="3" name="AutoShape 2" descr="https://apf.mail.ru/cgi-bin/readmsg?id=15542212960000000731;0;1&amp;af_preview=1&amp;exif=1"/>
          <p:cNvSpPr>
            <a:spLocks noChangeAspect="1" noChangeArrowheads="1"/>
          </p:cNvSpPr>
          <p:nvPr/>
        </p:nvSpPr>
        <p:spPr bwMode="auto">
          <a:xfrm>
            <a:off x="181936" y="-159276"/>
            <a:ext cx="356447" cy="3360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04306" tIns="52153" rIns="104306" bIns="52153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AutoShape 4" descr="https://apf.mail.ru/cgi-bin/readmsg?id=15542212960000000731;0;1&amp;af_preview=1&amp;exif=1"/>
          <p:cNvSpPr>
            <a:spLocks noChangeAspect="1" noChangeArrowheads="1"/>
          </p:cNvSpPr>
          <p:nvPr/>
        </p:nvSpPr>
        <p:spPr bwMode="auto">
          <a:xfrm>
            <a:off x="360159" y="8752"/>
            <a:ext cx="356447" cy="3360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04306" tIns="52153" rIns="104306" bIns="52153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792" y="1260351"/>
            <a:ext cx="3968981" cy="5291975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133"/>
          <a:stretch/>
        </p:blipFill>
        <p:spPr>
          <a:xfrm>
            <a:off x="6354812" y="1010432"/>
            <a:ext cx="3411537" cy="3132560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308"/>
          <a:stretch/>
        </p:blipFill>
        <p:spPr>
          <a:xfrm>
            <a:off x="4770636" y="4328533"/>
            <a:ext cx="3567502" cy="2934488"/>
          </a:xfrm>
          <a:prstGeom prst="rect">
            <a:avLst/>
          </a:prstGeom>
          <a:effectLst>
            <a:softEdge rad="63500"/>
          </a:effectLst>
        </p:spPr>
      </p:pic>
    </p:spTree>
    <p:extLst>
      <p:ext uri="{BB962C8B-B14F-4D97-AF65-F5344CB8AC3E}">
        <p14:creationId xmlns:p14="http://schemas.microsoft.com/office/powerpoint/2010/main" val="5806190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3" name="Picture 5" descr="https://cdn.wallpapersafari.com/86/22/6zEQi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61" y="0"/>
            <a:ext cx="10681539" cy="75737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340341" y="1001906"/>
            <a:ext cx="4024578" cy="1721152"/>
          </a:xfrm>
          <a:prstGeom prst="rect">
            <a:avLst/>
          </a:prstGeom>
          <a:noFill/>
        </p:spPr>
        <p:txBody>
          <a:bodyPr wrap="none" lIns="104306" tIns="52153" rIns="104306" bIns="52153" rtlCol="0">
            <a:spAutoFit/>
          </a:bodyPr>
          <a:lstStyle/>
          <a:p>
            <a:pPr algn="ctr"/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Рассматривание иллюстраций,</a:t>
            </a:r>
          </a:p>
          <a:p>
            <a:pPr algn="ctr"/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Беседы на тему ЗОЖ</a:t>
            </a:r>
          </a:p>
          <a:p>
            <a:pPr algn="ctr"/>
            <a:endParaRPr lang="ru-RU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Речь развиваем,</a:t>
            </a:r>
          </a:p>
          <a:p>
            <a:pPr algn="ctr"/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Правила ЗОЖ закрепляем</a:t>
            </a:r>
            <a:endParaRPr lang="ru-RU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972" y="95644"/>
            <a:ext cx="2811096" cy="3748129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7982" y="63935"/>
            <a:ext cx="2788117" cy="3717490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118"/>
          <a:stretch/>
        </p:blipFill>
        <p:spPr>
          <a:xfrm>
            <a:off x="7426291" y="4067213"/>
            <a:ext cx="3051497" cy="3128076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180" y="4143430"/>
            <a:ext cx="2231732" cy="2975642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6779" y="2916535"/>
            <a:ext cx="3339841" cy="4453122"/>
          </a:xfrm>
          <a:prstGeom prst="rect">
            <a:avLst/>
          </a:prstGeom>
          <a:effectLst>
            <a:softEdge rad="63500"/>
          </a:effectLst>
        </p:spPr>
      </p:pic>
    </p:spTree>
    <p:extLst>
      <p:ext uri="{BB962C8B-B14F-4D97-AF65-F5344CB8AC3E}">
        <p14:creationId xmlns:p14="http://schemas.microsoft.com/office/powerpoint/2010/main" val="5806190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3" name="Picture 5" descr="https://cdn.wallpapersafari.com/86/22/6zEQi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61" y="0"/>
            <a:ext cx="10681539" cy="75737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97980" y="1388606"/>
            <a:ext cx="3413834" cy="428490"/>
          </a:xfrm>
          <a:prstGeom prst="rect">
            <a:avLst/>
          </a:prstGeom>
          <a:noFill/>
        </p:spPr>
        <p:txBody>
          <a:bodyPr wrap="none" lIns="104306" tIns="52153" rIns="104306" bIns="52153" rtlCol="0">
            <a:spAutoFit/>
          </a:bodyPr>
          <a:lstStyle/>
          <a:p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д/и «ФРУКТЫ – ОВОЩИ»</a:t>
            </a:r>
            <a:endParaRPr lang="ru-RU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020645" y="1400588"/>
            <a:ext cx="2698959" cy="428490"/>
          </a:xfrm>
          <a:prstGeom prst="rect">
            <a:avLst/>
          </a:prstGeom>
          <a:noFill/>
        </p:spPr>
        <p:txBody>
          <a:bodyPr wrap="none" lIns="104306" tIns="52153" rIns="104306" bIns="52153" rtlCol="0">
            <a:spAutoFit/>
          </a:bodyPr>
          <a:lstStyle/>
          <a:p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д/и</a:t>
            </a:r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«Тело человека»</a:t>
            </a:r>
            <a:endParaRPr lang="ru-RU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354812" y="2695823"/>
            <a:ext cx="3053415" cy="1074821"/>
          </a:xfrm>
          <a:prstGeom prst="rect">
            <a:avLst/>
          </a:prstGeom>
          <a:noFill/>
        </p:spPr>
        <p:txBody>
          <a:bodyPr wrap="none" lIns="104306" tIns="52153" rIns="104306" bIns="52153" rtlCol="0">
            <a:spAutoFit/>
          </a:bodyPr>
          <a:lstStyle/>
          <a:p>
            <a:pPr algn="ctr"/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Формирование </a:t>
            </a:r>
          </a:p>
          <a:p>
            <a:pPr algn="ctr"/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гигиенических навыков:</a:t>
            </a:r>
          </a:p>
          <a:p>
            <a:pPr algn="ctr"/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«Купание пупса»</a:t>
            </a:r>
            <a:endParaRPr lang="ru-RU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166" y="1980431"/>
            <a:ext cx="3747859" cy="4997146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30676" y="3812997"/>
            <a:ext cx="4824818" cy="3618614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868" y="120022"/>
            <a:ext cx="3434401" cy="2575801"/>
          </a:xfrm>
          <a:prstGeom prst="rect">
            <a:avLst/>
          </a:prstGeom>
          <a:effectLst>
            <a:softEdge rad="31750"/>
          </a:effectLst>
        </p:spPr>
      </p:pic>
    </p:spTree>
    <p:extLst>
      <p:ext uri="{BB962C8B-B14F-4D97-AF65-F5344CB8AC3E}">
        <p14:creationId xmlns:p14="http://schemas.microsoft.com/office/powerpoint/2010/main" val="5806190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3" name="Picture 5" descr="https://cdn.wallpapersafari.com/86/22/6zEQi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61" y="0"/>
            <a:ext cx="10681539" cy="75737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522164" y="194148"/>
            <a:ext cx="10064429" cy="936321"/>
          </a:xfrm>
          <a:prstGeom prst="rect">
            <a:avLst/>
          </a:prstGeom>
          <a:noFill/>
        </p:spPr>
        <p:txBody>
          <a:bodyPr wrap="square" lIns="104306" tIns="52153" rIns="104306" bIns="52153" rtlCol="0">
            <a:spAutoFit/>
          </a:bodyPr>
          <a:lstStyle/>
          <a:p>
            <a:r>
              <a:rPr lang="ru-RU" sz="27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Сюжетно-ролевые </a:t>
            </a:r>
            <a:r>
              <a:rPr lang="ru-RU" sz="27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игры                  Экспериментирование:</a:t>
            </a:r>
          </a:p>
          <a:p>
            <a:r>
              <a:rPr lang="ru-RU" sz="27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7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</a:t>
            </a:r>
            <a:r>
              <a:rPr lang="ru-RU" sz="27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«Посадим зелень для огорода»</a:t>
            </a:r>
            <a:endParaRPr lang="ru-RU" sz="27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104870" y="6549112"/>
            <a:ext cx="3163061" cy="428490"/>
          </a:xfrm>
          <a:prstGeom prst="rect">
            <a:avLst/>
          </a:prstGeom>
          <a:noFill/>
        </p:spPr>
        <p:txBody>
          <a:bodyPr wrap="none" lIns="104306" tIns="52153" rIns="104306" bIns="52153" rtlCol="0">
            <a:spAutoFit/>
          </a:bodyPr>
          <a:lstStyle/>
          <a:p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«На приёме у педиатра»</a:t>
            </a:r>
            <a:endParaRPr lang="ru-RU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333" y="866076"/>
            <a:ext cx="2403425" cy="3204567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3847" y="3073487"/>
            <a:ext cx="2619449" cy="3492599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1733" y="1116256"/>
            <a:ext cx="5050305" cy="3779838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0749" y="5076775"/>
            <a:ext cx="2825844" cy="2114968"/>
          </a:xfrm>
          <a:prstGeom prst="rect">
            <a:avLst/>
          </a:prstGeom>
          <a:effectLst>
            <a:softEdge rad="31750"/>
          </a:effectLst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7879" y="4643880"/>
            <a:ext cx="2126821" cy="2841681"/>
          </a:xfrm>
          <a:prstGeom prst="rect">
            <a:avLst/>
          </a:prstGeom>
          <a:effectLst>
            <a:softEdge rad="31750"/>
          </a:effectLst>
        </p:spPr>
      </p:pic>
    </p:spTree>
    <p:extLst>
      <p:ext uri="{BB962C8B-B14F-4D97-AF65-F5344CB8AC3E}">
        <p14:creationId xmlns:p14="http://schemas.microsoft.com/office/powerpoint/2010/main" val="5806190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3" name="Picture 5" descr="https://cdn.wallpapersafari.com/86/22/6zEQi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61" y="0"/>
            <a:ext cx="10681539" cy="75737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987457" y="366769"/>
            <a:ext cx="6617660" cy="597767"/>
          </a:xfrm>
          <a:prstGeom prst="rect">
            <a:avLst/>
          </a:prstGeom>
          <a:noFill/>
        </p:spPr>
        <p:txBody>
          <a:bodyPr wrap="none" lIns="104306" tIns="52153" rIns="104306" bIns="52153" rtlCol="0">
            <a:spAutoFit/>
          </a:bodyPr>
          <a:lstStyle/>
          <a:p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Экскурсия на кухню детского сад</a:t>
            </a:r>
            <a:r>
              <a:rPr lang="ru-RU" sz="2700" dirty="0"/>
              <a:t>а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1186" y="1560501"/>
            <a:ext cx="3627561" cy="4836748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02884" y="1560501"/>
            <a:ext cx="3564466" cy="4752622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9377" y="2196455"/>
            <a:ext cx="3810177" cy="5080236"/>
          </a:xfrm>
          <a:prstGeom prst="rect">
            <a:avLst/>
          </a:prstGeom>
          <a:effectLst>
            <a:softEdge rad="63500"/>
          </a:effectLst>
        </p:spPr>
      </p:pic>
    </p:spTree>
    <p:extLst>
      <p:ext uri="{BB962C8B-B14F-4D97-AF65-F5344CB8AC3E}">
        <p14:creationId xmlns:p14="http://schemas.microsoft.com/office/powerpoint/2010/main" val="5806190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3" name="Picture 5" descr="https://cdn.wallpapersafari.com/86/22/6zEQi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61" y="0"/>
            <a:ext cx="10681539" cy="75737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94140" y="684338"/>
            <a:ext cx="9852495" cy="5060527"/>
          </a:xfrm>
          <a:prstGeom prst="rect">
            <a:avLst/>
          </a:prstGeom>
          <a:noFill/>
        </p:spPr>
        <p:txBody>
          <a:bodyPr wrap="square" lIns="104306" tIns="52153" rIns="104306" bIns="52153" rtlCol="0">
            <a:spAutoFit/>
          </a:bodyPr>
          <a:lstStyle/>
          <a:p>
            <a:pPr algn="just"/>
            <a:r>
              <a:rPr lang="ru-RU" sz="2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Актуальность</a:t>
            </a:r>
          </a:p>
          <a:p>
            <a:pPr algn="just"/>
            <a:r>
              <a:rPr lang="ru-RU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Актуальность данной темы выражена в формировании убеждений и привычек </a:t>
            </a:r>
            <a:r>
              <a:rPr lang="ru-RU" sz="2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здорового </a:t>
            </a:r>
            <a:r>
              <a:rPr lang="ru-RU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образа жизни у детей </a:t>
            </a:r>
            <a:r>
              <a:rPr lang="ru-RU" sz="2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младшего</a:t>
            </a:r>
            <a:r>
              <a:rPr lang="ru-RU" sz="2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дошкольного возраста, необходимости воспитания потребности в сохранении и укреплении здоровья. Именно в этот период у ребёнка закладываются основные навыки по формированию здоровья, это самое благоприятное время для выработки правильных привычек, которые в сочетании с обучением дошкольников методам совершенствования и сохранения здоровья приведут к положительным результатам.</a:t>
            </a:r>
          </a:p>
          <a:p>
            <a:pPr algn="just"/>
            <a:r>
              <a:rPr lang="ru-RU" sz="2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Вид проекта</a:t>
            </a:r>
            <a:r>
              <a:rPr lang="ru-RU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познавательный, оздоровительный, творческий.</a:t>
            </a:r>
          </a:p>
          <a:p>
            <a:pPr algn="just"/>
            <a:r>
              <a:rPr lang="ru-RU" sz="2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Срок реализации проекта</a:t>
            </a:r>
            <a:r>
              <a:rPr lang="ru-RU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краткосрочный </a:t>
            </a:r>
            <a:endParaRPr lang="ru-RU" sz="23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Участники </a:t>
            </a:r>
            <a:r>
              <a:rPr lang="ru-RU" sz="2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проекта</a:t>
            </a:r>
            <a:r>
              <a:rPr lang="ru-RU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дети </a:t>
            </a:r>
            <a:r>
              <a:rPr lang="ru-RU" sz="2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второй младшей</a:t>
            </a:r>
            <a:r>
              <a:rPr lang="ru-RU" sz="2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группы, родители, педагоги, специалисты узкой направленности.</a:t>
            </a:r>
          </a:p>
          <a:p>
            <a:pPr algn="just"/>
            <a:endParaRPr lang="ru-RU" sz="23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47" name="Picture 7" descr="http://pokshkol.ucoz.ru/Baza/Image/kart/st2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83537" y="5368475"/>
            <a:ext cx="3755058" cy="21133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127202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3" name="Picture 5" descr="https://cdn.wallpapersafari.com/86/22/6zEQi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61" y="0"/>
            <a:ext cx="10681539" cy="75737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557279" y="232665"/>
            <a:ext cx="7891534" cy="520823"/>
          </a:xfrm>
          <a:prstGeom prst="rect">
            <a:avLst/>
          </a:prstGeom>
        </p:spPr>
        <p:txBody>
          <a:bodyPr wrap="none" lIns="104306" tIns="52153" rIns="104306" bIns="52153">
            <a:spAutoFit/>
          </a:bodyPr>
          <a:lstStyle/>
          <a:p>
            <a:r>
              <a:rPr lang="ru-RU" sz="2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Экскурсия в медицинский кабинет детского сад</a:t>
            </a:r>
            <a:r>
              <a:rPr lang="ru-RU" sz="2700" dirty="0"/>
              <a:t>а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4212" y="1548383"/>
            <a:ext cx="3672408" cy="4896544"/>
          </a:xfrm>
          <a:prstGeom prst="rect">
            <a:avLst/>
          </a:prstGeom>
          <a:effectLst>
            <a:softEdge rad="3175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66780" y="1535746"/>
            <a:ext cx="3769747" cy="5026329"/>
          </a:xfrm>
          <a:prstGeom prst="rect">
            <a:avLst/>
          </a:prstGeom>
          <a:effectLst>
            <a:softEdge rad="31750"/>
          </a:effectLst>
        </p:spPr>
      </p:pic>
    </p:spTree>
    <p:extLst>
      <p:ext uri="{BB962C8B-B14F-4D97-AF65-F5344CB8AC3E}">
        <p14:creationId xmlns:p14="http://schemas.microsoft.com/office/powerpoint/2010/main" val="5806190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3" name="Picture 5" descr="https://cdn.wallpapersafari.com/86/22/6zEQi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61" y="0"/>
            <a:ext cx="10681539" cy="75737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613354" y="14136"/>
            <a:ext cx="5478566" cy="520823"/>
          </a:xfrm>
          <a:prstGeom prst="rect">
            <a:avLst/>
          </a:prstGeom>
          <a:noFill/>
        </p:spPr>
        <p:txBody>
          <a:bodyPr wrap="none" lIns="104306" tIns="52153" rIns="104306" bIns="52153" rtlCol="0">
            <a:spAutoFit/>
          </a:bodyPr>
          <a:lstStyle/>
          <a:p>
            <a:pPr algn="ctr"/>
            <a:r>
              <a:rPr lang="ru-RU" sz="27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Продуктивный вид деятельности</a:t>
            </a:r>
            <a:endParaRPr lang="ru-RU" sz="27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2325" y="566416"/>
            <a:ext cx="4824818" cy="3618614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35278" y="1476375"/>
            <a:ext cx="4099987" cy="5478062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341" y="4199243"/>
            <a:ext cx="4462787" cy="3340117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8988" y="566416"/>
            <a:ext cx="2646089" cy="1980432"/>
          </a:xfrm>
          <a:prstGeom prst="rect">
            <a:avLst/>
          </a:prstGeom>
          <a:effectLst>
            <a:softEdge rad="127000"/>
          </a:effectLst>
        </p:spPr>
      </p:pic>
    </p:spTree>
    <p:extLst>
      <p:ext uri="{BB962C8B-B14F-4D97-AF65-F5344CB8AC3E}">
        <p14:creationId xmlns:p14="http://schemas.microsoft.com/office/powerpoint/2010/main" val="5806190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3" name="Picture 5" descr="https://cdn.wallpapersafari.com/86/22/6zEQi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61" y="0"/>
            <a:ext cx="10681539" cy="75737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857824" y="262902"/>
            <a:ext cx="5346700" cy="428490"/>
          </a:xfrm>
          <a:prstGeom prst="rect">
            <a:avLst/>
          </a:prstGeom>
        </p:spPr>
        <p:txBody>
          <a:bodyPr lIns="104306" tIns="52153" rIns="104306" bIns="52153">
            <a:spAutoFit/>
          </a:bodyPr>
          <a:lstStyle/>
          <a:p>
            <a:pPr algn="ctr"/>
            <a:r>
              <a:rPr lang="ru-RU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Оздоравливаемся</a:t>
            </a:r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Кислородный коктейль</a:t>
            </a:r>
            <a:endParaRPr lang="ru-RU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132" y="1476375"/>
            <a:ext cx="4464778" cy="3348584"/>
          </a:xfrm>
          <a:prstGeom prst="rect">
            <a:avLst/>
          </a:prstGeom>
          <a:effectLst>
            <a:softEdge rad="3175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672408" y="4231220"/>
            <a:ext cx="3348584" cy="2511438"/>
          </a:xfrm>
          <a:prstGeom prst="rect">
            <a:avLst/>
          </a:prstGeom>
          <a:effectLst>
            <a:softEdge rad="31750"/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5864390" y="1579890"/>
            <a:ext cx="5004768" cy="3753576"/>
          </a:xfrm>
          <a:prstGeom prst="rect">
            <a:avLst/>
          </a:prstGeom>
          <a:effectLst>
            <a:softEdge rad="31750"/>
          </a:effectLst>
        </p:spPr>
      </p:pic>
    </p:spTree>
    <p:extLst>
      <p:ext uri="{BB962C8B-B14F-4D97-AF65-F5344CB8AC3E}">
        <p14:creationId xmlns:p14="http://schemas.microsoft.com/office/powerpoint/2010/main" val="5806190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3" name="Picture 5" descr="https://cdn.wallpapersafari.com/86/22/6zEQi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61" y="0"/>
            <a:ext cx="10681539" cy="75737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62557" y="1354366"/>
            <a:ext cx="9431448" cy="1521097"/>
          </a:xfrm>
          <a:prstGeom prst="rect">
            <a:avLst/>
          </a:prstGeom>
        </p:spPr>
        <p:txBody>
          <a:bodyPr wrap="square" lIns="104306" tIns="52153" rIns="104306" bIns="52153">
            <a:spAutoFit/>
          </a:bodyPr>
          <a:lstStyle/>
          <a:p>
            <a:pPr lvl="0" algn="ctr"/>
            <a:r>
              <a:rPr lang="ru-RU" sz="23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этап-Заключительный</a:t>
            </a:r>
          </a:p>
          <a:p>
            <a:pPr marL="521528" indent="-521528">
              <a:buFontTx/>
              <a:buAutoNum type="arabicPeriod"/>
            </a:pPr>
            <a:r>
              <a:rPr lang="ru-RU" sz="23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Анализ результатов полученных при  реализации проекта «Здоровей-ка»;</a:t>
            </a:r>
          </a:p>
          <a:p>
            <a:pPr marL="521528" indent="-521528">
              <a:buFontTx/>
              <a:buAutoNum type="arabicPeriod"/>
            </a:pPr>
            <a:r>
              <a:rPr lang="ru-RU" sz="23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Развлечение </a:t>
            </a:r>
            <a:r>
              <a:rPr lang="ru-RU" sz="23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свежем </a:t>
            </a:r>
            <a:r>
              <a:rPr lang="ru-RU" sz="23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воздухе совместно с родителями </a:t>
            </a:r>
            <a:r>
              <a:rPr lang="ru-RU" sz="23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5806190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3" name="Picture 5" descr="https://cdn.wallpapersafari.com/86/22/6zEQid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61" y="0"/>
            <a:ext cx="10681539" cy="75737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2679280" y="108223"/>
            <a:ext cx="53467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Развлечение :</a:t>
            </a:r>
          </a:p>
          <a:p>
            <a:pPr algn="ctr"/>
            <a:r>
              <a:rPr lang="ru-RU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«В </a:t>
            </a:r>
            <a:r>
              <a:rPr lang="ru-R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поисках ключа здоровья»</a:t>
            </a:r>
            <a:endParaRPr lang="ru-RU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0196" y="1303874"/>
            <a:ext cx="3518604" cy="2638953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38788" y="1332359"/>
            <a:ext cx="3480624" cy="2610468"/>
          </a:xfrm>
          <a:prstGeom prst="rect">
            <a:avLst/>
          </a:prstGeom>
          <a:effectLst>
            <a:softEdge rad="63500"/>
          </a:effectLst>
        </p:spPr>
      </p:pic>
      <p:sp>
        <p:nvSpPr>
          <p:cNvPr id="9" name="Прямоугольник 8"/>
          <p:cNvSpPr/>
          <p:nvPr/>
        </p:nvSpPr>
        <p:spPr>
          <a:xfrm>
            <a:off x="2163850" y="906442"/>
            <a:ext cx="103086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Начало</a:t>
            </a:r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6522876" y="906442"/>
            <a:ext cx="300620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Станция «Спортивная»</a:t>
            </a:r>
            <a:endParaRPr lang="ru-RU" dirty="0"/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0129" y="4148605"/>
            <a:ext cx="2547441" cy="3396588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22876" y="4021315"/>
            <a:ext cx="2664296" cy="3552394"/>
          </a:xfrm>
          <a:prstGeom prst="rect">
            <a:avLst/>
          </a:prstGeom>
          <a:effectLst>
            <a:softEdge rad="127000"/>
          </a:effectLst>
        </p:spPr>
      </p:pic>
      <p:sp>
        <p:nvSpPr>
          <p:cNvPr id="14" name="Прямоугольник 13"/>
          <p:cNvSpPr/>
          <p:nvPr/>
        </p:nvSpPr>
        <p:spPr>
          <a:xfrm>
            <a:off x="3474492" y="4001308"/>
            <a:ext cx="250376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Станция </a:t>
            </a:r>
            <a:r>
              <a:rPr lang="ru-R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«ПДД»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79727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3" name="Picture 5" descr="https://cdn.wallpapersafari.com/86/22/6zEQi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61" y="0"/>
            <a:ext cx="10681539" cy="75737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124" y="821540"/>
            <a:ext cx="2205403" cy="2940538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6420" y="795422"/>
            <a:ext cx="2232248" cy="2976331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561" y="795422"/>
            <a:ext cx="2187402" cy="2916536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10996" y="774249"/>
            <a:ext cx="2232248" cy="2976331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13240" y="3786854"/>
            <a:ext cx="2713880" cy="3618507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0236" y="3843185"/>
            <a:ext cx="2664612" cy="3552816"/>
          </a:xfrm>
          <a:prstGeom prst="rect">
            <a:avLst/>
          </a:prstGeom>
          <a:effectLst>
            <a:softEdge rad="63500"/>
          </a:effectLst>
        </p:spPr>
      </p:pic>
      <p:sp>
        <p:nvSpPr>
          <p:cNvPr id="13" name="Прямоугольник 12"/>
          <p:cNvSpPr/>
          <p:nvPr/>
        </p:nvSpPr>
        <p:spPr>
          <a:xfrm>
            <a:off x="1695589" y="161942"/>
            <a:ext cx="265854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Станция </a:t>
            </a:r>
            <a:r>
              <a:rPr lang="ru-RU" sz="2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«Чистюля»</a:t>
            </a:r>
            <a:endParaRPr lang="ru-RU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4660170" y="54355"/>
            <a:ext cx="403244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Станция</a:t>
            </a:r>
          </a:p>
          <a:p>
            <a:pPr algn="ctr"/>
            <a:r>
              <a:rPr lang="ru-RU" sz="2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«Полезное питание»</a:t>
            </a:r>
            <a:endParaRPr lang="ru-RU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8128113" y="266402"/>
            <a:ext cx="192918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Станция «</a:t>
            </a:r>
            <a:r>
              <a:rPr lang="ru-RU" sz="2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ПБ»</a:t>
            </a:r>
            <a:endParaRPr lang="ru-RU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3942544" y="4911707"/>
            <a:ext cx="2292230" cy="133882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Сбор</a:t>
            </a:r>
          </a:p>
          <a:p>
            <a:pPr algn="ctr"/>
            <a:r>
              <a:rPr lang="ru-RU" sz="2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«Ключа здоровья»</a:t>
            </a:r>
          </a:p>
          <a:p>
            <a:pPr algn="ctr"/>
            <a:r>
              <a:rPr lang="ru-RU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endParaRPr lang="ru-RU" sz="2000" b="1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награждение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806190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3" name="Picture 5" descr="https://cdn.wallpapersafari.com/86/22/6zEQi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61" y="0"/>
            <a:ext cx="10681539" cy="75737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581" y="1246221"/>
            <a:ext cx="7271783" cy="5453838"/>
          </a:xfrm>
          <a:prstGeom prst="rect">
            <a:avLst/>
          </a:prstGeom>
          <a:effectLst>
            <a:softEdge rad="127000"/>
          </a:effectLst>
        </p:spPr>
      </p:pic>
      <p:sp>
        <p:nvSpPr>
          <p:cNvPr id="4" name="Прямоугольник 3"/>
          <p:cNvSpPr/>
          <p:nvPr/>
        </p:nvSpPr>
        <p:spPr>
          <a:xfrm>
            <a:off x="7171729" y="972319"/>
            <a:ext cx="3825478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8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Быть </a:t>
            </a:r>
            <a:r>
              <a:rPr lang="ru-RU" sz="1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здоровым — это модно!</a:t>
            </a:r>
            <a:br>
              <a:rPr lang="ru-RU" sz="1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Дружно, весело, задорно,</a:t>
            </a:r>
            <a:br>
              <a:rPr lang="ru-RU" sz="1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Становитесь на зарядку.</a:t>
            </a:r>
            <a:br>
              <a:rPr lang="ru-RU" sz="1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Организму — подзарядка!</a:t>
            </a:r>
          </a:p>
          <a:p>
            <a:pPr algn="ctr"/>
            <a:r>
              <a:rPr lang="ru-RU" sz="1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Знают взрослые и дети</a:t>
            </a:r>
            <a:br>
              <a:rPr lang="ru-RU" sz="1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Пользу витаминов этих:</a:t>
            </a:r>
            <a:br>
              <a:rPr lang="ru-RU" sz="1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Фрукты, овощи на грядке —</a:t>
            </a:r>
            <a:br>
              <a:rPr lang="ru-RU" sz="1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 здоровьем все в порядке!</a:t>
            </a:r>
          </a:p>
          <a:p>
            <a:pPr algn="ctr"/>
            <a:r>
              <a:rPr lang="ru-RU" sz="1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Также нужно закаляться,</a:t>
            </a:r>
            <a:br>
              <a:rPr lang="ru-RU" sz="1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Контрастным душем  </a:t>
            </a:r>
            <a:endParaRPr lang="ru-RU" sz="18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обливаться,</a:t>
            </a:r>
            <a:br>
              <a:rPr lang="ru-RU" sz="1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Больше бегать и гулять,</a:t>
            </a:r>
            <a:br>
              <a:rPr lang="ru-RU" sz="1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 ленится, в меру спать!</a:t>
            </a:r>
          </a:p>
          <a:p>
            <a:pPr algn="ctr"/>
            <a:r>
              <a:rPr lang="ru-RU" sz="1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 а с вредными привычками</a:t>
            </a:r>
            <a:br>
              <a:rPr lang="ru-RU" sz="1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Мы простимся навсегда!</a:t>
            </a:r>
            <a:br>
              <a:rPr lang="ru-RU" sz="1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Организм отблагодарит —</a:t>
            </a:r>
            <a:br>
              <a:rPr lang="ru-RU" sz="1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Будет самый лучший вид</a:t>
            </a:r>
            <a:r>
              <a:rPr lang="ru-RU" sz="18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</a:p>
          <a:p>
            <a:pPr algn="ctr"/>
            <a:endParaRPr lang="ru-RU" sz="1800" b="1" i="0" dirty="0">
              <a:solidFill>
                <a:srgbClr val="0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18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1800" b="1" i="0" dirty="0">
              <a:solidFill>
                <a:srgbClr val="0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4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Будьте здоровы!!!</a:t>
            </a:r>
            <a:endParaRPr lang="ru-RU" sz="2400" b="1" i="1" dirty="0">
              <a:solidFill>
                <a:srgbClr val="0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614916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3" name="Picture 5" descr="https://cdn.wallpapersafari.com/86/22/6zEQi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61" y="0"/>
            <a:ext cx="10681539" cy="75737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468488" y="604946"/>
            <a:ext cx="9768285" cy="5029750"/>
          </a:xfrm>
          <a:prstGeom prst="rect">
            <a:avLst/>
          </a:prstGeom>
          <a:noFill/>
        </p:spPr>
        <p:txBody>
          <a:bodyPr wrap="square" lIns="104306" tIns="52153" rIns="104306" bIns="52153" rtlCol="0">
            <a:spAutoFit/>
          </a:bodyPr>
          <a:lstStyle/>
          <a:p>
            <a:r>
              <a:rPr lang="ru-RU" sz="2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Цель проекта</a:t>
            </a:r>
            <a:r>
              <a:rPr lang="ru-RU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повышать уровень знаний и обогащать опыт родителей о здоровом образе жизни , сохранять и укреплять здоровье детей.</a:t>
            </a:r>
          </a:p>
          <a:p>
            <a:r>
              <a:rPr lang="ru-RU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r>
              <a:rPr lang="ru-RU" sz="2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Задачи: </a:t>
            </a:r>
          </a:p>
          <a:p>
            <a:pPr marL="325955" indent="-325955">
              <a:buFontTx/>
              <a:buChar char="-"/>
            </a:pPr>
            <a:r>
              <a:rPr lang="ru-RU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Расширить и закрепить знания детей о здоровом образе жизни.</a:t>
            </a:r>
          </a:p>
          <a:p>
            <a:pPr marL="325955" indent="-325955">
              <a:buFontTx/>
              <a:buChar char="-"/>
            </a:pPr>
            <a:r>
              <a:rPr lang="ru-RU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Дать представление о ценности здоровья, формировать желание вести здоровый образ жизни.</a:t>
            </a:r>
          </a:p>
          <a:p>
            <a:pPr marL="325955" indent="-325955">
              <a:buFontTx/>
              <a:buChar char="-"/>
            </a:pPr>
            <a:r>
              <a:rPr lang="ru-RU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Обогащать знания детей о витаминах и продуктах питания и их полезных свойствах.</a:t>
            </a:r>
          </a:p>
          <a:p>
            <a:pPr marL="325955" indent="-325955">
              <a:buFontTx/>
              <a:buChar char="-"/>
            </a:pPr>
            <a:r>
              <a:rPr lang="ru-RU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Совершенствовать физические способности в совместной двигательной деятельности детей.</a:t>
            </a:r>
          </a:p>
          <a:p>
            <a:pPr marL="325955" indent="-325955">
              <a:buFontTx/>
              <a:buChar char="-"/>
            </a:pPr>
            <a:r>
              <a:rPr lang="ru-RU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Сплочение детей и родителей , родителей и педагогов в процессе активного сотрудничества в ходе реализации проекта.</a:t>
            </a:r>
          </a:p>
          <a:p>
            <a:endParaRPr lang="ru-RU" dirty="0"/>
          </a:p>
        </p:txBody>
      </p:sp>
      <p:pic>
        <p:nvPicPr>
          <p:cNvPr id="11265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83538" y="5040774"/>
            <a:ext cx="3557328" cy="2509253"/>
          </a:xfrm>
          <a:prstGeom prst="rect">
            <a:avLst/>
          </a:prstGeom>
          <a:noFill/>
          <a:ln>
            <a:noFill/>
          </a:ln>
          <a:effectLst>
            <a:softEdge rad="6350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127202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3" name="Picture 5" descr="https://cdn.wallpapersafari.com/86/22/6zEQi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61" y="0"/>
            <a:ext cx="10681539" cy="75737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462558" y="475890"/>
            <a:ext cx="9768285" cy="5414470"/>
          </a:xfrm>
          <a:prstGeom prst="rect">
            <a:avLst/>
          </a:prstGeom>
          <a:noFill/>
        </p:spPr>
        <p:txBody>
          <a:bodyPr wrap="square" lIns="104306" tIns="52153" rIns="104306" bIns="52153" rtlCol="0">
            <a:spAutoFit/>
          </a:bodyPr>
          <a:lstStyle/>
          <a:p>
            <a:r>
              <a:rPr lang="ru-RU" sz="2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Этапы реализации проекта:</a:t>
            </a:r>
          </a:p>
          <a:p>
            <a:r>
              <a:rPr lang="ru-RU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этап: подготовительный;</a:t>
            </a:r>
          </a:p>
          <a:p>
            <a:r>
              <a:rPr lang="ru-RU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 этап: основной-практический;</a:t>
            </a:r>
          </a:p>
          <a:p>
            <a:r>
              <a:rPr lang="ru-RU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 этап: заключительный.</a:t>
            </a:r>
          </a:p>
          <a:p>
            <a:endParaRPr lang="ru-RU" sz="23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2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2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этап-подготовительный</a:t>
            </a:r>
          </a:p>
          <a:p>
            <a:pPr marL="521528" indent="-521528">
              <a:buAutoNum type="arabicPeriod"/>
            </a:pPr>
            <a:r>
              <a:rPr lang="ru-RU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Создание условий для реализации проекта «Здоровей-ка»;</a:t>
            </a:r>
          </a:p>
          <a:p>
            <a:pPr marL="521528" indent="-521528">
              <a:buAutoNum type="arabicPeriod"/>
            </a:pPr>
            <a:r>
              <a:rPr lang="ru-RU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Изучение методических пособий и литературы по теме;</a:t>
            </a:r>
          </a:p>
          <a:p>
            <a:pPr marL="521528" indent="-521528">
              <a:buAutoNum type="arabicPeriod"/>
            </a:pPr>
            <a:r>
              <a:rPr lang="ru-RU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Подбор художественной литературы, дидактических игр, демонстрационного материала и т.д.;</a:t>
            </a:r>
          </a:p>
          <a:p>
            <a:pPr marL="521528" indent="-521528">
              <a:buAutoNum type="arabicPeriod"/>
            </a:pPr>
            <a:r>
              <a:rPr lang="ru-RU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Разработка перспективного плана мероприятий в рамках данного проекта;</a:t>
            </a:r>
          </a:p>
          <a:p>
            <a:pPr marL="521528" indent="-521528">
              <a:buAutoNum type="arabicPeriod"/>
            </a:pPr>
            <a:r>
              <a:rPr lang="ru-RU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Консультации, беседы с родителями по вопросам </a:t>
            </a:r>
            <a:r>
              <a:rPr lang="ru-RU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здоровьесбережения</a:t>
            </a:r>
            <a:r>
              <a:rPr lang="ru-RU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6251448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3" name="Picture 5" descr="https://cdn.wallpapersafari.com/86/22/6zEQid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61" y="0"/>
            <a:ext cx="10681539" cy="75737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 descr="G:\флешка\фото 2018-2019\здоровье\IMG20190401160420.jpg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664"/>
          <a:stretch/>
        </p:blipFill>
        <p:spPr bwMode="auto">
          <a:xfrm>
            <a:off x="1052023" y="1637044"/>
            <a:ext cx="8505145" cy="5070052"/>
          </a:xfrm>
          <a:prstGeom prst="rect">
            <a:avLst/>
          </a:prstGeom>
          <a:noFill/>
          <a:ln>
            <a:noFill/>
          </a:ln>
          <a:effectLst>
            <a:softEdge rad="127000"/>
          </a:effectLst>
        </p:spPr>
      </p:pic>
      <p:sp>
        <p:nvSpPr>
          <p:cNvPr id="2" name="TextBox 1"/>
          <p:cNvSpPr txBox="1"/>
          <p:nvPr/>
        </p:nvSpPr>
        <p:spPr>
          <a:xfrm>
            <a:off x="1721441" y="705737"/>
            <a:ext cx="7020270" cy="597767"/>
          </a:xfrm>
          <a:prstGeom prst="rect">
            <a:avLst/>
          </a:prstGeom>
          <a:noFill/>
        </p:spPr>
        <p:txBody>
          <a:bodyPr wrap="none" lIns="104306" tIns="52153" rIns="104306" bIns="52153" rtlCol="0">
            <a:spAutoFit/>
          </a:bodyPr>
          <a:lstStyle/>
          <a:p>
            <a:r>
              <a:rPr lang="ru-RU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Методические пособия и литература</a:t>
            </a:r>
          </a:p>
        </p:txBody>
      </p:sp>
    </p:spTree>
    <p:extLst>
      <p:ext uri="{BB962C8B-B14F-4D97-AF65-F5344CB8AC3E}">
        <p14:creationId xmlns:p14="http://schemas.microsoft.com/office/powerpoint/2010/main" val="36251448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3" name="Picture 5" descr="https://cdn.wallpapersafari.com/86/22/6zEQi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61" y="0"/>
            <a:ext cx="10681539" cy="75737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5" descr="G:\флешка\фото 2018-2019\здоровье\IMG20190320101133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30932" y="4098200"/>
            <a:ext cx="2492817" cy="2975770"/>
          </a:xfrm>
          <a:prstGeom prst="rect">
            <a:avLst/>
          </a:prstGeom>
          <a:noFill/>
          <a:ln>
            <a:noFill/>
          </a:ln>
          <a:effectLst>
            <a:softEdge rad="63500"/>
          </a:effectLst>
        </p:spPr>
      </p:pic>
      <p:sp>
        <p:nvSpPr>
          <p:cNvPr id="7" name="TextBox 6"/>
          <p:cNvSpPr txBox="1"/>
          <p:nvPr/>
        </p:nvSpPr>
        <p:spPr>
          <a:xfrm>
            <a:off x="967138" y="371955"/>
            <a:ext cx="8616925" cy="459268"/>
          </a:xfrm>
          <a:prstGeom prst="rect">
            <a:avLst/>
          </a:prstGeom>
          <a:noFill/>
        </p:spPr>
        <p:txBody>
          <a:bodyPr wrap="none" lIns="104306" tIns="52153" rIns="104306" bIns="52153" rtlCol="0">
            <a:spAutoFit/>
          </a:bodyPr>
          <a:lstStyle/>
          <a:p>
            <a:r>
              <a:rPr lang="ru-RU" sz="2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Консультации, стендовая информация, буклеты для родителей</a:t>
            </a:r>
          </a:p>
        </p:txBody>
      </p:sp>
      <p:pic>
        <p:nvPicPr>
          <p:cNvPr id="9" name="Рисунок 8" descr="G:\флешка\фото 2018-2019\здоровье\IMG20190401171728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852" y="4098201"/>
            <a:ext cx="2644528" cy="3192942"/>
          </a:xfrm>
          <a:prstGeom prst="rect">
            <a:avLst/>
          </a:prstGeom>
          <a:noFill/>
          <a:ln>
            <a:noFill/>
          </a:ln>
          <a:effectLst>
            <a:softEdge rad="63500"/>
          </a:effec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6220" y="1095195"/>
            <a:ext cx="3672690" cy="2754518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98828" y="4157434"/>
            <a:ext cx="3888714" cy="2916536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1163" y="831223"/>
            <a:ext cx="2552872" cy="3403829"/>
          </a:xfrm>
          <a:prstGeom prst="rect">
            <a:avLst/>
          </a:prstGeom>
          <a:effectLst>
            <a:softEdge rad="127000"/>
          </a:effectLst>
        </p:spPr>
      </p:pic>
    </p:spTree>
    <p:extLst>
      <p:ext uri="{BB962C8B-B14F-4D97-AF65-F5344CB8AC3E}">
        <p14:creationId xmlns:p14="http://schemas.microsoft.com/office/powerpoint/2010/main" val="36251448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3" name="Picture 5" descr="https://cdn.wallpapersafari.com/86/22/6zEQi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61" y="0"/>
            <a:ext cx="10681539" cy="75737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62557" y="525553"/>
            <a:ext cx="9515657" cy="6768687"/>
          </a:xfrm>
          <a:prstGeom prst="rect">
            <a:avLst/>
          </a:prstGeom>
        </p:spPr>
        <p:txBody>
          <a:bodyPr wrap="square" lIns="104306" tIns="52153" rIns="104306" bIns="52153">
            <a:spAutoFit/>
          </a:bodyPr>
          <a:lstStyle/>
          <a:p>
            <a:pPr algn="ctr"/>
            <a:endPara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 этап-основной</a:t>
            </a:r>
          </a:p>
          <a:p>
            <a:pPr marL="521528" indent="-521528">
              <a:buAutoNum type="arabicPeriod"/>
            </a:pPr>
            <a:r>
              <a:rPr lang="ru-RU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Утренняя гимнастика и физкультурные занятия;</a:t>
            </a:r>
          </a:p>
          <a:p>
            <a:pPr marL="521528" indent="-521528">
              <a:buAutoNum type="arabicPeriod"/>
            </a:pPr>
            <a:r>
              <a:rPr lang="ru-RU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Пальчиковая, дыхательная, артикуляционная гимнастика;</a:t>
            </a:r>
          </a:p>
          <a:p>
            <a:pPr marL="521528" indent="-521528">
              <a:buAutoNum type="arabicPeriod"/>
            </a:pPr>
            <a:r>
              <a:rPr lang="ru-RU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Подвижные игры на свежем воздухе и в группе;</a:t>
            </a:r>
          </a:p>
          <a:p>
            <a:pPr marL="521528" indent="-521528">
              <a:buAutoNum type="arabicPeriod"/>
            </a:pPr>
            <a:r>
              <a:rPr lang="ru-RU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Закаливающие мероприятия;</a:t>
            </a:r>
          </a:p>
          <a:p>
            <a:pPr marL="521528" indent="-521528">
              <a:buAutoNum type="arabicPeriod"/>
            </a:pPr>
            <a:r>
              <a:rPr lang="ru-RU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Самомассаж;</a:t>
            </a:r>
          </a:p>
          <a:p>
            <a:pPr marL="521528" indent="-521528">
              <a:buAutoNum type="arabicPeriod"/>
            </a:pPr>
            <a:r>
              <a:rPr lang="ru-RU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Фитбол</a:t>
            </a:r>
            <a:r>
              <a:rPr lang="ru-RU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-гимнастика;</a:t>
            </a:r>
          </a:p>
          <a:p>
            <a:pPr marL="521528" indent="-521528">
              <a:buAutoNum type="arabicPeriod"/>
            </a:pPr>
            <a:r>
              <a:rPr lang="ru-RU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Беседы : «Витамины», «Пирамида здорового питания», « Чтобы быть здоровым», «Как устроено твоё </a:t>
            </a:r>
            <a:r>
              <a:rPr lang="ru-RU" sz="2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тело» </a:t>
            </a:r>
            <a:r>
              <a:rPr lang="ru-RU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др</a:t>
            </a:r>
            <a:r>
              <a:rPr lang="ru-RU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521528" indent="-521528">
              <a:buAutoNum type="arabicPeriod"/>
            </a:pPr>
            <a:r>
              <a:rPr lang="ru-RU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Рассматривание картин, иллюстраций, чтение художественной литературы;</a:t>
            </a:r>
          </a:p>
          <a:p>
            <a:pPr marL="521528" indent="-521528">
              <a:buAutoNum type="arabicPeriod"/>
            </a:pPr>
            <a:r>
              <a:rPr lang="ru-RU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Дидактические и сюжетно-ролевые  игры « Полезные и вредные продукты», « Овощи-фрукты», «Кафе», «Купание малыша», «На приеме у педиатра»;</a:t>
            </a:r>
          </a:p>
          <a:p>
            <a:pPr marL="521528" indent="-521528">
              <a:buAutoNum type="arabicPeriod"/>
            </a:pPr>
            <a:r>
              <a:rPr lang="ru-RU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Экскурсия в медицинский кабинет;</a:t>
            </a:r>
          </a:p>
          <a:p>
            <a:pPr marL="521528" indent="-521528">
              <a:buAutoNum type="arabicPeriod"/>
            </a:pPr>
            <a:r>
              <a:rPr lang="ru-RU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Экскурсия на кухню детского сада;</a:t>
            </a:r>
          </a:p>
          <a:p>
            <a:pPr marL="521528" indent="-521528">
              <a:buAutoNum type="arabicPeriod"/>
            </a:pPr>
            <a:r>
              <a:rPr lang="ru-RU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Продуктивный вид </a:t>
            </a:r>
            <a:r>
              <a:rPr lang="ru-RU" sz="2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деятельности</a:t>
            </a:r>
            <a:r>
              <a:rPr lang="ru-RU" sz="2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521528" indent="-521528">
              <a:buAutoNum type="arabicPeriod"/>
            </a:pPr>
            <a:r>
              <a:rPr lang="ru-RU" sz="2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Употребление детьми кислородного коктейля.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251448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3" name="Picture 5" descr="https://cdn.wallpapersafari.com/86/22/6zEQi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61" y="0"/>
            <a:ext cx="10681539" cy="75737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771426" y="245736"/>
            <a:ext cx="8476438" cy="813211"/>
          </a:xfrm>
          <a:prstGeom prst="rect">
            <a:avLst/>
          </a:prstGeom>
          <a:noFill/>
        </p:spPr>
        <p:txBody>
          <a:bodyPr wrap="none" lIns="104306" tIns="52153" rIns="104306" bIns="52153" rtlCol="0">
            <a:spAutoFit/>
          </a:bodyPr>
          <a:lstStyle/>
          <a:p>
            <a:r>
              <a:rPr lang="ru-RU" sz="2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Роль утренней гимнастики  в двигательной активности </a:t>
            </a:r>
            <a:r>
              <a:rPr lang="ru-RU" sz="2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детей.</a:t>
            </a:r>
            <a:endParaRPr lang="ru-RU" sz="2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084822" y="6083004"/>
            <a:ext cx="5294413" cy="1074821"/>
          </a:xfrm>
          <a:prstGeom prst="rect">
            <a:avLst/>
          </a:prstGeom>
          <a:noFill/>
        </p:spPr>
        <p:txBody>
          <a:bodyPr wrap="none" lIns="104306" tIns="52153" rIns="104306" bIns="52153" rtlCol="0">
            <a:spAutoFit/>
          </a:bodyPr>
          <a:lstStyle/>
          <a:p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Утренняя гимнастика является одним из</a:t>
            </a:r>
          </a:p>
          <a:p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ажнейших компонентов двигательного</a:t>
            </a:r>
          </a:p>
          <a:p>
            <a:pPr algn="ctr"/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режима</a:t>
            </a:r>
            <a:endParaRPr lang="ru-RU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866"/>
          <a:stretch/>
        </p:blipFill>
        <p:spPr>
          <a:xfrm>
            <a:off x="457099" y="2340471"/>
            <a:ext cx="4563665" cy="3233178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531"/>
          <a:stretch/>
        </p:blipFill>
        <p:spPr>
          <a:xfrm>
            <a:off x="5705828" y="2426952"/>
            <a:ext cx="4707681" cy="3105129"/>
          </a:xfrm>
          <a:prstGeom prst="rect">
            <a:avLst/>
          </a:prstGeom>
          <a:effectLst>
            <a:softEdge rad="31750"/>
          </a:effectLst>
        </p:spPr>
      </p:pic>
    </p:spTree>
    <p:extLst>
      <p:ext uri="{BB962C8B-B14F-4D97-AF65-F5344CB8AC3E}">
        <p14:creationId xmlns:p14="http://schemas.microsoft.com/office/powerpoint/2010/main" val="36251448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3" name="Picture 5" descr="https://cdn.wallpapersafari.com/86/22/6zEQi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61" y="0"/>
            <a:ext cx="10681539" cy="75737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740453" y="328143"/>
            <a:ext cx="3495779" cy="459268"/>
          </a:xfrm>
          <a:prstGeom prst="rect">
            <a:avLst/>
          </a:prstGeom>
          <a:noFill/>
        </p:spPr>
        <p:txBody>
          <a:bodyPr wrap="none" lIns="104306" tIns="52153" rIns="104306" bIns="52153" rtlCol="0">
            <a:spAutoFit/>
          </a:bodyPr>
          <a:lstStyle/>
          <a:p>
            <a:r>
              <a:rPr lang="ru-RU" sz="2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Физкультурные занятия</a:t>
            </a: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164" y="972319"/>
            <a:ext cx="4619317" cy="3457270"/>
          </a:xfrm>
          <a:prstGeom prst="rect">
            <a:avLst/>
          </a:prstGeom>
          <a:effectLst>
            <a:softEdge rad="31750"/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95027" y="733121"/>
            <a:ext cx="3575825" cy="2676281"/>
          </a:xfrm>
          <a:prstGeom prst="rect">
            <a:avLst/>
          </a:prstGeom>
          <a:effectLst>
            <a:softEdge rad="31750"/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42644" y="2988543"/>
            <a:ext cx="2829566" cy="3780631"/>
          </a:xfrm>
          <a:prstGeom prst="rect">
            <a:avLst/>
          </a:prstGeom>
          <a:effectLst>
            <a:softEdge rad="31750"/>
          </a:effectLst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2621" y="4878858"/>
            <a:ext cx="3319566" cy="2484488"/>
          </a:xfrm>
          <a:prstGeom prst="rect">
            <a:avLst/>
          </a:prstGeom>
          <a:effectLst>
            <a:softEdge rad="31750"/>
          </a:effectLst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5161" y="4142523"/>
            <a:ext cx="2415617" cy="3220823"/>
          </a:xfrm>
          <a:prstGeom prst="rect">
            <a:avLst/>
          </a:prstGeom>
          <a:effectLst>
            <a:softEdge rad="31750"/>
          </a:effectLst>
        </p:spPr>
      </p:pic>
    </p:spTree>
    <p:extLst>
      <p:ext uri="{BB962C8B-B14F-4D97-AF65-F5344CB8AC3E}">
        <p14:creationId xmlns:p14="http://schemas.microsoft.com/office/powerpoint/2010/main" val="36251448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472</TotalTime>
  <Words>611</Words>
  <Application>Microsoft Office PowerPoint</Application>
  <PresentationFormat>Произвольный</PresentationFormat>
  <Paragraphs>115</Paragraphs>
  <Slides>26</Slides>
  <Notes>4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30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1</dc:creator>
  <cp:lastModifiedBy>1</cp:lastModifiedBy>
  <cp:revision>43</cp:revision>
  <cp:lastPrinted>2021-06-03T16:19:11Z</cp:lastPrinted>
  <dcterms:created xsi:type="dcterms:W3CDTF">2019-04-01T16:29:10Z</dcterms:created>
  <dcterms:modified xsi:type="dcterms:W3CDTF">2021-06-03T16:39:49Z</dcterms:modified>
</cp:coreProperties>
</file>