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6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96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654934-6F90-4F2B-B56A-F227BD38DF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DA1EB13-E2A1-4DCD-AA45-F89BA99FC9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E768572-F364-4CBA-9DAF-B1FFB0813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81BED-D7AB-4E65-9778-74A2AAF4314A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F0C59BC-BFCE-4A98-8401-B1DE55503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043755F-8610-440A-BEA2-9AEA5FA11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5777E-EFA4-40CC-88EA-11638007C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938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1F863E3-0840-40D9-9036-C6066D9E9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F192FC5-AD15-4AA1-B921-74AD218A07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288C1BE-3F2E-44A9-B981-406C65CAF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81BED-D7AB-4E65-9778-74A2AAF4314A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C76BE0B-C620-4093-9C4E-CF50A4276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4F9966A-8837-41BC-B82F-182B497CB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5777E-EFA4-40CC-88EA-11638007C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075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26982CD5-7186-4C24-B4FE-DA0FB36449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1C1BFF1C-7FC1-4E66-AAAF-83FFDF6E99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272C29-051A-4330-BAFE-9DF8CC98D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81BED-D7AB-4E65-9778-74A2AAF4314A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0550F00-FEF8-4D4A-B555-C7AD9FCCF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ED3DE4B-DD62-4C07-9C79-D742FCE40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5777E-EFA4-40CC-88EA-11638007C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183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DE9EAA7-E923-4804-8903-A7A546C7C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DFCDC17-317A-450A-868B-3D8C999467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0918122-6511-46F7-B148-6C5B87417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81BED-D7AB-4E65-9778-74A2AAF4314A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0925424-0203-4722-8698-7831A008A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0CDDB9B-A0B7-4ACE-BFAA-A0B384CCC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5777E-EFA4-40CC-88EA-11638007C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147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DB80D5-DABC-48AE-AEB8-1CF0D1DC8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BD7534A-54E7-46B8-9DE4-39AFE9D0B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A4CD7B6-1CEC-4953-9605-B41654140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81BED-D7AB-4E65-9778-74A2AAF4314A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A4893D5-B83C-46F4-BCE3-FBEBA0F10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80BF46C-AF54-4650-9D34-3F3CA2C50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5777E-EFA4-40CC-88EA-11638007C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444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16094AE-C59E-4D26-A3C4-5CFF88A81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3E0D240-D0B0-4F5D-9E2C-5507611526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90494FA-B26F-4595-A25B-DC8C28A82C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D775C45-86D5-4F63-A1E4-D79385FCA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81BED-D7AB-4E65-9778-74A2AAF4314A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3422D2C-6BB6-487A-8461-B809BDB67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1DCD0B2-7470-4B20-8F0E-51EB4BFDF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5777E-EFA4-40CC-88EA-11638007C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9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D6050B2-D530-40C3-AA10-BE7041050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AAF65E9-ADD1-4616-94E2-ACBAF92196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3CEF094F-BB62-4BDF-905A-4B4E27A032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FDCF3C38-748C-4201-AC2A-6BC65C7431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2700B302-0339-4071-B9B0-18A1648749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6F517A6B-E167-443E-BE9B-8800A7722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81BED-D7AB-4E65-9778-74A2AAF4314A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F9B80B45-6F83-41E7-88B8-226F2A186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2C7D3433-5AC3-4D6D-8CCC-067002CF2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5777E-EFA4-40CC-88EA-11638007C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230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0C5454C-57F4-4039-9368-765C987AD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5C75BCE3-F6E3-4233-BF17-2E1D9B05E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81BED-D7AB-4E65-9778-74A2AAF4314A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4409E5F1-4230-4031-A843-A969370CE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1B9504CE-ABA4-4579-9B52-350023A5A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5777E-EFA4-40CC-88EA-11638007C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51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FA3EAE61-1E78-4B98-A235-7418EC9F0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81BED-D7AB-4E65-9778-74A2AAF4314A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960DE828-48CE-4D8C-843E-8E390ED87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FF4F63A6-E76E-40C8-93D7-5D28F37C5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5777E-EFA4-40CC-88EA-11638007C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228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847AE5E-C889-4D19-B4C1-755EC8BDA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9C90132-92C1-4229-BFE3-AF6D0B8F1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E5A3817-4817-4304-BDCE-4F06052A9D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F1A4936-EF27-4CD4-9DD9-12DC3CB66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81BED-D7AB-4E65-9778-74A2AAF4314A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9359193-F738-4655-9842-80F125264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484DA53-6BFC-4A2B-BCE1-235E9262D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5777E-EFA4-40CC-88EA-11638007C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865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8BCA49D-36EE-4397-A788-DC16D73DF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DA95730-B1C3-4139-B758-543655C9BE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C51AA66-AD7D-47D4-9E25-CA588680A4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A7A76FE-A8E6-4272-92ED-5DC45C88D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81BED-D7AB-4E65-9778-74A2AAF4314A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35F95EA-BA7E-4845-AD1D-CEF8D6ECD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158021B-23B3-42FA-951F-66DC3D76A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5777E-EFA4-40CC-88EA-11638007C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13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3C2B193-3B12-4B1C-9C81-F18FE3CE4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3AADB2B-4C2D-49D3-BDC4-B285EF545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A00D5C8-B829-49B0-ADFA-681B294BD3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81BED-D7AB-4E65-9778-74A2AAF4314A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02565EE-9F2A-47EE-9CD4-424068D052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0FC2C11-4770-4616-831B-54A0B27AB3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5777E-EFA4-40CC-88EA-11638007C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691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772688CE-0A5C-4C6C-AF9B-F72BB63A0D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510"/>
          <a:stretch/>
        </p:blipFill>
        <p:spPr>
          <a:xfrm>
            <a:off x="0" y="-11477"/>
            <a:ext cx="12192000" cy="68694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FDA19C8-832F-40E0-A6E4-FBF070A4B4D3}"/>
              </a:ext>
            </a:extLst>
          </p:cNvPr>
          <p:cNvSpPr txBox="1"/>
          <p:nvPr/>
        </p:nvSpPr>
        <p:spPr>
          <a:xfrm>
            <a:off x="3011455" y="3015734"/>
            <a:ext cx="6172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«Пластилиновая живопись»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B96034F-CCA9-47D0-AB7F-0014C4C16447}"/>
              </a:ext>
            </a:extLst>
          </p:cNvPr>
          <p:cNvSpPr txBox="1"/>
          <p:nvPr/>
        </p:nvSpPr>
        <p:spPr>
          <a:xfrm>
            <a:off x="460310" y="578799"/>
            <a:ext cx="112713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Муниципальное бюджетное дошкольное образовательное учреждение  </a:t>
            </a:r>
            <a:endParaRPr lang="ru-RU" b="1" dirty="0" smtClean="0"/>
          </a:p>
          <a:p>
            <a:pPr algn="ctr"/>
            <a:r>
              <a:rPr lang="ru-RU" b="1" dirty="0" smtClean="0"/>
              <a:t>Детский </a:t>
            </a:r>
            <a:r>
              <a:rPr lang="ru-RU" b="1" dirty="0"/>
              <a:t>сад № 28 «Колокольчик» городского округа </a:t>
            </a:r>
            <a:endParaRPr lang="ru-RU" b="1" dirty="0" smtClean="0"/>
          </a:p>
          <a:p>
            <a:pPr algn="ctr"/>
            <a:r>
              <a:rPr lang="ru-RU" b="1" dirty="0" smtClean="0"/>
              <a:t>город </a:t>
            </a:r>
            <a:r>
              <a:rPr lang="ru-RU" b="1" dirty="0"/>
              <a:t>Октябрьский Республики Башкортостан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4373F5D6-4C74-43F3-AF7C-3E6E0EF34DA4}"/>
              </a:ext>
            </a:extLst>
          </p:cNvPr>
          <p:cNvSpPr txBox="1"/>
          <p:nvPr/>
        </p:nvSpPr>
        <p:spPr>
          <a:xfrm>
            <a:off x="5801308" y="5331186"/>
            <a:ext cx="6172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Выполнила: воспитатель первой квалификационной           категории Гайсина М.Н.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DF588540-2905-4E50-91EC-929CDED63288}"/>
              </a:ext>
            </a:extLst>
          </p:cNvPr>
          <p:cNvSpPr txBox="1"/>
          <p:nvPr/>
        </p:nvSpPr>
        <p:spPr>
          <a:xfrm>
            <a:off x="3282043" y="6211669"/>
            <a:ext cx="6172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2022 г.</a:t>
            </a:r>
          </a:p>
        </p:txBody>
      </p:sp>
    </p:spTree>
    <p:extLst>
      <p:ext uri="{BB962C8B-B14F-4D97-AF65-F5344CB8AC3E}">
        <p14:creationId xmlns:p14="http://schemas.microsoft.com/office/powerpoint/2010/main" val="36956750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A1DBACB-2955-4963-8D35-A00312518075}"/>
              </a:ext>
            </a:extLst>
          </p:cNvPr>
          <p:cNvSpPr txBox="1"/>
          <p:nvPr/>
        </p:nvSpPr>
        <p:spPr>
          <a:xfrm>
            <a:off x="3114091" y="841415"/>
            <a:ext cx="3585289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/>
              <a:t>Модульная </a:t>
            </a:r>
            <a:r>
              <a:rPr lang="ru-RU" sz="2800" b="1" dirty="0" err="1"/>
              <a:t>пластилинография</a:t>
            </a:r>
            <a:r>
              <a:rPr lang="ru-RU" sz="2800" b="1" dirty="0"/>
              <a:t> </a:t>
            </a:r>
            <a:r>
              <a:rPr lang="ru-RU" sz="2800" dirty="0"/>
              <a:t>–</a:t>
            </a:r>
          </a:p>
          <a:p>
            <a:r>
              <a:rPr lang="ru-RU" sz="2800" dirty="0"/>
              <a:t> изображение лепной картины на горизонтальной поверхности с использованием валиков, шариков, косичек, многослойных дисков.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15CF671-5A0F-42B3-A883-CE9AF8FDFE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61187">
            <a:off x="7427038" y="1389490"/>
            <a:ext cx="4582032" cy="447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68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4704F53-2653-4838-9334-0659C7448AF1}"/>
              </a:ext>
            </a:extLst>
          </p:cNvPr>
          <p:cNvSpPr txBox="1"/>
          <p:nvPr/>
        </p:nvSpPr>
        <p:spPr>
          <a:xfrm>
            <a:off x="2871496" y="970584"/>
            <a:ext cx="3818553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Мозаичная </a:t>
            </a:r>
            <a:r>
              <a:rPr lang="ru-RU" sz="3200" b="1" dirty="0" err="1"/>
              <a:t>пластилинография</a:t>
            </a:r>
            <a:r>
              <a:rPr lang="ru-RU" sz="3200" b="1" dirty="0"/>
              <a:t> </a:t>
            </a:r>
            <a:r>
              <a:rPr lang="ru-RU" sz="3200" dirty="0"/>
              <a:t>(пластилиновая мозаика)  </a:t>
            </a:r>
          </a:p>
          <a:p>
            <a:r>
              <a:rPr lang="ru-RU" sz="3200" dirty="0"/>
              <a:t>- изображение лепной картины на горизонтальной поверхности с помощью шариков из пластилина</a:t>
            </a:r>
            <a:r>
              <a:rPr lang="ru-RU" dirty="0"/>
              <a:t>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330D40C-AA7D-450D-8C14-89191B6A9F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6761" y="1948955"/>
            <a:ext cx="4767485" cy="340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6780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62E5D69-41A6-4A9B-B73F-80DACFDA6580}"/>
              </a:ext>
            </a:extLst>
          </p:cNvPr>
          <p:cNvSpPr txBox="1"/>
          <p:nvPr/>
        </p:nvSpPr>
        <p:spPr>
          <a:xfrm>
            <a:off x="3009900" y="867947"/>
            <a:ext cx="414668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Фактурная </a:t>
            </a:r>
            <a:r>
              <a:rPr lang="ru-RU" sz="3200" b="1" dirty="0" err="1"/>
              <a:t>пластилинография</a:t>
            </a:r>
            <a:r>
              <a:rPr lang="ru-RU" sz="3200" b="1" dirty="0"/>
              <a:t> </a:t>
            </a:r>
            <a:r>
              <a:rPr lang="ru-RU" sz="3200" dirty="0"/>
              <a:t>- изображение больших участков картины на горизонтальной поверхности и придание им фактуры.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40E01B4-9F16-4101-A15F-AAED894EBC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44238">
            <a:off x="7024691" y="1685122"/>
            <a:ext cx="4925323" cy="407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2429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5ABF0E2-885E-4393-A460-350FF876158B}"/>
              </a:ext>
            </a:extLst>
          </p:cNvPr>
          <p:cNvSpPr txBox="1"/>
          <p:nvPr/>
        </p:nvSpPr>
        <p:spPr>
          <a:xfrm>
            <a:off x="3104761" y="804092"/>
            <a:ext cx="4126463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Многослойная </a:t>
            </a:r>
            <a:r>
              <a:rPr lang="ru-RU" sz="3200" b="1" dirty="0" err="1"/>
              <a:t>пластилинография</a:t>
            </a:r>
            <a:r>
              <a:rPr lang="ru-RU" sz="3200" b="1" dirty="0"/>
              <a:t> – миллефиори </a:t>
            </a:r>
            <a:r>
              <a:rPr lang="ru-RU" sz="3200" dirty="0"/>
              <a:t>- </a:t>
            </a:r>
          </a:p>
          <a:p>
            <a:r>
              <a:rPr lang="ru-RU" sz="3200" dirty="0"/>
              <a:t>объемное изображение лепной картины  на  горизонтальной поверхности, с последовательным нанесением слоев.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5C0C6E1-61E2-4FA2-A854-B20BD2394F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2638" y="1564241"/>
            <a:ext cx="3456732" cy="4419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2959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15420A2-ECBB-477F-8658-1D5238ED8C81}"/>
              </a:ext>
            </a:extLst>
          </p:cNvPr>
          <p:cNvSpPr txBox="1"/>
          <p:nvPr/>
        </p:nvSpPr>
        <p:spPr>
          <a:xfrm>
            <a:off x="3561960" y="344861"/>
            <a:ext cx="8418545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/>
              <a:t>Этапы осваивания различных видов </a:t>
            </a:r>
            <a:r>
              <a:rPr lang="ru-RU" sz="2800" b="1" dirty="0" err="1"/>
              <a:t>пластилинографии</a:t>
            </a:r>
            <a:r>
              <a:rPr lang="ru-RU" sz="2800" b="1" dirty="0"/>
              <a:t>:</a:t>
            </a:r>
          </a:p>
          <a:p>
            <a:endParaRPr lang="ru-RU" sz="2800" smtClean="0"/>
          </a:p>
          <a:p>
            <a:endParaRPr lang="ru-RU" sz="2800" dirty="0"/>
          </a:p>
          <a:p>
            <a:r>
              <a:rPr lang="ru-RU" sz="2800" b="1" dirty="0"/>
              <a:t>М</a:t>
            </a:r>
            <a:r>
              <a:rPr lang="ru-RU" sz="2800" b="1" dirty="0" smtClean="0"/>
              <a:t>ладшая </a:t>
            </a:r>
            <a:r>
              <a:rPr lang="ru-RU" sz="2800" b="1" dirty="0"/>
              <a:t>группа – прямая </a:t>
            </a:r>
            <a:r>
              <a:rPr lang="ru-RU" sz="2800" b="1" dirty="0" err="1"/>
              <a:t>пластилинография</a:t>
            </a:r>
            <a:endParaRPr lang="ru-RU" sz="2800" b="1" dirty="0"/>
          </a:p>
          <a:p>
            <a:r>
              <a:rPr lang="ru-RU" sz="2800" b="1" dirty="0"/>
              <a:t>Средняя группа – мозаичная </a:t>
            </a:r>
            <a:r>
              <a:rPr lang="ru-RU" sz="2800" b="1" dirty="0" err="1"/>
              <a:t>пластилинография</a:t>
            </a:r>
            <a:r>
              <a:rPr lang="ru-RU" sz="2800" b="1" dirty="0"/>
              <a:t>, контурная </a:t>
            </a:r>
            <a:r>
              <a:rPr lang="ru-RU" sz="2800" b="1" dirty="0" err="1"/>
              <a:t>пластилинография</a:t>
            </a:r>
            <a:endParaRPr lang="ru-RU" sz="2800" b="1" dirty="0"/>
          </a:p>
          <a:p>
            <a:r>
              <a:rPr lang="ru-RU" sz="2800" b="1" dirty="0"/>
              <a:t>Старшая группа - фактурная </a:t>
            </a:r>
            <a:r>
              <a:rPr lang="ru-RU" sz="2800" b="1" dirty="0" err="1"/>
              <a:t>пластилинография</a:t>
            </a:r>
            <a:r>
              <a:rPr lang="ru-RU" sz="2800" b="1" dirty="0"/>
              <a:t>, модульная </a:t>
            </a:r>
            <a:r>
              <a:rPr lang="ru-RU" sz="2800" b="1" dirty="0" err="1"/>
              <a:t>пластилинография</a:t>
            </a:r>
            <a:endParaRPr lang="ru-RU" sz="2800" b="1" dirty="0"/>
          </a:p>
          <a:p>
            <a:r>
              <a:rPr lang="ru-RU" sz="2800" b="1" dirty="0"/>
              <a:t>Подготовительная группа -  многослойная </a:t>
            </a:r>
            <a:r>
              <a:rPr lang="ru-RU" sz="2800" b="1" dirty="0" err="1"/>
              <a:t>пластилинография</a:t>
            </a:r>
            <a:r>
              <a:rPr lang="ru-RU" sz="2800" b="1" dirty="0"/>
              <a:t> (миллефиори)</a:t>
            </a:r>
          </a:p>
        </p:txBody>
      </p:sp>
    </p:spTree>
    <p:extLst>
      <p:ext uri="{BB962C8B-B14F-4D97-AF65-F5344CB8AC3E}">
        <p14:creationId xmlns:p14="http://schemas.microsoft.com/office/powerpoint/2010/main" val="36093693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0B84AC3-5379-474A-860E-3F48E5274764}"/>
              </a:ext>
            </a:extLst>
          </p:cNvPr>
          <p:cNvSpPr txBox="1"/>
          <p:nvPr/>
        </p:nvSpPr>
        <p:spPr>
          <a:xfrm>
            <a:off x="3170076" y="399957"/>
            <a:ext cx="878243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Мы волшебным пластилином создаём </a:t>
            </a:r>
          </a:p>
          <a:p>
            <a:pPr algn="ctr"/>
            <a:r>
              <a:rPr lang="ru-RU" sz="3200" b="1" dirty="0"/>
              <a:t>свои картины.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113EB64-1F89-4719-817F-30C512C3C6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0347" y="1877132"/>
            <a:ext cx="4480948" cy="336528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869FEF6A-0454-4257-892B-F42FB9782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719" y="3559774"/>
            <a:ext cx="4805874" cy="3018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9215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52A81099-4032-4C07-AD6F-F87A2D4073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7" y="0"/>
            <a:ext cx="12170365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7304F02-F08B-4A7A-BA89-76862944DB66}"/>
              </a:ext>
            </a:extLst>
          </p:cNvPr>
          <p:cNvSpPr txBox="1"/>
          <p:nvPr/>
        </p:nvSpPr>
        <p:spPr>
          <a:xfrm>
            <a:off x="3610947" y="2799184"/>
            <a:ext cx="53930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1630119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0486D4E-630B-417C-ABAA-5E03C2ED6782}"/>
              </a:ext>
            </a:extLst>
          </p:cNvPr>
          <p:cNvSpPr txBox="1"/>
          <p:nvPr/>
        </p:nvSpPr>
        <p:spPr>
          <a:xfrm>
            <a:off x="3254050" y="990705"/>
            <a:ext cx="811996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 err="1"/>
              <a:t>Пластилинография</a:t>
            </a:r>
            <a:r>
              <a:rPr lang="ru-RU" sz="3200" b="1" dirty="0"/>
              <a:t> </a:t>
            </a:r>
            <a:r>
              <a:rPr lang="ru-RU" sz="3200" dirty="0"/>
              <a:t>– </a:t>
            </a:r>
            <a:br>
              <a:rPr lang="ru-RU" sz="3200" dirty="0"/>
            </a:br>
            <a:r>
              <a:rPr lang="ru-RU" sz="3200" dirty="0"/>
              <a:t>создание на основе пластилина лепных  картин с изображением выпуклых,   </a:t>
            </a:r>
            <a:r>
              <a:rPr lang="ru-RU" sz="3200" dirty="0" err="1"/>
              <a:t>полуобъемных</a:t>
            </a:r>
            <a:r>
              <a:rPr lang="ru-RU" sz="3200" dirty="0"/>
              <a:t> объектов на   горизонтальной поверхности.</a:t>
            </a:r>
          </a:p>
        </p:txBody>
      </p:sp>
    </p:spTree>
    <p:extLst>
      <p:ext uri="{BB962C8B-B14F-4D97-AF65-F5344CB8AC3E}">
        <p14:creationId xmlns:p14="http://schemas.microsoft.com/office/powerpoint/2010/main" val="14183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56330BD1-31D7-4F5E-9024-F9619CA9AF51}"/>
              </a:ext>
            </a:extLst>
          </p:cNvPr>
          <p:cNvSpPr txBox="1"/>
          <p:nvPr/>
        </p:nvSpPr>
        <p:spPr>
          <a:xfrm>
            <a:off x="3151414" y="418046"/>
            <a:ext cx="852118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Задачи</a:t>
            </a:r>
            <a:r>
              <a:rPr lang="ru-RU" sz="2800" b="1" dirty="0" smtClean="0"/>
              <a:t>:</a:t>
            </a:r>
          </a:p>
          <a:p>
            <a:r>
              <a:rPr lang="ru-RU" sz="2800" dirty="0" smtClean="0"/>
              <a:t>- формирование навыков работы с пластилином, пробуждение интереса к лепке;</a:t>
            </a:r>
          </a:p>
          <a:p>
            <a:r>
              <a:rPr lang="ru-RU" sz="2800" dirty="0" smtClean="0"/>
              <a:t>- </a:t>
            </a:r>
            <a:r>
              <a:rPr lang="ru-RU" sz="2800" dirty="0"/>
              <a:t>освоение новых приемов (скатывания, надавливания, размазывания) и создание с их помощью сюжетных картин;</a:t>
            </a:r>
          </a:p>
          <a:p>
            <a:r>
              <a:rPr lang="ru-RU" sz="2800" dirty="0"/>
              <a:t>- обучение умению ориентироваться на листе бумаги;</a:t>
            </a:r>
          </a:p>
          <a:p>
            <a:r>
              <a:rPr lang="ru-RU" sz="2800" dirty="0"/>
              <a:t>- развитие мелкой моторики;</a:t>
            </a:r>
          </a:p>
          <a:p>
            <a:r>
              <a:rPr lang="ru-RU" sz="2800" dirty="0"/>
              <a:t>- ознакомление с окружающим миром;</a:t>
            </a:r>
          </a:p>
          <a:p>
            <a:r>
              <a:rPr lang="ru-RU" sz="2800" dirty="0"/>
              <a:t>- развитие творческих способностей.</a:t>
            </a:r>
          </a:p>
        </p:txBody>
      </p:sp>
    </p:spTree>
    <p:extLst>
      <p:ext uri="{BB962C8B-B14F-4D97-AF65-F5344CB8AC3E}">
        <p14:creationId xmlns:p14="http://schemas.microsoft.com/office/powerpoint/2010/main" val="3338744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1289B4E-93BB-470A-B791-6FBE813886AA}"/>
              </a:ext>
            </a:extLst>
          </p:cNvPr>
          <p:cNvSpPr txBox="1"/>
          <p:nvPr/>
        </p:nvSpPr>
        <p:spPr>
          <a:xfrm>
            <a:off x="3440662" y="674399"/>
            <a:ext cx="786803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Материалы для создания пластилиновой картины:</a:t>
            </a:r>
          </a:p>
          <a:p>
            <a:r>
              <a:rPr lang="ru-RU" sz="3200" dirty="0"/>
              <a:t>Картонная основа с контурным рисунком</a:t>
            </a:r>
          </a:p>
          <a:p>
            <a:r>
              <a:rPr lang="ru-RU" sz="3200" dirty="0"/>
              <a:t>Набор сюжетных картинок</a:t>
            </a:r>
          </a:p>
          <a:p>
            <a:r>
              <a:rPr lang="ru-RU" sz="3200" dirty="0"/>
              <a:t>Набор пластилина</a:t>
            </a:r>
          </a:p>
          <a:p>
            <a:r>
              <a:rPr lang="ru-RU" sz="3200" dirty="0"/>
              <a:t>Набор стеков</a:t>
            </a:r>
          </a:p>
          <a:p>
            <a:r>
              <a:rPr lang="ru-RU" sz="3200" dirty="0"/>
              <a:t>Доска</a:t>
            </a:r>
          </a:p>
          <a:p>
            <a:r>
              <a:rPr lang="ru-RU" sz="3200" dirty="0"/>
              <a:t>Салфетка для рук</a:t>
            </a:r>
          </a:p>
          <a:p>
            <a:r>
              <a:rPr lang="ru-RU" sz="3200" dirty="0"/>
              <a:t>Бросовый и природный материалы.</a:t>
            </a:r>
          </a:p>
        </p:txBody>
      </p:sp>
    </p:spTree>
    <p:extLst>
      <p:ext uri="{BB962C8B-B14F-4D97-AF65-F5344CB8AC3E}">
        <p14:creationId xmlns:p14="http://schemas.microsoft.com/office/powerpoint/2010/main" val="2850315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F4BC5BD-AAB8-4069-884F-BE78614F568A}"/>
              </a:ext>
            </a:extLst>
          </p:cNvPr>
          <p:cNvSpPr txBox="1"/>
          <p:nvPr/>
        </p:nvSpPr>
        <p:spPr>
          <a:xfrm>
            <a:off x="3319364" y="232006"/>
            <a:ext cx="853984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Основные приемы лепки, используемые в </a:t>
            </a:r>
            <a:r>
              <a:rPr lang="ru-RU" sz="3200" b="1" dirty="0" err="1"/>
              <a:t>пластилинографии</a:t>
            </a:r>
            <a:endParaRPr lang="ru-RU" sz="3200" b="1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C20952C-8357-4F34-AE52-BBD9D0E27721}"/>
              </a:ext>
            </a:extLst>
          </p:cNvPr>
          <p:cNvSpPr txBox="1"/>
          <p:nvPr/>
        </p:nvSpPr>
        <p:spPr>
          <a:xfrm>
            <a:off x="3097763" y="2178612"/>
            <a:ext cx="8761444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/>
              <a:t>Разминание                           Вдавливание            </a:t>
            </a:r>
          </a:p>
          <a:p>
            <a:r>
              <a:rPr lang="ru-RU" sz="3200" dirty="0" err="1"/>
              <a:t>Отщипывание</a:t>
            </a:r>
            <a:r>
              <a:rPr lang="ru-RU" sz="3200" dirty="0"/>
              <a:t>                       Надавливание</a:t>
            </a:r>
          </a:p>
          <a:p>
            <a:r>
              <a:rPr lang="ru-RU" sz="3200" dirty="0"/>
              <a:t>Сплющивание                       Процарапывание</a:t>
            </a:r>
          </a:p>
          <a:p>
            <a:r>
              <a:rPr lang="ru-RU" sz="3200" dirty="0"/>
              <a:t> Раскатывание                        Размазывание(мазок)</a:t>
            </a:r>
          </a:p>
          <a:p>
            <a:r>
              <a:rPr lang="ru-RU" sz="3200" dirty="0"/>
              <a:t> Скатывание                           Соединение деталей</a:t>
            </a:r>
          </a:p>
          <a:p>
            <a:r>
              <a:rPr lang="ru-RU" sz="3200" dirty="0"/>
              <a:t> Вытягивание                         </a:t>
            </a:r>
            <a:r>
              <a:rPr lang="ru-RU" sz="3200" dirty="0" err="1"/>
              <a:t>Налеп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077363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DB9777E-B553-4804-874E-0F32C05F5C0B}"/>
              </a:ext>
            </a:extLst>
          </p:cNvPr>
          <p:cNvSpPr txBox="1"/>
          <p:nvPr/>
        </p:nvSpPr>
        <p:spPr>
          <a:xfrm>
            <a:off x="3642827" y="203443"/>
            <a:ext cx="8549173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/>
              <a:t>Виды </a:t>
            </a:r>
            <a:r>
              <a:rPr lang="ru-RU" sz="3600" b="1" dirty="0" err="1"/>
              <a:t>пластилинографии</a:t>
            </a:r>
            <a:r>
              <a:rPr lang="ru-RU" sz="3600" b="1" dirty="0"/>
              <a:t>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sz="3600" dirty="0"/>
              <a:t>Прямая </a:t>
            </a:r>
            <a:r>
              <a:rPr lang="ru-RU" sz="3600" dirty="0" err="1"/>
              <a:t>пластилинография</a:t>
            </a:r>
            <a:r>
              <a:rPr lang="ru-RU" sz="3600" dirty="0"/>
              <a:t> </a:t>
            </a:r>
            <a:br>
              <a:rPr lang="ru-RU" sz="3600" dirty="0"/>
            </a:br>
            <a:r>
              <a:rPr lang="ru-RU" sz="3600" dirty="0"/>
              <a:t>Обратная </a:t>
            </a:r>
            <a:r>
              <a:rPr lang="ru-RU" sz="3600" dirty="0" err="1"/>
              <a:t>пластилинография</a:t>
            </a:r>
            <a:r>
              <a:rPr lang="ru-RU" sz="3600" dirty="0"/>
              <a:t> (витражная)      Контурная </a:t>
            </a:r>
            <a:r>
              <a:rPr lang="ru-RU" sz="3600" dirty="0" err="1"/>
              <a:t>пластилинография</a:t>
            </a:r>
            <a:r>
              <a:rPr lang="ru-RU" sz="3600" dirty="0"/>
              <a:t> </a:t>
            </a:r>
            <a:br>
              <a:rPr lang="ru-RU" sz="3600" dirty="0"/>
            </a:br>
            <a:r>
              <a:rPr lang="ru-RU" sz="3600" dirty="0"/>
              <a:t>Многослойная </a:t>
            </a:r>
            <a:r>
              <a:rPr lang="ru-RU" sz="3600" dirty="0" err="1"/>
              <a:t>пластилинография</a:t>
            </a:r>
            <a:r>
              <a:rPr lang="ru-RU" sz="3600" dirty="0"/>
              <a:t> Модульная </a:t>
            </a:r>
            <a:r>
              <a:rPr lang="ru-RU" sz="3600" dirty="0" err="1"/>
              <a:t>пластилинография</a:t>
            </a:r>
            <a:r>
              <a:rPr lang="ru-RU" sz="3600" dirty="0"/>
              <a:t> </a:t>
            </a:r>
            <a:br>
              <a:rPr lang="ru-RU" sz="3600" dirty="0"/>
            </a:br>
            <a:r>
              <a:rPr lang="ru-RU" sz="3600" dirty="0"/>
              <a:t>Мозаичная </a:t>
            </a:r>
            <a:r>
              <a:rPr lang="ru-RU" sz="3600" dirty="0" err="1"/>
              <a:t>пластилинография</a:t>
            </a:r>
            <a:r>
              <a:rPr lang="ru-RU" sz="3600" dirty="0"/>
              <a:t> </a:t>
            </a:r>
            <a:br>
              <a:rPr lang="ru-RU" sz="3600" dirty="0"/>
            </a:br>
            <a:r>
              <a:rPr lang="ru-RU" sz="3600" dirty="0"/>
              <a:t>Фактурная </a:t>
            </a:r>
            <a:r>
              <a:rPr lang="ru-RU" sz="3600" dirty="0" err="1"/>
              <a:t>пластилинография</a:t>
            </a:r>
            <a:r>
              <a:rPr lang="ru-RU" sz="3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0114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059B075-6778-4776-AD25-108185CEF6A3}"/>
              </a:ext>
            </a:extLst>
          </p:cNvPr>
          <p:cNvSpPr txBox="1"/>
          <p:nvPr/>
        </p:nvSpPr>
        <p:spPr>
          <a:xfrm>
            <a:off x="2936810" y="1101212"/>
            <a:ext cx="401449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/>
              <a:t>Прямая </a:t>
            </a:r>
            <a:r>
              <a:rPr lang="ru-RU" sz="3600" b="1" dirty="0" err="1"/>
              <a:t>пластилинография</a:t>
            </a:r>
            <a:r>
              <a:rPr lang="ru-RU" sz="3600" dirty="0"/>
              <a:t>- изображение лепной </a:t>
            </a:r>
          </a:p>
          <a:p>
            <a:r>
              <a:rPr lang="ru-RU" sz="3600" dirty="0"/>
              <a:t>картины на горизонтальной </a:t>
            </a:r>
          </a:p>
          <a:p>
            <a:r>
              <a:rPr lang="ru-RU" sz="3600" dirty="0"/>
              <a:t>поверхности.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B32C66E-397F-459F-82CB-5E8F51CBAF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3095" y="1784312"/>
            <a:ext cx="4041998" cy="312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22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E03F56A-CB41-44F7-A09F-0DB7A3950C58}"/>
              </a:ext>
            </a:extLst>
          </p:cNvPr>
          <p:cNvSpPr txBox="1"/>
          <p:nvPr/>
        </p:nvSpPr>
        <p:spPr>
          <a:xfrm>
            <a:off x="2908818" y="972044"/>
            <a:ext cx="4546341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Обратная  </a:t>
            </a:r>
            <a:r>
              <a:rPr lang="ru-RU" sz="3200" b="1" dirty="0" err="1"/>
              <a:t>пластилинография</a:t>
            </a:r>
            <a:r>
              <a:rPr lang="ru-RU" sz="3200" b="1" dirty="0"/>
              <a:t> </a:t>
            </a:r>
            <a:r>
              <a:rPr lang="ru-RU" sz="3200" dirty="0"/>
              <a:t>(витражная) -</a:t>
            </a:r>
            <a:br>
              <a:rPr lang="ru-RU" sz="3200" dirty="0"/>
            </a:br>
            <a:r>
              <a:rPr lang="ru-RU" sz="3200" dirty="0"/>
              <a:t>изображение лепной картины с   обратной стороны горизонтальной поверхности </a:t>
            </a:r>
            <a:br>
              <a:rPr lang="ru-RU" sz="3200" dirty="0"/>
            </a:br>
            <a:r>
              <a:rPr lang="ru-RU" sz="3200" dirty="0"/>
              <a:t>(с обозначением контура).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88C6263-A35F-490B-A155-2975B0FA79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564" t="6207" r="9056" b="2533"/>
          <a:stretch/>
        </p:blipFill>
        <p:spPr>
          <a:xfrm>
            <a:off x="7455159" y="1612890"/>
            <a:ext cx="4254916" cy="3985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863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23D7177-413A-497C-9A6D-9C1925162387}"/>
              </a:ext>
            </a:extLst>
          </p:cNvPr>
          <p:cNvSpPr txBox="1"/>
          <p:nvPr/>
        </p:nvSpPr>
        <p:spPr>
          <a:xfrm>
            <a:off x="2899488" y="1071761"/>
            <a:ext cx="393052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/>
              <a:t>Контурная </a:t>
            </a:r>
            <a:r>
              <a:rPr lang="ru-RU" sz="3600" b="1" dirty="0" err="1"/>
              <a:t>пластилинография</a:t>
            </a:r>
            <a:r>
              <a:rPr lang="ru-RU" sz="3600" b="1" dirty="0"/>
              <a:t> </a:t>
            </a:r>
            <a:r>
              <a:rPr lang="ru-RU" sz="3600" dirty="0"/>
              <a:t>- изображение объекта по контуру, с    использованием «жгутиков».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A8BB73F7-FD3B-4BCF-96AB-B37FBBC8F3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3910" y="978200"/>
            <a:ext cx="3810106" cy="526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842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293</Words>
  <Application>Microsoft Office PowerPoint</Application>
  <PresentationFormat>Широкоэкранный</PresentationFormat>
  <Paragraphs>53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Zakup</cp:lastModifiedBy>
  <cp:revision>5</cp:revision>
  <dcterms:created xsi:type="dcterms:W3CDTF">2022-02-16T10:35:36Z</dcterms:created>
  <dcterms:modified xsi:type="dcterms:W3CDTF">2022-03-25T08:14:54Z</dcterms:modified>
</cp:coreProperties>
</file>