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88" r:id="rId4"/>
    <p:sldId id="258" r:id="rId5"/>
    <p:sldId id="259" r:id="rId6"/>
    <p:sldId id="278" r:id="rId7"/>
    <p:sldId id="260" r:id="rId8"/>
    <p:sldId id="281" r:id="rId9"/>
    <p:sldId id="261" r:id="rId10"/>
    <p:sldId id="262" r:id="rId11"/>
    <p:sldId id="276" r:id="rId12"/>
    <p:sldId id="265" r:id="rId13"/>
    <p:sldId id="266" r:id="rId14"/>
    <p:sldId id="290" r:id="rId15"/>
    <p:sldId id="282" r:id="rId16"/>
    <p:sldId id="269" r:id="rId17"/>
    <p:sldId id="270" r:id="rId18"/>
    <p:sldId id="286" r:id="rId19"/>
    <p:sldId id="271" r:id="rId20"/>
    <p:sldId id="289" r:id="rId21"/>
    <p:sldId id="272" r:id="rId22"/>
    <p:sldId id="277" r:id="rId23"/>
    <p:sldId id="273" r:id="rId24"/>
    <p:sldId id="27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84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660033"/>
                </a:solidFill>
              </a:rPr>
              <a:t>Лирическое стихотворение в камне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50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704856" cy="924475"/>
          </a:xfrm>
        </p:spPr>
        <p:txBody>
          <a:bodyPr/>
          <a:lstStyle/>
          <a:p>
            <a:pPr algn="ctr"/>
            <a:r>
              <a:rPr lang="ru-RU" sz="2800" b="1" dirty="0"/>
              <a:t>Д</a:t>
            </a:r>
            <a:r>
              <a:rPr lang="ru-RU" sz="2800" b="1" dirty="0" smtClean="0"/>
              <a:t>ом </a:t>
            </a:r>
            <a:r>
              <a:rPr lang="ru-RU" sz="2800" b="1" dirty="0"/>
              <a:t>№11 – усадьба  </a:t>
            </a:r>
            <a:r>
              <a:rPr lang="ru-RU" sz="2800" b="1" dirty="0" err="1" smtClean="0"/>
              <a:t>Ребрика</a:t>
            </a:r>
            <a:endParaRPr lang="ru-RU" sz="2800" b="1" dirty="0"/>
          </a:p>
        </p:txBody>
      </p:sp>
      <p:pic>
        <p:nvPicPr>
          <p:cNvPr id="4098" name="Picture 2" descr="C:\Users\user\Desktop\e7fa5a61086d46e03e7d64b97b6b94e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842493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19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125113" cy="924475"/>
          </a:xfrm>
        </p:spPr>
        <p:txBody>
          <a:bodyPr/>
          <a:lstStyle/>
          <a:p>
            <a:pPr algn="ctr"/>
            <a:r>
              <a:rPr lang="ru-RU" sz="2800" b="1" dirty="0"/>
              <a:t>Жилой дом №</a:t>
            </a:r>
            <a:r>
              <a:rPr lang="ru-RU" sz="2800" b="1" dirty="0" smtClean="0"/>
              <a:t>6. </a:t>
            </a:r>
            <a:br>
              <a:rPr lang="ru-RU" sz="2800" b="1" dirty="0" smtClean="0"/>
            </a:br>
            <a:r>
              <a:rPr lang="ru-RU" sz="2800" b="1" dirty="0" err="1" smtClean="0"/>
              <a:t>Пестриковская</a:t>
            </a:r>
            <a:r>
              <a:rPr lang="ru-RU" sz="2800" b="1" dirty="0" smtClean="0"/>
              <a:t> богадельня</a:t>
            </a:r>
            <a:endParaRPr lang="ru-RU" sz="2800" b="1" dirty="0"/>
          </a:p>
        </p:txBody>
      </p:sp>
      <p:pic>
        <p:nvPicPr>
          <p:cNvPr id="5122" name="Picture 2" descr="C:\Users\user\Desktop\13_b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752863" cy="552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50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99392"/>
            <a:ext cx="7125113" cy="924475"/>
          </a:xfrm>
        </p:spPr>
        <p:txBody>
          <a:bodyPr/>
          <a:lstStyle/>
          <a:p>
            <a:pPr algn="ctr"/>
            <a:r>
              <a:rPr lang="ru-RU" sz="2800" b="1" dirty="0"/>
              <a:t>Дом </a:t>
            </a:r>
            <a:r>
              <a:rPr lang="ru-RU" sz="2800" b="1" dirty="0" smtClean="0"/>
              <a:t>Яновских.  Старая Калуга</a:t>
            </a:r>
            <a:endParaRPr lang="ru-RU" sz="2800" b="1" dirty="0"/>
          </a:p>
        </p:txBody>
      </p:sp>
      <p:pic>
        <p:nvPicPr>
          <p:cNvPr id="11266" name="Picture 2" descr="C:\Users\user\Desktop\1415112394_b9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8883617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12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125113" cy="924475"/>
          </a:xfrm>
        </p:spPr>
        <p:txBody>
          <a:bodyPr/>
          <a:lstStyle/>
          <a:p>
            <a:pPr algn="ctr"/>
            <a:r>
              <a:rPr lang="ru-RU" sz="2800" b="1" dirty="0"/>
              <a:t>Д</a:t>
            </a:r>
            <a:r>
              <a:rPr lang="ru-RU" sz="2800" b="1" dirty="0" smtClean="0"/>
              <a:t>ом </a:t>
            </a:r>
            <a:r>
              <a:rPr lang="ru-RU" sz="2800" b="1" dirty="0"/>
              <a:t>Яновских. Одно из красивейших зданий, памятник архитектуры </a:t>
            </a:r>
            <a:r>
              <a:rPr lang="ru-RU" sz="2800" b="1" dirty="0" smtClean="0"/>
              <a:t>XVIII века </a:t>
            </a:r>
            <a:endParaRPr lang="ru-RU" sz="2800" b="1" dirty="0"/>
          </a:p>
        </p:txBody>
      </p:sp>
      <p:pic>
        <p:nvPicPr>
          <p:cNvPr id="1026" name="Picture 2" descr="C:\Users\user\Desktop\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352928" cy="543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6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125113" cy="980728"/>
          </a:xfrm>
        </p:spPr>
        <p:txBody>
          <a:bodyPr/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 дворе находится студенческий театр </a:t>
            </a:r>
            <a:endParaRPr lang="ru-RU" dirty="0"/>
          </a:p>
        </p:txBody>
      </p:sp>
      <p:pic>
        <p:nvPicPr>
          <p:cNvPr id="4" name="Объект 3" descr="http://gorod.kaluga.ru/img/famous/streets/voskr0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1340768"/>
            <a:ext cx="7632848" cy="52565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98_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502116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13_b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755" y="2924944"/>
            <a:ext cx="5103245" cy="322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5" y="5805264"/>
            <a:ext cx="6696744" cy="924475"/>
          </a:xfrm>
        </p:spPr>
        <p:txBody>
          <a:bodyPr/>
          <a:lstStyle/>
          <a:p>
            <a:r>
              <a:rPr lang="ru-RU" dirty="0" smtClean="0"/>
              <a:t>                                  </a:t>
            </a:r>
            <a:r>
              <a:rPr lang="ru-RU" sz="3600" dirty="0" err="1" smtClean="0"/>
              <a:t>Пестриковская</a:t>
            </a:r>
            <a:r>
              <a:rPr lang="ru-RU" sz="3600" dirty="0" smtClean="0"/>
              <a:t> богадельня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0"/>
            <a:ext cx="3508994" cy="105273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r>
              <a:rPr lang="ru-RU" sz="7300" dirty="0" smtClean="0">
                <a:latin typeface="Times New Roman" pitchFamily="18" charset="0"/>
                <a:cs typeface="Times New Roman" pitchFamily="18" charset="0"/>
              </a:rPr>
              <a:t>Дом Яновских</a:t>
            </a:r>
            <a:endParaRPr lang="ru-RU" sz="73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2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ru-RU" sz="2800" b="1" dirty="0" smtClean="0"/>
              <a:t>Начало улицы</a:t>
            </a:r>
            <a:br>
              <a:rPr lang="ru-RU" sz="2800" b="1" dirty="0" smtClean="0"/>
            </a:br>
            <a:r>
              <a:rPr lang="ru-RU" sz="2800" b="1" dirty="0" smtClean="0"/>
              <a:t> Дом купца </a:t>
            </a:r>
            <a:r>
              <a:rPr lang="ru-RU" sz="2800" b="1" dirty="0" err="1" smtClean="0"/>
              <a:t>Теренина</a:t>
            </a:r>
            <a:endParaRPr lang="ru-RU" sz="2800" b="1" dirty="0"/>
          </a:p>
        </p:txBody>
      </p:sp>
      <p:pic>
        <p:nvPicPr>
          <p:cNvPr id="4" name="Объект 3" descr="http://www.visit-kaluga.ru/files/items/visit_item_453_2264_65594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124744"/>
            <a:ext cx="8064896" cy="55268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926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1844824"/>
            <a:ext cx="7125112" cy="4051437"/>
          </a:xfrm>
        </p:spPr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Usadba-Tereninyi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56521"/>
            <a:ext cx="8496944" cy="553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2656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Дом купца </a:t>
            </a:r>
            <a:r>
              <a:rPr lang="ru-RU" sz="2800" b="1" dirty="0" err="1"/>
              <a:t>Теренина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9474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125113" cy="924475"/>
          </a:xfrm>
        </p:spPr>
        <p:txBody>
          <a:bodyPr/>
          <a:lstStyle/>
          <a:p>
            <a:pPr algn="ctr"/>
            <a:r>
              <a:rPr lang="ru-RU" sz="2400" b="1" dirty="0"/>
              <a:t>Дом </a:t>
            </a:r>
            <a:r>
              <a:rPr lang="ru-RU" sz="2400" b="1" dirty="0" err="1" smtClean="0"/>
              <a:t>Терениных</a:t>
            </a:r>
            <a:r>
              <a:rPr lang="ru-RU" sz="2400" b="1" dirty="0" smtClean="0"/>
              <a:t>, ул. Воскресенская д.7</a:t>
            </a:r>
            <a:endParaRPr lang="ru-RU" sz="2400" b="1" dirty="0"/>
          </a:p>
        </p:txBody>
      </p:sp>
      <p:pic>
        <p:nvPicPr>
          <p:cNvPr id="4" name="Объект 3" descr="http://gorod.kaluga.ru/img/famous/streets/voskr01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908720"/>
            <a:ext cx="8640960" cy="5544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510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3284984"/>
            <a:ext cx="3779912" cy="3168352"/>
          </a:xfrm>
        </p:spPr>
        <p:txBody>
          <a:bodyPr/>
          <a:lstStyle/>
          <a:p>
            <a:pPr algn="ctr"/>
            <a:r>
              <a:rPr lang="ru-RU" sz="2400" b="1" dirty="0" smtClean="0"/>
              <a:t>Семья</a:t>
            </a:r>
            <a:br>
              <a:rPr lang="ru-RU" sz="2400" b="1" dirty="0" smtClean="0"/>
            </a:br>
            <a:r>
              <a:rPr lang="ru-RU" sz="2400" b="1" dirty="0" err="1" smtClean="0"/>
              <a:t>Терениных</a:t>
            </a:r>
            <a:r>
              <a:rPr lang="ru-RU" sz="2400" b="1" dirty="0" smtClean="0"/>
              <a:t>.</a:t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Самый младший</a:t>
            </a:r>
            <a:br>
              <a:rPr lang="ru-RU" sz="2400" b="1" dirty="0" smtClean="0"/>
            </a:br>
            <a:r>
              <a:rPr lang="ru-RU" sz="2400" b="1" dirty="0" smtClean="0"/>
              <a:t>Саша–</a:t>
            </a:r>
            <a:br>
              <a:rPr lang="ru-RU" sz="2400" b="1" dirty="0" smtClean="0"/>
            </a:br>
            <a:r>
              <a:rPr lang="ru-RU" sz="2400" b="1" dirty="0" smtClean="0"/>
              <a:t>будущий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академик</a:t>
            </a:r>
            <a:endParaRPr lang="ru-RU" sz="2400" b="1" dirty="0"/>
          </a:p>
        </p:txBody>
      </p:sp>
      <p:pic>
        <p:nvPicPr>
          <p:cNvPr id="4" name="Объект 3" descr="Семья Терениных, фотография начала XX века [О.В.Мосин, С.А. Мосина]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60648"/>
            <a:ext cx="5472608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405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125113" cy="924475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052736"/>
            <a:ext cx="7522997" cy="4645975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200" dirty="0">
                <a:solidFill>
                  <a:srgbClr val="C00000"/>
                </a:solidFill>
              </a:rPr>
              <a:t> </a:t>
            </a:r>
            <a:r>
              <a:rPr lang="ru-RU" sz="3200" b="1" dirty="0">
                <a:solidFill>
                  <a:srgbClr val="660033"/>
                </a:solidFill>
              </a:rPr>
              <a:t>Есть улицы </a:t>
            </a:r>
            <a:r>
              <a:rPr lang="ru-RU" sz="3200" b="1" dirty="0" err="1" smtClean="0">
                <a:solidFill>
                  <a:srgbClr val="660033"/>
                </a:solidFill>
              </a:rPr>
              <a:t>центpальные</a:t>
            </a:r>
            <a:r>
              <a:rPr lang="ru-RU" sz="3200" b="1" dirty="0" smtClean="0">
                <a:solidFill>
                  <a:srgbClr val="660033"/>
                </a:solidFill>
              </a:rPr>
              <a:t>,  </a:t>
            </a:r>
            <a:r>
              <a:rPr lang="ru-RU" sz="3200" b="1" dirty="0">
                <a:solidFill>
                  <a:srgbClr val="660033"/>
                </a:solidFill>
              </a:rPr>
              <a:t>высокие и </a:t>
            </a:r>
            <a:r>
              <a:rPr lang="ru-RU" sz="3200" b="1" dirty="0" smtClean="0">
                <a:solidFill>
                  <a:srgbClr val="660033"/>
                </a:solidFill>
              </a:rPr>
              <a:t>важные,</a:t>
            </a:r>
            <a:r>
              <a:rPr lang="ru-RU" sz="3200" b="1" dirty="0">
                <a:solidFill>
                  <a:srgbClr val="660033"/>
                </a:solidFill>
              </a:rPr>
              <a:t/>
            </a:r>
            <a:br>
              <a:rPr lang="ru-RU" sz="3200" b="1" dirty="0">
                <a:solidFill>
                  <a:srgbClr val="660033"/>
                </a:solidFill>
              </a:rPr>
            </a:br>
            <a:r>
              <a:rPr lang="ru-RU" sz="3200" b="1" dirty="0">
                <a:solidFill>
                  <a:srgbClr val="660033"/>
                </a:solidFill>
              </a:rPr>
              <a:t>С </a:t>
            </a:r>
            <a:r>
              <a:rPr lang="ru-RU" sz="3200" b="1" dirty="0" err="1">
                <a:solidFill>
                  <a:srgbClr val="660033"/>
                </a:solidFill>
              </a:rPr>
              <a:t>витpинами</a:t>
            </a:r>
            <a:r>
              <a:rPr lang="ru-RU" sz="3200" b="1" dirty="0">
                <a:solidFill>
                  <a:srgbClr val="660033"/>
                </a:solidFill>
              </a:rPr>
              <a:t> </a:t>
            </a:r>
            <a:r>
              <a:rPr lang="ru-RU" sz="3200" b="1" dirty="0" err="1">
                <a:solidFill>
                  <a:srgbClr val="660033"/>
                </a:solidFill>
              </a:rPr>
              <a:t>зеpкальными</a:t>
            </a:r>
            <a:r>
              <a:rPr lang="ru-RU" sz="3200" b="1" dirty="0">
                <a:solidFill>
                  <a:srgbClr val="660033"/>
                </a:solidFill>
              </a:rPr>
              <a:t>, с </a:t>
            </a:r>
            <a:r>
              <a:rPr lang="ru-RU" sz="3200" b="1" dirty="0" err="1">
                <a:solidFill>
                  <a:srgbClr val="660033"/>
                </a:solidFill>
              </a:rPr>
              <a:t>гиpляндами</a:t>
            </a:r>
            <a:r>
              <a:rPr lang="ru-RU" sz="3200" b="1" dirty="0">
                <a:solidFill>
                  <a:srgbClr val="660033"/>
                </a:solidFill>
              </a:rPr>
              <a:t> </a:t>
            </a:r>
            <a:r>
              <a:rPr lang="ru-RU" sz="3200" b="1" dirty="0" smtClean="0">
                <a:solidFill>
                  <a:srgbClr val="660033"/>
                </a:solidFill>
              </a:rPr>
              <a:t>огней,</a:t>
            </a:r>
            <a:r>
              <a:rPr lang="ru-RU" sz="3200" b="1" dirty="0">
                <a:solidFill>
                  <a:srgbClr val="660033"/>
                </a:solidFill>
              </a:rPr>
              <a:t/>
            </a:r>
            <a:br>
              <a:rPr lang="ru-RU" sz="3200" b="1" dirty="0">
                <a:solidFill>
                  <a:srgbClr val="660033"/>
                </a:solidFill>
              </a:rPr>
            </a:br>
            <a:r>
              <a:rPr lang="ru-RU" sz="3200" b="1" dirty="0">
                <a:solidFill>
                  <a:srgbClr val="660033"/>
                </a:solidFill>
              </a:rPr>
              <a:t>А мне милей нешумные, милей </a:t>
            </a:r>
            <a:r>
              <a:rPr lang="ru-RU" sz="3200" b="1" dirty="0" smtClean="0">
                <a:solidFill>
                  <a:srgbClr val="660033"/>
                </a:solidFill>
              </a:rPr>
              <a:t>одноэтажные,</a:t>
            </a:r>
            <a:r>
              <a:rPr lang="ru-RU" sz="3200" b="1" dirty="0">
                <a:solidFill>
                  <a:srgbClr val="660033"/>
                </a:solidFill>
              </a:rPr>
              <a:t/>
            </a:r>
            <a:br>
              <a:rPr lang="ru-RU" sz="3200" b="1" dirty="0">
                <a:solidFill>
                  <a:srgbClr val="660033"/>
                </a:solidFill>
              </a:rPr>
            </a:br>
            <a:r>
              <a:rPr lang="ru-RU" sz="3200" b="1" dirty="0">
                <a:solidFill>
                  <a:srgbClr val="660033"/>
                </a:solidFill>
              </a:rPr>
              <a:t>От их названий ласковых становится </a:t>
            </a:r>
            <a:r>
              <a:rPr lang="ru-RU" sz="3200" b="1" dirty="0" smtClean="0">
                <a:solidFill>
                  <a:srgbClr val="660033"/>
                </a:solidFill>
              </a:rPr>
              <a:t>светлей. </a:t>
            </a:r>
            <a:endParaRPr lang="ru-RU" sz="3200" b="1" dirty="0">
              <a:solidFill>
                <a:srgbClr val="660033"/>
              </a:solidFill>
            </a:endParaRPr>
          </a:p>
          <a:p>
            <a:pPr marL="0" indent="0">
              <a:buNone/>
            </a:pPr>
            <a:endParaRPr lang="ru-RU" sz="3200" dirty="0">
              <a:solidFill>
                <a:srgbClr val="99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33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485153" cy="924475"/>
          </a:xfrm>
        </p:spPr>
        <p:txBody>
          <a:bodyPr/>
          <a:lstStyle/>
          <a:p>
            <a:pPr algn="ctr"/>
            <a:r>
              <a:rPr lang="ru-RU" sz="2800" b="1" dirty="0" smtClean="0"/>
              <a:t>Академик </a:t>
            </a:r>
            <a:br>
              <a:rPr lang="ru-RU" sz="2800" b="1" dirty="0" smtClean="0"/>
            </a:br>
            <a:r>
              <a:rPr lang="ru-RU" sz="2800" b="1" dirty="0" smtClean="0"/>
              <a:t>Александр Николаевич </a:t>
            </a:r>
            <a:r>
              <a:rPr lang="ru-RU" sz="2800" b="1" dirty="0" err="1" smtClean="0"/>
              <a:t>Теренин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0fc03720a173939d84fd29e4de191dd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322" y="1268760"/>
            <a:ext cx="7104427" cy="522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09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125113" cy="924475"/>
          </a:xfrm>
        </p:spPr>
        <p:txBody>
          <a:bodyPr/>
          <a:lstStyle/>
          <a:p>
            <a:pPr algn="ctr"/>
            <a:r>
              <a:rPr lang="ru-RU" sz="2800" b="1" dirty="0" smtClean="0"/>
              <a:t>      Сквер молодоженов</a:t>
            </a:r>
            <a:endParaRPr lang="ru-RU" sz="2800" b="1" dirty="0"/>
          </a:p>
        </p:txBody>
      </p:sp>
      <p:pic>
        <p:nvPicPr>
          <p:cNvPr id="6146" name="Picture 2" descr="C:\Users\user\Desktop\21315828693_5cabf5cf4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712713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73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18132"/>
            <a:ext cx="7125113" cy="924475"/>
          </a:xfrm>
        </p:spPr>
        <p:txBody>
          <a:bodyPr/>
          <a:lstStyle/>
          <a:p>
            <a:pPr algn="ctr"/>
            <a:r>
              <a:rPr lang="ru-RU" sz="2800" b="1" dirty="0"/>
              <a:t>Сквер молодоженов</a:t>
            </a:r>
          </a:p>
        </p:txBody>
      </p:sp>
      <p:pic>
        <p:nvPicPr>
          <p:cNvPr id="7171" name="Picture 3" descr="C:\Users\user\Desktop\1578631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853774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54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125113" cy="924475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60648"/>
            <a:ext cx="8136904" cy="64807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5800" b="1" dirty="0"/>
              <a:t>Выводы</a:t>
            </a:r>
          </a:p>
          <a:p>
            <a:r>
              <a:rPr lang="ru-RU" sz="3800" b="1" dirty="0">
                <a:solidFill>
                  <a:srgbClr val="660033"/>
                </a:solidFill>
              </a:rPr>
              <a:t>1. Мне удалось познакомиться с большим объемом  краеведческой литературы, посвященной истории зданий </a:t>
            </a:r>
            <a:r>
              <a:rPr lang="ru-RU" sz="3800" b="1" dirty="0" smtClean="0">
                <a:solidFill>
                  <a:srgbClr val="660033"/>
                </a:solidFill>
              </a:rPr>
              <a:t>на улице </a:t>
            </a:r>
            <a:r>
              <a:rPr lang="ru-RU" sz="3800" b="1" dirty="0">
                <a:solidFill>
                  <a:srgbClr val="660033"/>
                </a:solidFill>
              </a:rPr>
              <a:t>Воскресенской.</a:t>
            </a:r>
          </a:p>
          <a:p>
            <a:r>
              <a:rPr lang="ru-RU" sz="3800" b="1" dirty="0">
                <a:solidFill>
                  <a:srgbClr val="660033"/>
                </a:solidFill>
              </a:rPr>
              <a:t>2. Особый интерес у меня вызвала родословная академика Александра Николаевича  </a:t>
            </a:r>
            <a:r>
              <a:rPr lang="ru-RU" sz="3800" b="1" dirty="0" err="1">
                <a:solidFill>
                  <a:srgbClr val="660033"/>
                </a:solidFill>
              </a:rPr>
              <a:t>Теренина</a:t>
            </a:r>
            <a:r>
              <a:rPr lang="ru-RU" sz="3800" b="1" dirty="0">
                <a:solidFill>
                  <a:srgbClr val="660033"/>
                </a:solidFill>
              </a:rPr>
              <a:t>, его жизненный путь, научные достижения.</a:t>
            </a:r>
          </a:p>
          <a:p>
            <a:r>
              <a:rPr lang="ru-RU" sz="3800" b="1" dirty="0">
                <a:solidFill>
                  <a:srgbClr val="660033"/>
                </a:solidFill>
              </a:rPr>
              <a:t>3 Я </a:t>
            </a:r>
            <a:r>
              <a:rPr lang="ru-RU" sz="3800" b="1" dirty="0" smtClean="0">
                <a:solidFill>
                  <a:srgbClr val="660033"/>
                </a:solidFill>
              </a:rPr>
              <a:t>узнал, </a:t>
            </a:r>
            <a:r>
              <a:rPr lang="ru-RU" sz="3800" b="1" dirty="0">
                <a:solidFill>
                  <a:srgbClr val="660033"/>
                </a:solidFill>
              </a:rPr>
              <a:t>что ряд купцов -  меценатов, известных своей благотворительностью по всей России, проживали на этой улице. </a:t>
            </a:r>
          </a:p>
          <a:p>
            <a:r>
              <a:rPr lang="ru-RU" sz="3800" b="1" dirty="0">
                <a:solidFill>
                  <a:srgbClr val="660033"/>
                </a:solidFill>
              </a:rPr>
              <a:t>4.Изучая материал, я неоднократно </a:t>
            </a:r>
            <a:r>
              <a:rPr lang="ru-RU" sz="3800" b="1" dirty="0" smtClean="0">
                <a:solidFill>
                  <a:srgbClr val="660033"/>
                </a:solidFill>
              </a:rPr>
              <a:t>сталкивался </a:t>
            </a:r>
            <a:r>
              <a:rPr lang="ru-RU" sz="3800" b="1" dirty="0">
                <a:solidFill>
                  <a:srgbClr val="660033"/>
                </a:solidFill>
              </a:rPr>
              <a:t>с тем, что наш великий земляк  К.Э, Циолковский имел непосредственное отношение к улице Воскресенской.</a:t>
            </a:r>
          </a:p>
          <a:p>
            <a:r>
              <a:rPr lang="ru-RU" sz="3800" b="1" dirty="0">
                <a:solidFill>
                  <a:srgbClr val="660033"/>
                </a:solidFill>
              </a:rPr>
              <a:t>5. Мною составлена презентация, посвященная улице Воскресенской «Лирическое стихотворение в камне</a:t>
            </a:r>
            <a:r>
              <a:rPr lang="ru-RU" sz="3800" b="1" dirty="0" smtClean="0">
                <a:solidFill>
                  <a:srgbClr val="660033"/>
                </a:solidFill>
              </a:rPr>
              <a:t>».</a:t>
            </a:r>
            <a:endParaRPr lang="ru-RU" sz="3800" b="1" dirty="0">
              <a:solidFill>
                <a:srgbClr val="660033"/>
              </a:solidFill>
            </a:endParaRPr>
          </a:p>
          <a:p>
            <a:pPr marL="0" indent="0">
              <a:buNone/>
            </a:pPr>
            <a:r>
              <a:rPr lang="ru-RU" sz="3800" b="1" dirty="0">
                <a:solidFill>
                  <a:srgbClr val="660033"/>
                </a:solidFill>
              </a:rPr>
              <a:t> </a:t>
            </a:r>
          </a:p>
          <a:p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71931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908720"/>
            <a:ext cx="7125112" cy="40514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rgbClr val="660033"/>
                </a:solidFill>
              </a:rPr>
              <a:t>Спасибо за внимание</a:t>
            </a:r>
            <a:endParaRPr lang="ru-RU" sz="4800" dirty="0">
              <a:solidFill>
                <a:srgbClr val="66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30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125113" cy="9244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052736"/>
            <a:ext cx="7522997" cy="464597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200" dirty="0">
                <a:solidFill>
                  <a:srgbClr val="C00000"/>
                </a:solidFill>
              </a:rPr>
              <a:t> </a:t>
            </a:r>
            <a:endParaRPr lang="ru-RU" sz="3200" dirty="0">
              <a:solidFill>
                <a:srgbClr val="990000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C:\Users\user\Desktop\Voskresenskaya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742884" cy="5964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61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48680"/>
            <a:ext cx="7522995" cy="612067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5800" b="1" dirty="0"/>
              <a:t>Ц</a:t>
            </a:r>
            <a:r>
              <a:rPr lang="ru-RU" sz="5800" b="1" dirty="0" smtClean="0"/>
              <a:t>елью</a:t>
            </a:r>
            <a:r>
              <a:rPr lang="ru-RU" sz="3800" b="1" dirty="0" smtClean="0">
                <a:solidFill>
                  <a:srgbClr val="990000"/>
                </a:solidFill>
              </a:rPr>
              <a:t> </a:t>
            </a:r>
            <a:r>
              <a:rPr lang="ru-RU" sz="3800" b="1" dirty="0">
                <a:solidFill>
                  <a:srgbClr val="660033"/>
                </a:solidFill>
              </a:rPr>
              <a:t>моей работы стало изучение исторических мест моего города, открывающих еще одну страницу его уникальности и неповторимости.</a:t>
            </a:r>
          </a:p>
          <a:p>
            <a:pPr marL="0" indent="0">
              <a:buNone/>
            </a:pPr>
            <a:r>
              <a:rPr lang="ru-RU" sz="5100" b="1" dirty="0"/>
              <a:t>Задачи:</a:t>
            </a:r>
            <a:r>
              <a:rPr lang="ru-RU" sz="3800" b="1" dirty="0"/>
              <a:t> </a:t>
            </a:r>
          </a:p>
          <a:p>
            <a:pPr lvl="0"/>
            <a:r>
              <a:rPr lang="ru-RU" sz="3800" b="1" dirty="0">
                <a:solidFill>
                  <a:srgbClr val="660033"/>
                </a:solidFill>
              </a:rPr>
              <a:t>Изучить краеведческий материал, посвященный истории улицы Воскресенская и  жизни людей, проживавших в домах </a:t>
            </a:r>
            <a:r>
              <a:rPr lang="ru-RU" sz="3800" b="1" dirty="0" smtClean="0">
                <a:solidFill>
                  <a:srgbClr val="660033"/>
                </a:solidFill>
              </a:rPr>
              <a:t>на этой </a:t>
            </a:r>
            <a:r>
              <a:rPr lang="ru-RU" sz="3800" b="1" dirty="0">
                <a:solidFill>
                  <a:srgbClr val="660033"/>
                </a:solidFill>
              </a:rPr>
              <a:t>улице.</a:t>
            </a:r>
          </a:p>
          <a:p>
            <a:pPr lvl="0"/>
            <a:r>
              <a:rPr lang="ru-RU" sz="3800" b="1" dirty="0">
                <a:solidFill>
                  <a:srgbClr val="660033"/>
                </a:solidFill>
              </a:rPr>
              <a:t>Проанализировать и обобщить полученную информацию. </a:t>
            </a:r>
          </a:p>
          <a:p>
            <a:pPr lvl="0"/>
            <a:r>
              <a:rPr lang="ru-RU" sz="3800" b="1" dirty="0">
                <a:solidFill>
                  <a:srgbClr val="660033"/>
                </a:solidFill>
              </a:rPr>
              <a:t>Провести просветительское мероприятие с подростками.</a:t>
            </a:r>
          </a:p>
          <a:p>
            <a:pPr lvl="0"/>
            <a:r>
              <a:rPr lang="ru-RU" sz="3800" b="1" dirty="0">
                <a:solidFill>
                  <a:srgbClr val="660033"/>
                </a:solidFill>
              </a:rPr>
              <a:t>Составить свой экскурсионный </a:t>
            </a:r>
            <a:r>
              <a:rPr lang="ru-RU" sz="3800" b="1" dirty="0" smtClean="0">
                <a:solidFill>
                  <a:srgbClr val="660033"/>
                </a:solidFill>
              </a:rPr>
              <a:t>маршрут.</a:t>
            </a:r>
            <a:endParaRPr lang="ru-RU" sz="3800" b="1" dirty="0">
              <a:solidFill>
                <a:srgbClr val="660033"/>
              </a:solidFill>
            </a:endParaRPr>
          </a:p>
          <a:p>
            <a:pPr lvl="0"/>
            <a:r>
              <a:rPr lang="ru-RU" sz="3800" b="1" dirty="0">
                <a:solidFill>
                  <a:srgbClr val="660033"/>
                </a:solidFill>
              </a:rPr>
              <a:t>Сделать выводы.</a:t>
            </a:r>
          </a:p>
          <a:p>
            <a:endParaRPr lang="ru-RU" b="1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1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60648"/>
            <a:ext cx="7125112" cy="6480720"/>
          </a:xfrm>
        </p:spPr>
        <p:txBody>
          <a:bodyPr>
            <a:normAutofit fontScale="25000" lnSpcReduction="20000"/>
          </a:bodyPr>
          <a:lstStyle/>
          <a:p>
            <a:r>
              <a:rPr lang="ru-RU" sz="11100" b="1" dirty="0"/>
              <a:t> </a:t>
            </a:r>
            <a:r>
              <a:rPr lang="ru-RU" sz="14400" b="1" dirty="0"/>
              <a:t>Объект исследования </a:t>
            </a:r>
            <a:r>
              <a:rPr lang="ru-RU" sz="9600" b="1" dirty="0">
                <a:solidFill>
                  <a:srgbClr val="990000"/>
                </a:solidFill>
              </a:rPr>
              <a:t>– </a:t>
            </a:r>
            <a:r>
              <a:rPr lang="ru-RU" sz="9600" b="1" dirty="0">
                <a:solidFill>
                  <a:srgbClr val="660033"/>
                </a:solidFill>
              </a:rPr>
              <a:t>исторические места города  Калуги</a:t>
            </a:r>
          </a:p>
          <a:p>
            <a:r>
              <a:rPr lang="ru-RU" sz="12800" b="1" dirty="0"/>
              <a:t>Предмет исследования </a:t>
            </a:r>
            <a:r>
              <a:rPr lang="ru-RU" sz="9600" b="1" dirty="0">
                <a:solidFill>
                  <a:srgbClr val="990000"/>
                </a:solidFill>
              </a:rPr>
              <a:t>–   </a:t>
            </a:r>
            <a:r>
              <a:rPr lang="ru-RU" sz="9600" b="1" dirty="0">
                <a:solidFill>
                  <a:srgbClr val="660033"/>
                </a:solidFill>
              </a:rPr>
              <a:t>определить в чем состоит уникальность улицы Воскресенской.</a:t>
            </a:r>
          </a:p>
          <a:p>
            <a:r>
              <a:rPr lang="ru-RU" sz="12800" b="1" dirty="0"/>
              <a:t>Практическая значимость </a:t>
            </a:r>
            <a:r>
              <a:rPr lang="ru-RU" sz="9600" b="1" dirty="0">
                <a:solidFill>
                  <a:srgbClr val="660033"/>
                </a:solidFill>
              </a:rPr>
              <a:t>нашей работы состоит в расширении краеведческого кругозора подростков.</a:t>
            </a:r>
          </a:p>
          <a:p>
            <a:r>
              <a:rPr lang="ru-RU" sz="9600" b="1" dirty="0">
                <a:solidFill>
                  <a:srgbClr val="660033"/>
                </a:solidFill>
              </a:rPr>
              <a:t>Использование презентации данного проекта для проведения уроков </a:t>
            </a:r>
            <a:r>
              <a:rPr lang="ru-RU" sz="9600" b="1" dirty="0" err="1">
                <a:solidFill>
                  <a:srgbClr val="660033"/>
                </a:solidFill>
              </a:rPr>
              <a:t>Калуговедения</a:t>
            </a:r>
            <a:r>
              <a:rPr lang="ru-RU" sz="9600" b="1" dirty="0">
                <a:solidFill>
                  <a:srgbClr val="660033"/>
                </a:solidFill>
              </a:rPr>
              <a:t> </a:t>
            </a:r>
            <a:r>
              <a:rPr lang="ru-RU" sz="9600" b="1" dirty="0" smtClean="0">
                <a:solidFill>
                  <a:srgbClr val="660033"/>
                </a:solidFill>
              </a:rPr>
              <a:t>в школе.</a:t>
            </a:r>
            <a:endParaRPr lang="ru-RU" sz="9600" b="1" dirty="0">
              <a:solidFill>
                <a:srgbClr val="660033"/>
              </a:solidFill>
            </a:endParaRPr>
          </a:p>
          <a:p>
            <a:r>
              <a:rPr lang="ru-RU" sz="9600" b="1" dirty="0">
                <a:solidFill>
                  <a:srgbClr val="660033"/>
                </a:solidFill>
              </a:rPr>
              <a:t>Проведение виртуальных экскурсий «Незабытые памятники архитектуры» с использованием презентации и карты памятных </a:t>
            </a:r>
            <a:r>
              <a:rPr lang="ru-RU" sz="9600" b="1" dirty="0" smtClean="0">
                <a:solidFill>
                  <a:srgbClr val="660033"/>
                </a:solidFill>
              </a:rPr>
              <a:t>мест.</a:t>
            </a:r>
            <a:endParaRPr lang="ru-RU" sz="9600" b="1" dirty="0">
              <a:solidFill>
                <a:srgbClr val="660033"/>
              </a:solidFill>
            </a:endParaRPr>
          </a:p>
          <a:p>
            <a:pPr marL="0" indent="0">
              <a:buNone/>
            </a:pPr>
            <a:r>
              <a:rPr lang="ru-RU" sz="9600" b="1" dirty="0">
                <a:solidFill>
                  <a:srgbClr val="660033"/>
                </a:solidFill>
              </a:rPr>
              <a:t> </a:t>
            </a:r>
          </a:p>
          <a:p>
            <a:endParaRPr lang="ru-RU" b="1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25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125113" cy="924475"/>
          </a:xfrm>
        </p:spPr>
        <p:txBody>
          <a:bodyPr/>
          <a:lstStyle/>
          <a:p>
            <a:pPr algn="ctr"/>
            <a:r>
              <a:rPr lang="ru-RU" sz="2800" b="1" dirty="0" smtClean="0"/>
              <a:t>Церковь Воскресенская, давшая название улице</a:t>
            </a:r>
            <a:endParaRPr lang="ru-RU" sz="2800" b="1" dirty="0"/>
          </a:p>
        </p:txBody>
      </p:sp>
      <p:pic>
        <p:nvPicPr>
          <p:cNvPr id="10242" name="Picture 2" descr="C:\Users\user\Desktop\3m7aqca7h013fbn0h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09798"/>
            <a:ext cx="8496944" cy="5387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49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125113" cy="924475"/>
          </a:xfrm>
        </p:spPr>
        <p:txBody>
          <a:bodyPr/>
          <a:lstStyle/>
          <a:p>
            <a:pPr algn="ctr"/>
            <a:r>
              <a:rPr lang="ru-RU" sz="2800" b="1" dirty="0"/>
              <a:t>Церковь </a:t>
            </a:r>
            <a:r>
              <a:rPr lang="ru-RU" sz="2800" b="1" dirty="0" smtClean="0"/>
              <a:t>Георгия Победоносца «за лавками» XVII</a:t>
            </a:r>
            <a:r>
              <a:rPr lang="en-US" sz="2800" b="1" dirty="0" smtClean="0"/>
              <a:t>I</a:t>
            </a:r>
            <a:r>
              <a:rPr lang="ru-RU" sz="2800" b="1" dirty="0" smtClean="0"/>
              <a:t> век</a:t>
            </a:r>
            <a:endParaRPr lang="ru-RU" sz="2800" b="1" dirty="0"/>
          </a:p>
        </p:txBody>
      </p:sp>
      <p:pic>
        <p:nvPicPr>
          <p:cNvPr id="4" name="Объект 3" descr="C:\Users\user\Desktop\5927146814_663722c2a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908720"/>
            <a:ext cx="8496944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589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125113" cy="924475"/>
          </a:xfrm>
        </p:spPr>
        <p:txBody>
          <a:bodyPr/>
          <a:lstStyle/>
          <a:p>
            <a:pPr algn="ctr"/>
            <a:r>
              <a:rPr lang="ru-RU" sz="2800" b="1" dirty="0" smtClean="0"/>
              <a:t>Каменные кружева на колоннах церкви</a:t>
            </a:r>
            <a:endParaRPr lang="ru-RU" sz="2800" b="1" dirty="0"/>
          </a:p>
        </p:txBody>
      </p:sp>
      <p:pic>
        <p:nvPicPr>
          <p:cNvPr id="13314" name="Picture 2" descr="C:\Users\user\Desktop\0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8075529" cy="562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10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271"/>
            <a:ext cx="7125113" cy="924475"/>
          </a:xfrm>
        </p:spPr>
        <p:txBody>
          <a:bodyPr/>
          <a:lstStyle/>
          <a:p>
            <a:pPr algn="ctr"/>
            <a:r>
              <a:rPr lang="ru-RU" sz="2800" b="1" dirty="0" smtClean="0"/>
              <a:t>Памятник Софье </a:t>
            </a:r>
            <a:r>
              <a:rPr lang="ru-RU" sz="2800" b="1" dirty="0"/>
              <a:t>Перовской </a:t>
            </a:r>
          </a:p>
        </p:txBody>
      </p:sp>
      <p:pic>
        <p:nvPicPr>
          <p:cNvPr id="3074" name="Picture 2" descr="C:\Users\user\Desktop\42_b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3" y="836713"/>
            <a:ext cx="8535429" cy="580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00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355</TotalTime>
  <Words>309</Words>
  <Application>Microsoft Office PowerPoint</Application>
  <PresentationFormat>Экран (4:3)</PresentationFormat>
  <Paragraphs>43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Summer</vt:lpstr>
      <vt:lpstr>Лирическое стихотворение в камне</vt:lpstr>
      <vt:lpstr>Презентация PowerPoint</vt:lpstr>
      <vt:lpstr>Презентация PowerPoint</vt:lpstr>
      <vt:lpstr>Презентация PowerPoint</vt:lpstr>
      <vt:lpstr>Презентация PowerPoint</vt:lpstr>
      <vt:lpstr>Церковь Воскресенская, давшая название улице</vt:lpstr>
      <vt:lpstr>Церковь Георгия Победоносца «за лавками» XVIII век</vt:lpstr>
      <vt:lpstr>Каменные кружева на колоннах церкви</vt:lpstr>
      <vt:lpstr>Памятник Софье Перовской </vt:lpstr>
      <vt:lpstr>Дом №11 – усадьба  Ребрика</vt:lpstr>
      <vt:lpstr>Жилой дом №6.  Пестриковская богадельня</vt:lpstr>
      <vt:lpstr>Дом Яновских.  Старая Калуга</vt:lpstr>
      <vt:lpstr>Дом Яновских. Одно из красивейших зданий, памятник архитектуры XVIII века </vt:lpstr>
      <vt:lpstr> Во дворе находится студенческий театр </vt:lpstr>
      <vt:lpstr>                                  Пестриковская богадельня</vt:lpstr>
      <vt:lpstr>Начало улицы  Дом купца Теренина</vt:lpstr>
      <vt:lpstr>Презентация PowerPoint</vt:lpstr>
      <vt:lpstr>Дом Терениных, ул. Воскресенская д.7</vt:lpstr>
      <vt:lpstr>Семья Терениных.  Самый младший Саша– будущий академик</vt:lpstr>
      <vt:lpstr>Академик  Александр Николаевич Теренин</vt:lpstr>
      <vt:lpstr>      Сквер молодоженов</vt:lpstr>
      <vt:lpstr>Сквер молодоженов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Лирическое стихотворение в камне</dc:title>
  <dc:creator>user</dc:creator>
  <cp:lastModifiedBy>user</cp:lastModifiedBy>
  <cp:revision>37</cp:revision>
  <dcterms:created xsi:type="dcterms:W3CDTF">2016-04-28T07:31:48Z</dcterms:created>
  <dcterms:modified xsi:type="dcterms:W3CDTF">2017-11-19T15:00:06Z</dcterms:modified>
</cp:coreProperties>
</file>