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9" r:id="rId3"/>
    <p:sldId id="270" r:id="rId4"/>
    <p:sldId id="279" r:id="rId5"/>
    <p:sldId id="281" r:id="rId6"/>
    <p:sldId id="280" r:id="rId7"/>
    <p:sldId id="282" r:id="rId8"/>
    <p:sldId id="271" r:id="rId9"/>
    <p:sldId id="263" r:id="rId10"/>
    <p:sldId id="264" r:id="rId11"/>
    <p:sldId id="265" r:id="rId12"/>
    <p:sldId id="272" r:id="rId13"/>
    <p:sldId id="284" r:id="rId14"/>
    <p:sldId id="274" r:id="rId15"/>
    <p:sldId id="275" r:id="rId16"/>
    <p:sldId id="276" r:id="rId17"/>
    <p:sldId id="277" r:id="rId18"/>
    <p:sldId id="278" r:id="rId19"/>
    <p:sldId id="285" r:id="rId20"/>
    <p:sldId id="286" r:id="rId21"/>
    <p:sldId id="287" r:id="rId22"/>
    <p:sldId id="288" r:id="rId23"/>
    <p:sldId id="289" r:id="rId24"/>
    <p:sldId id="283" r:id="rId25"/>
    <p:sldId id="26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2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8CC6-F021-4246-96F9-1827FD08805C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5244-31C3-4379-B56F-D27FC6E8A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8CC6-F021-4246-96F9-1827FD08805C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5244-31C3-4379-B56F-D27FC6E8A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8CC6-F021-4246-96F9-1827FD08805C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5244-31C3-4379-B56F-D27FC6E8A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8CC6-F021-4246-96F9-1827FD08805C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5244-31C3-4379-B56F-D27FC6E8A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8CC6-F021-4246-96F9-1827FD08805C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5244-31C3-4379-B56F-D27FC6E8A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8CC6-F021-4246-96F9-1827FD08805C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5244-31C3-4379-B56F-D27FC6E8A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8CC6-F021-4246-96F9-1827FD08805C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5244-31C3-4379-B56F-D27FC6E8A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8CC6-F021-4246-96F9-1827FD08805C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5244-31C3-4379-B56F-D27FC6E8A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8CC6-F021-4246-96F9-1827FD08805C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5244-31C3-4379-B56F-D27FC6E8A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8CC6-F021-4246-96F9-1827FD08805C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5244-31C3-4379-B56F-D27FC6E8A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8CC6-F021-4246-96F9-1827FD08805C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5244-31C3-4379-B56F-D27FC6E8A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88CC6-F021-4246-96F9-1827FD08805C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85244-31C3-4379-B56F-D27FC6E8A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12.jpeg"/><Relationship Id="rId7" Type="http://schemas.openxmlformats.org/officeDocument/2006/relationships/image" Target="../media/image16.gif"/><Relationship Id="rId12" Type="http://schemas.openxmlformats.org/officeDocument/2006/relationships/slide" Target="slide1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5.gif"/><Relationship Id="rId11" Type="http://schemas.openxmlformats.org/officeDocument/2006/relationships/image" Target="../media/image20.png"/><Relationship Id="rId5" Type="http://schemas.openxmlformats.org/officeDocument/2006/relationships/image" Target="../media/image14.gif"/><Relationship Id="rId10" Type="http://schemas.openxmlformats.org/officeDocument/2006/relationships/image" Target="../media/image19.gif"/><Relationship Id="rId4" Type="http://schemas.openxmlformats.org/officeDocument/2006/relationships/image" Target="../media/image13.gif"/><Relationship Id="rId9" Type="http://schemas.openxmlformats.org/officeDocument/2006/relationships/image" Target="../media/image18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Урок математики </a:t>
            </a:r>
          </a:p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во 2 классе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Солотова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Л.М.</a:t>
            </a:r>
          </a:p>
          <a:p>
            <a:pPr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Оренбург, 2021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Оксана\Desktop\Конкурс презентаций к внекл. мероприятиятиямУчит. портал\Конкурс през. к уроку\68cdcc83f9de0b818fee65d1a99c6b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96952"/>
            <a:ext cx="3166395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ds04.infourok.ru/uploads/ex/0d94/000fc503-7f4db779/img4.jpg"/>
          <p:cNvPicPr>
            <a:picLocks noChangeAspect="1" noChangeArrowheads="1"/>
          </p:cNvPicPr>
          <p:nvPr/>
        </p:nvPicPr>
        <p:blipFill>
          <a:blip r:embed="rId2" cstate="print"/>
          <a:srcRect t="19550" r="3090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971600" y="3356992"/>
            <a:ext cx="3087687" cy="2879725"/>
          </a:xfrm>
          <a:prstGeom prst="rect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</p:spPr>
        <p:txBody>
          <a:bodyPr vert="horz" lIns="91440" tIns="5400" rIns="91440" bIns="45720" rtlCol="0">
            <a:normAutofit/>
          </a:bodyPr>
          <a:lstStyle/>
          <a:p>
            <a:pPr marL="431800" marR="0" lvl="0" indent="-3206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45000"/>
              <a:buFontTx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  <a:defRPr/>
            </a:pPr>
            <a:r>
              <a:rPr kumimoji="0" lang="ru-RU" sz="600" b="0" i="0" u="none" strike="noStrike" kern="1200" cap="none" spc="0" normalizeH="0" baseline="0" noProof="0" smtClean="0">
                <a:ln>
                  <a:noFill/>
                </a:ln>
                <a:solidFill>
                  <a:srgbClr val="DDDDDD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images.myshared.ru/19/1226712/slide_3.jpg"/>
          <p:cNvPicPr/>
          <p:nvPr/>
        </p:nvPicPr>
        <p:blipFill>
          <a:blip r:embed="rId2" cstate="print"/>
          <a:srcRect l="21739" r="17032" b="10364"/>
          <a:stretch>
            <a:fillRect/>
          </a:stretch>
        </p:blipFill>
        <p:spPr bwMode="auto">
          <a:xfrm>
            <a:off x="395536" y="260648"/>
            <a:ext cx="828092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Составьте задачу по краткой записи и решите её.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Сидело - ? в.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Улетели – 8 в.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Осталось – 7 в.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8 + 7 = 15 (в.) 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Ответ: 15 воробьёв сидело на дереве.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37" descr="Уголки"/>
          <p:cNvSpPr>
            <a:spLocks/>
          </p:cNvSpPr>
          <p:nvPr/>
        </p:nvSpPr>
        <p:spPr bwMode="auto">
          <a:xfrm>
            <a:off x="-36513" y="4868863"/>
            <a:ext cx="9196388" cy="2287587"/>
          </a:xfrm>
          <a:custGeom>
            <a:avLst/>
            <a:gdLst>
              <a:gd name="T0" fmla="*/ 0 w 5793"/>
              <a:gd name="T1" fmla="*/ 1144 h 1296"/>
              <a:gd name="T2" fmla="*/ 16 w 5793"/>
              <a:gd name="T3" fmla="*/ 1088 h 1296"/>
              <a:gd name="T4" fmla="*/ 64 w 5793"/>
              <a:gd name="T5" fmla="*/ 936 h 1296"/>
              <a:gd name="T6" fmla="*/ 112 w 5793"/>
              <a:gd name="T7" fmla="*/ 824 h 1296"/>
              <a:gd name="T8" fmla="*/ 208 w 5793"/>
              <a:gd name="T9" fmla="*/ 712 h 1296"/>
              <a:gd name="T10" fmla="*/ 328 w 5793"/>
              <a:gd name="T11" fmla="*/ 624 h 1296"/>
              <a:gd name="T12" fmla="*/ 376 w 5793"/>
              <a:gd name="T13" fmla="*/ 576 h 1296"/>
              <a:gd name="T14" fmla="*/ 432 w 5793"/>
              <a:gd name="T15" fmla="*/ 544 h 1296"/>
              <a:gd name="T16" fmla="*/ 560 w 5793"/>
              <a:gd name="T17" fmla="*/ 464 h 1296"/>
              <a:gd name="T18" fmla="*/ 648 w 5793"/>
              <a:gd name="T19" fmla="*/ 448 h 1296"/>
              <a:gd name="T20" fmla="*/ 720 w 5793"/>
              <a:gd name="T21" fmla="*/ 384 h 1296"/>
              <a:gd name="T22" fmla="*/ 888 w 5793"/>
              <a:gd name="T23" fmla="*/ 328 h 1296"/>
              <a:gd name="T24" fmla="*/ 1304 w 5793"/>
              <a:gd name="T25" fmla="*/ 176 h 1296"/>
              <a:gd name="T26" fmla="*/ 1400 w 5793"/>
              <a:gd name="T27" fmla="*/ 152 h 1296"/>
              <a:gd name="T28" fmla="*/ 1752 w 5793"/>
              <a:gd name="T29" fmla="*/ 64 h 1296"/>
              <a:gd name="T30" fmla="*/ 1880 w 5793"/>
              <a:gd name="T31" fmla="*/ 40 h 1296"/>
              <a:gd name="T32" fmla="*/ 2344 w 5793"/>
              <a:gd name="T33" fmla="*/ 48 h 1296"/>
              <a:gd name="T34" fmla="*/ 2432 w 5793"/>
              <a:gd name="T35" fmla="*/ 72 h 1296"/>
              <a:gd name="T36" fmla="*/ 3000 w 5793"/>
              <a:gd name="T37" fmla="*/ 48 h 1296"/>
              <a:gd name="T38" fmla="*/ 3232 w 5793"/>
              <a:gd name="T39" fmla="*/ 24 h 1296"/>
              <a:gd name="T40" fmla="*/ 3344 w 5793"/>
              <a:gd name="T41" fmla="*/ 32 h 1296"/>
              <a:gd name="T42" fmla="*/ 3368 w 5793"/>
              <a:gd name="T43" fmla="*/ 56 h 1296"/>
              <a:gd name="T44" fmla="*/ 3488 w 5793"/>
              <a:gd name="T45" fmla="*/ 104 h 1296"/>
              <a:gd name="T46" fmla="*/ 3728 w 5793"/>
              <a:gd name="T47" fmla="*/ 112 h 1296"/>
              <a:gd name="T48" fmla="*/ 4144 w 5793"/>
              <a:gd name="T49" fmla="*/ 152 h 1296"/>
              <a:gd name="T50" fmla="*/ 4304 w 5793"/>
              <a:gd name="T51" fmla="*/ 200 h 1296"/>
              <a:gd name="T52" fmla="*/ 4520 w 5793"/>
              <a:gd name="T53" fmla="*/ 200 h 1296"/>
              <a:gd name="T54" fmla="*/ 4560 w 5793"/>
              <a:gd name="T55" fmla="*/ 216 h 1296"/>
              <a:gd name="T56" fmla="*/ 4752 w 5793"/>
              <a:gd name="T57" fmla="*/ 272 h 1296"/>
              <a:gd name="T58" fmla="*/ 4944 w 5793"/>
              <a:gd name="T59" fmla="*/ 336 h 1296"/>
              <a:gd name="T60" fmla="*/ 4984 w 5793"/>
              <a:gd name="T61" fmla="*/ 376 h 1296"/>
              <a:gd name="T62" fmla="*/ 5024 w 5793"/>
              <a:gd name="T63" fmla="*/ 408 h 1296"/>
              <a:gd name="T64" fmla="*/ 5096 w 5793"/>
              <a:gd name="T65" fmla="*/ 496 h 1296"/>
              <a:gd name="T66" fmla="*/ 5192 w 5793"/>
              <a:gd name="T67" fmla="*/ 632 h 1296"/>
              <a:gd name="T68" fmla="*/ 5248 w 5793"/>
              <a:gd name="T69" fmla="*/ 656 h 1296"/>
              <a:gd name="T70" fmla="*/ 5304 w 5793"/>
              <a:gd name="T71" fmla="*/ 688 h 1296"/>
              <a:gd name="T72" fmla="*/ 5352 w 5793"/>
              <a:gd name="T73" fmla="*/ 720 h 1296"/>
              <a:gd name="T74" fmla="*/ 5504 w 5793"/>
              <a:gd name="T75" fmla="*/ 792 h 1296"/>
              <a:gd name="T76" fmla="*/ 5552 w 5793"/>
              <a:gd name="T77" fmla="*/ 824 h 1296"/>
              <a:gd name="T78" fmla="*/ 5624 w 5793"/>
              <a:gd name="T79" fmla="*/ 880 h 1296"/>
              <a:gd name="T80" fmla="*/ 5704 w 5793"/>
              <a:gd name="T81" fmla="*/ 1016 h 1296"/>
              <a:gd name="T82" fmla="*/ 5784 w 5793"/>
              <a:gd name="T83" fmla="*/ 1096 h 1296"/>
              <a:gd name="T84" fmla="*/ 5336 w 5793"/>
              <a:gd name="T85" fmla="*/ 1168 h 1296"/>
              <a:gd name="T86" fmla="*/ 4088 w 5793"/>
              <a:gd name="T87" fmla="*/ 1152 h 1296"/>
              <a:gd name="T88" fmla="*/ 2824 w 5793"/>
              <a:gd name="T89" fmla="*/ 1144 h 1296"/>
              <a:gd name="T90" fmla="*/ 264 w 5793"/>
              <a:gd name="T91" fmla="*/ 1136 h 1296"/>
              <a:gd name="T92" fmla="*/ 0 w 5793"/>
              <a:gd name="T93" fmla="*/ 1096 h 129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793"/>
              <a:gd name="T142" fmla="*/ 0 h 1296"/>
              <a:gd name="T143" fmla="*/ 5793 w 5793"/>
              <a:gd name="T144" fmla="*/ 1296 h 129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793" h="1296">
                <a:moveTo>
                  <a:pt x="0" y="1144"/>
                </a:moveTo>
                <a:cubicBezTo>
                  <a:pt x="5" y="1125"/>
                  <a:pt x="14" y="1107"/>
                  <a:pt x="16" y="1088"/>
                </a:cubicBezTo>
                <a:cubicBezTo>
                  <a:pt x="28" y="991"/>
                  <a:pt x="9" y="991"/>
                  <a:pt x="64" y="936"/>
                </a:cubicBezTo>
                <a:cubicBezTo>
                  <a:pt x="79" y="891"/>
                  <a:pt x="72" y="851"/>
                  <a:pt x="112" y="824"/>
                </a:cubicBezTo>
                <a:cubicBezTo>
                  <a:pt x="129" y="774"/>
                  <a:pt x="165" y="740"/>
                  <a:pt x="208" y="712"/>
                </a:cubicBezTo>
                <a:cubicBezTo>
                  <a:pt x="247" y="654"/>
                  <a:pt x="275" y="657"/>
                  <a:pt x="328" y="624"/>
                </a:cubicBezTo>
                <a:cubicBezTo>
                  <a:pt x="398" y="580"/>
                  <a:pt x="331" y="621"/>
                  <a:pt x="376" y="576"/>
                </a:cubicBezTo>
                <a:cubicBezTo>
                  <a:pt x="390" y="562"/>
                  <a:pt x="416" y="553"/>
                  <a:pt x="432" y="544"/>
                </a:cubicBezTo>
                <a:cubicBezTo>
                  <a:pt x="475" y="518"/>
                  <a:pt x="519" y="492"/>
                  <a:pt x="560" y="464"/>
                </a:cubicBezTo>
                <a:cubicBezTo>
                  <a:pt x="585" y="447"/>
                  <a:pt x="619" y="454"/>
                  <a:pt x="648" y="448"/>
                </a:cubicBezTo>
                <a:cubicBezTo>
                  <a:pt x="675" y="430"/>
                  <a:pt x="691" y="398"/>
                  <a:pt x="720" y="384"/>
                </a:cubicBezTo>
                <a:cubicBezTo>
                  <a:pt x="774" y="357"/>
                  <a:pt x="832" y="350"/>
                  <a:pt x="888" y="328"/>
                </a:cubicBezTo>
                <a:cubicBezTo>
                  <a:pt x="978" y="194"/>
                  <a:pt x="1157" y="184"/>
                  <a:pt x="1304" y="176"/>
                </a:cubicBezTo>
                <a:cubicBezTo>
                  <a:pt x="1336" y="165"/>
                  <a:pt x="1367" y="159"/>
                  <a:pt x="1400" y="152"/>
                </a:cubicBezTo>
                <a:cubicBezTo>
                  <a:pt x="1525" y="89"/>
                  <a:pt x="1608" y="81"/>
                  <a:pt x="1752" y="64"/>
                </a:cubicBezTo>
                <a:cubicBezTo>
                  <a:pt x="1795" y="59"/>
                  <a:pt x="1837" y="46"/>
                  <a:pt x="1880" y="40"/>
                </a:cubicBezTo>
                <a:cubicBezTo>
                  <a:pt x="2001" y="0"/>
                  <a:pt x="2207" y="41"/>
                  <a:pt x="2344" y="48"/>
                </a:cubicBezTo>
                <a:cubicBezTo>
                  <a:pt x="2373" y="58"/>
                  <a:pt x="2432" y="72"/>
                  <a:pt x="2432" y="72"/>
                </a:cubicBezTo>
                <a:cubicBezTo>
                  <a:pt x="2632" y="68"/>
                  <a:pt x="2807" y="61"/>
                  <a:pt x="3000" y="48"/>
                </a:cubicBezTo>
                <a:cubicBezTo>
                  <a:pt x="3073" y="24"/>
                  <a:pt x="3158" y="28"/>
                  <a:pt x="3232" y="24"/>
                </a:cubicBezTo>
                <a:cubicBezTo>
                  <a:pt x="3269" y="27"/>
                  <a:pt x="3308" y="23"/>
                  <a:pt x="3344" y="32"/>
                </a:cubicBezTo>
                <a:cubicBezTo>
                  <a:pt x="3355" y="35"/>
                  <a:pt x="3359" y="50"/>
                  <a:pt x="3368" y="56"/>
                </a:cubicBezTo>
                <a:cubicBezTo>
                  <a:pt x="3395" y="74"/>
                  <a:pt x="3456" y="101"/>
                  <a:pt x="3488" y="104"/>
                </a:cubicBezTo>
                <a:cubicBezTo>
                  <a:pt x="3568" y="111"/>
                  <a:pt x="3648" y="109"/>
                  <a:pt x="3728" y="112"/>
                </a:cubicBezTo>
                <a:cubicBezTo>
                  <a:pt x="3894" y="153"/>
                  <a:pt x="3907" y="146"/>
                  <a:pt x="4144" y="152"/>
                </a:cubicBezTo>
                <a:cubicBezTo>
                  <a:pt x="4197" y="178"/>
                  <a:pt x="4246" y="190"/>
                  <a:pt x="4304" y="200"/>
                </a:cubicBezTo>
                <a:cubicBezTo>
                  <a:pt x="4394" y="185"/>
                  <a:pt x="4380" y="184"/>
                  <a:pt x="4520" y="200"/>
                </a:cubicBezTo>
                <a:cubicBezTo>
                  <a:pt x="4534" y="202"/>
                  <a:pt x="4547" y="211"/>
                  <a:pt x="4560" y="216"/>
                </a:cubicBezTo>
                <a:cubicBezTo>
                  <a:pt x="4623" y="239"/>
                  <a:pt x="4686" y="259"/>
                  <a:pt x="4752" y="272"/>
                </a:cubicBezTo>
                <a:cubicBezTo>
                  <a:pt x="4804" y="324"/>
                  <a:pt x="4873" y="329"/>
                  <a:pt x="4944" y="336"/>
                </a:cubicBezTo>
                <a:cubicBezTo>
                  <a:pt x="4994" y="353"/>
                  <a:pt x="4943" y="329"/>
                  <a:pt x="4984" y="376"/>
                </a:cubicBezTo>
                <a:cubicBezTo>
                  <a:pt x="4995" y="389"/>
                  <a:pt x="5012" y="396"/>
                  <a:pt x="5024" y="408"/>
                </a:cubicBezTo>
                <a:cubicBezTo>
                  <a:pt x="5050" y="434"/>
                  <a:pt x="5069" y="469"/>
                  <a:pt x="5096" y="496"/>
                </a:cubicBezTo>
                <a:cubicBezTo>
                  <a:pt x="5107" y="528"/>
                  <a:pt x="5161" y="611"/>
                  <a:pt x="5192" y="632"/>
                </a:cubicBezTo>
                <a:cubicBezTo>
                  <a:pt x="5209" y="643"/>
                  <a:pt x="5230" y="646"/>
                  <a:pt x="5248" y="656"/>
                </a:cubicBezTo>
                <a:cubicBezTo>
                  <a:pt x="5267" y="667"/>
                  <a:pt x="5286" y="677"/>
                  <a:pt x="5304" y="688"/>
                </a:cubicBezTo>
                <a:cubicBezTo>
                  <a:pt x="5320" y="698"/>
                  <a:pt x="5352" y="720"/>
                  <a:pt x="5352" y="720"/>
                </a:cubicBezTo>
                <a:cubicBezTo>
                  <a:pt x="5398" y="790"/>
                  <a:pt x="5431" y="774"/>
                  <a:pt x="5504" y="792"/>
                </a:cubicBezTo>
                <a:cubicBezTo>
                  <a:pt x="5520" y="803"/>
                  <a:pt x="5536" y="813"/>
                  <a:pt x="5552" y="824"/>
                </a:cubicBezTo>
                <a:cubicBezTo>
                  <a:pt x="5660" y="896"/>
                  <a:pt x="5558" y="858"/>
                  <a:pt x="5624" y="880"/>
                </a:cubicBezTo>
                <a:cubicBezTo>
                  <a:pt x="5641" y="930"/>
                  <a:pt x="5659" y="986"/>
                  <a:pt x="5704" y="1016"/>
                </a:cubicBezTo>
                <a:cubicBezTo>
                  <a:pt x="5731" y="1098"/>
                  <a:pt x="5684" y="1083"/>
                  <a:pt x="5784" y="1096"/>
                </a:cubicBezTo>
                <a:cubicBezTo>
                  <a:pt x="5755" y="1296"/>
                  <a:pt x="5793" y="1164"/>
                  <a:pt x="5336" y="1168"/>
                </a:cubicBezTo>
                <a:cubicBezTo>
                  <a:pt x="4920" y="1172"/>
                  <a:pt x="4504" y="1156"/>
                  <a:pt x="4088" y="1152"/>
                </a:cubicBezTo>
                <a:cubicBezTo>
                  <a:pt x="3663" y="1119"/>
                  <a:pt x="3265" y="1140"/>
                  <a:pt x="2824" y="1144"/>
                </a:cubicBezTo>
                <a:cubicBezTo>
                  <a:pt x="1971" y="1141"/>
                  <a:pt x="1117" y="1141"/>
                  <a:pt x="264" y="1136"/>
                </a:cubicBezTo>
                <a:cubicBezTo>
                  <a:pt x="201" y="1136"/>
                  <a:pt x="0" y="1109"/>
                  <a:pt x="0" y="1096"/>
                </a:cubicBezTo>
              </a:path>
            </a:pathLst>
          </a:custGeom>
          <a:pattFill prst="divot">
            <a:fgClr>
              <a:srgbClr val="00FF00"/>
            </a:fgClr>
            <a:bgClr>
              <a:srgbClr val="BFEFBF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098" name="Picture 2" descr="ddd0fc32575c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94000" y="1916113"/>
            <a:ext cx="3217863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AutoShape 4"/>
          <p:cNvSpPr>
            <a:spLocks noChangeArrowheads="1"/>
          </p:cNvSpPr>
          <p:nvPr/>
        </p:nvSpPr>
        <p:spPr bwMode="auto">
          <a:xfrm rot="-4715050">
            <a:off x="172244" y="5091907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00003B"/>
              </a:gs>
              <a:gs pos="100000">
                <a:srgbClr val="00008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/>
          <a:p>
            <a:pPr algn="ctr"/>
            <a:endParaRPr lang="ru-RU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7235825" y="188913"/>
            <a:ext cx="1511300" cy="15113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 rot="-4715050">
            <a:off x="172244" y="3004344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181847"/>
              </a:gs>
              <a:gs pos="100000">
                <a:srgbClr val="333399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/>
          <a:p>
            <a:pPr algn="ctr"/>
            <a:endParaRPr lang="ru-RU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 rot="-4715050">
            <a:off x="172244" y="699294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accent2"/>
              </a:gs>
              <a:gs pos="100000">
                <a:srgbClr val="4618F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/>
          <a:p>
            <a:pPr algn="ctr"/>
            <a:endParaRPr lang="ru-RU"/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 rot="551848">
            <a:off x="1763713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accent2"/>
              </a:gs>
              <a:gs pos="100000">
                <a:srgbClr val="4EE8F8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 rot="551848">
            <a:off x="3995738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6E74EE"/>
              </a:gs>
              <a:gs pos="100000">
                <a:srgbClr val="4EE8F8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 rot="551848">
            <a:off x="6227763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6E74EE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 rot="6170213">
            <a:off x="7733506" y="772319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3366FF"/>
              </a:gs>
              <a:gs pos="50000">
                <a:schemeClr val="accent1"/>
              </a:gs>
              <a:gs pos="100000">
                <a:srgbClr val="3366FF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rot="10800000" vert="eaVert"/>
          <a:lstStyle/>
          <a:p>
            <a:pPr algn="ctr">
              <a:defRPr/>
            </a:pPr>
            <a:endParaRPr lang="ru-RU">
              <a:latin typeface="Arial" charset="0"/>
            </a:endParaRPr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 rot="6170213">
            <a:off x="7733506" y="3075782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4618F0"/>
              </a:gs>
            </a:gsLst>
            <a:lin ang="27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rot="10800000" vert="eaVert"/>
          <a:lstStyle/>
          <a:p>
            <a:pPr algn="ctr"/>
            <a:endParaRPr lang="ru-RU"/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 rot="6170213">
            <a:off x="7733506" y="5307807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66FF"/>
              </a:gs>
            </a:gsLst>
            <a:lin ang="27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rot="10800000" vert="eaVert"/>
          <a:lstStyle/>
          <a:p>
            <a:pPr algn="ctr"/>
            <a:endParaRPr lang="ru-RU"/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 rot="-10406119">
            <a:off x="615632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66FF"/>
              </a:gs>
            </a:gsLst>
            <a:lin ang="189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rot="10800000"/>
          <a:lstStyle/>
          <a:p>
            <a:pPr algn="ctr"/>
            <a:endParaRPr lang="ru-RU"/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 rot="-10406119">
            <a:off x="406717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E6F9"/>
              </a:gs>
            </a:gsLst>
            <a:lin ang="18900000" scaled="1"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rot="10800000"/>
          <a:lstStyle/>
          <a:p>
            <a:pPr algn="ctr"/>
            <a:endParaRPr lang="ru-RU"/>
          </a:p>
        </p:txBody>
      </p:sp>
      <p:pic>
        <p:nvPicPr>
          <p:cNvPr id="4112" name="Picture 16" descr="arg-blue-left-tr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1341438"/>
            <a:ext cx="11906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17" descr="ani-bird_red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313" y="2708275"/>
            <a:ext cx="1439862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5" name="Picture 19" descr="b13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25" y="5013325"/>
            <a:ext cx="1154113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9" name="Picture 23" descr="b13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388" y="5516563"/>
            <a:ext cx="1020762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24" name="AutoShape 28"/>
          <p:cNvSpPr>
            <a:spLocks noChangeArrowheads="1"/>
          </p:cNvSpPr>
          <p:nvPr/>
        </p:nvSpPr>
        <p:spPr bwMode="auto">
          <a:xfrm>
            <a:off x="5435600" y="2636838"/>
            <a:ext cx="3384550" cy="1223962"/>
          </a:xfrm>
          <a:prstGeom prst="wedgeRoundRectCallout">
            <a:avLst>
              <a:gd name="adj1" fmla="val -72329"/>
              <a:gd name="adj2" fmla="val -10958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5508625" y="2781300"/>
            <a:ext cx="32400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8000"/>
                </a:solidFill>
                <a:latin typeface="Times New Roman" pitchFamily="18" charset="0"/>
              </a:rPr>
              <a:t>Ребята, берегите зрение!</a:t>
            </a:r>
          </a:p>
        </p:txBody>
      </p:sp>
      <p:pic>
        <p:nvPicPr>
          <p:cNvPr id="4128" name="Picture 32" descr="B_Fly31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7628801">
            <a:off x="1287463" y="2536825"/>
            <a:ext cx="1143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9" name="Picture 33" descr="B_Fly21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-7959049">
            <a:off x="7138194" y="3599656"/>
            <a:ext cx="1368425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0" name="Picture 34" descr="B_Fly14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59113" y="2565400"/>
            <a:ext cx="14414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1" name="Picture 35" descr="b11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87450" y="5516563"/>
            <a:ext cx="9953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2" name="Picture 36" descr="b11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92725" y="5157788"/>
            <a:ext cx="9953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34" name="AutoShape 38"/>
          <p:cNvSpPr>
            <a:spLocks noChangeArrowheads="1"/>
          </p:cNvSpPr>
          <p:nvPr/>
        </p:nvSpPr>
        <p:spPr bwMode="auto">
          <a:xfrm rot="-10406119">
            <a:off x="169227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E6F9"/>
              </a:gs>
            </a:gsLst>
            <a:lin ang="5400000" scaled="1"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rot="10800000"/>
          <a:lstStyle/>
          <a:p>
            <a:pPr algn="ctr"/>
            <a:endParaRPr lang="ru-RU"/>
          </a:p>
        </p:txBody>
      </p:sp>
      <p:pic>
        <p:nvPicPr>
          <p:cNvPr id="4136" name="Picture 4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123.wav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37" name="AutoShape 41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8243888" y="6308725"/>
            <a:ext cx="647700" cy="360363"/>
          </a:xfrm>
          <a:prstGeom prst="leftArrow">
            <a:avLst>
              <a:gd name="adj1" fmla="val 50000"/>
              <a:gd name="adj2" fmla="val 4493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000"/>
                            </p:stCondLst>
                            <p:childTnLst>
                              <p:par>
                                <p:cTn id="8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2000"/>
                            </p:stCondLst>
                            <p:childTnLst>
                              <p:par>
                                <p:cTn id="8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4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3000"/>
                            </p:stCondLst>
                            <p:childTnLst>
                              <p:par>
                                <p:cTn id="92" presetID="35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9000"/>
                            </p:stCondLst>
                            <p:childTnLst>
                              <p:par>
                                <p:cTn id="99" presetID="37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 0.06806 L -0.18107 0.21528 C -0.21649 0.24861 -0.26927 0.26759 -0.32447 0.26759 C -0.38767 0.26759 -0.43784 0.24861 -0.47326 0.21528 L -0.64184 0.06806 " pathEditMode="relative" rAng="0" ptsTypes="FffFF">
                                      <p:cBhvr>
                                        <p:cTn id="100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02" presetID="4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5747 0.06806 L -0.48473 0.00533 C -0.44827 -0.00856 -0.3941 -0.01597 -0.3375 -0.01597 C -0.27292 -0.01597 -0.22153 -0.00856 -0.18507 0.00533 L -0.01181 0.06806 " pathEditMode="relative" rAng="0" ptsTypes="FffFF">
                                      <p:cBhvr>
                                        <p:cTn id="10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3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30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6000"/>
                            </p:stCondLst>
                            <p:childTnLst>
                              <p:par>
                                <p:cTn id="110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1000"/>
                            </p:stCondLst>
                            <p:childTnLst>
                              <p:par>
                                <p:cTn id="11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3000"/>
                            </p:stCondLst>
                            <p:childTnLst>
                              <p:par>
                                <p:cTn id="124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2000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2000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5000"/>
                            </p:stCondLst>
                            <p:childTnLst>
                              <p:par>
                                <p:cTn id="129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2000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2000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7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80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90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00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100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44000"/>
                            </p:stCondLst>
                            <p:childTnLst>
                              <p:par>
                                <p:cTn id="15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1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45000"/>
                            </p:stCondLst>
                            <p:childTnLst>
                              <p:par>
                                <p:cTn id="16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2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2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47000"/>
                            </p:stCondLst>
                            <p:childTnLst>
                              <p:par>
                                <p:cTn id="169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11 -0.11458 C 0.05781 -0.10833 0.10955 -0.02917 0.10504 0.06273 C 0.10052 0.15463 0.04097 0.22361 -0.02795 0.21759 C -0.09705 0.21157 -0.14861 0.13171 -0.1441 0.04028 C -0.13941 -0.05185 -0.07986 -0.12083 -0.01111 -0.11458 Z " pathEditMode="relative" rAng="234174" ptsTypes="fffff">
                                      <p:cBhvr>
                                        <p:cTn id="170" dur="2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1000"/>
                            </p:stCondLst>
                            <p:childTnLst>
                              <p:par>
                                <p:cTn id="17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2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2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3000"/>
                            </p:stCondLst>
                            <p:childTnLst>
                              <p:par>
                                <p:cTn id="177" presetID="7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2 0.05741 L 0.0382 -0.2581 L -0.18715 -0.2581 L -0.18715 0.05741 L 0.0382 0.05741 Z " pathEditMode="relative" rAng="16200000" ptsTypes="FFFFF">
                                      <p:cBhvr>
                                        <p:cTn id="178" dur="2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" y="-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7000"/>
                            </p:stCondLst>
                            <p:childTnLst>
                              <p:par>
                                <p:cTn id="1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8000"/>
                            </p:stCondLst>
                            <p:childTnLst>
                              <p:par>
                                <p:cTn id="1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4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36"/>
                </p:tgtEl>
              </p:cMediaNode>
            </p:audio>
          </p:childTnLst>
        </p:cTn>
      </p:par>
    </p:tnLst>
    <p:bldLst>
      <p:bldP spid="4100" grpId="0" animBg="1"/>
      <p:bldP spid="4100" grpId="1" animBg="1"/>
      <p:bldP spid="4101" grpId="0" animBg="1"/>
      <p:bldP spid="4101" grpId="1" animBg="1"/>
      <p:bldP spid="4101" grpId="2" animBg="1"/>
      <p:bldP spid="4102" grpId="0" animBg="1"/>
      <p:bldP spid="4102" grpId="1" animBg="1"/>
      <p:bldP spid="4103" grpId="0" animBg="1"/>
      <p:bldP spid="4103" grpId="1" animBg="1"/>
      <p:bldP spid="4104" grpId="0" animBg="1"/>
      <p:bldP spid="4104" grpId="1" animBg="1"/>
      <p:bldP spid="4105" grpId="0" animBg="1"/>
      <p:bldP spid="4105" grpId="1" animBg="1"/>
      <p:bldP spid="4106" grpId="0" animBg="1"/>
      <p:bldP spid="4106" grpId="1" animBg="1"/>
      <p:bldP spid="4107" grpId="0" animBg="1"/>
      <p:bldP spid="4107" grpId="1" animBg="1"/>
      <p:bldP spid="4108" grpId="0" animBg="1"/>
      <p:bldP spid="4108" grpId="1" animBg="1"/>
      <p:bldP spid="4109" grpId="0" animBg="1"/>
      <p:bldP spid="4109" grpId="1" animBg="1"/>
      <p:bldP spid="4110" grpId="0" animBg="1"/>
      <p:bldP spid="4110" grpId="1" animBg="1"/>
      <p:bldP spid="4111" grpId="0" animBg="1"/>
      <p:bldP spid="4111" grpId="1" animBg="1"/>
      <p:bldP spid="4124" grpId="0" animBg="1"/>
      <p:bldP spid="4124" grpId="1" animBg="1"/>
      <p:bldP spid="4125" grpId="0"/>
      <p:bldP spid="4125" grpId="1"/>
      <p:bldP spid="4134" grpId="0" animBg="1"/>
      <p:bldP spid="4134" grpId="1" animBg="1"/>
      <p:bldP spid="41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Актуализация знаний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70 – 4               80 – 5            60 – 24</a:t>
            </a: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40 – 6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60 – 24  ??????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Тема урока: «Вычитание двузначных чисел из круглых десятков»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068960"/>
            <a:ext cx="2376264" cy="3251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Главные вопросы урока: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 . Научимся вычитать двузначные числа из круглых десятков.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 Составим алгоритм вычитания вида: 60-24.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  Подумаем, где можно использовать новые знания.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Замените числа суммой разрядных слагаемых.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18 = ….. + …..              15 = ….. + …..</a:t>
            </a:r>
          </a:p>
          <a:p>
            <a:pPr>
              <a:buNone/>
            </a:pPr>
            <a:r>
              <a:rPr lang="ru-RU" dirty="0" smtClean="0"/>
              <a:t>16 = ….. + ……             46 = …… + ……</a:t>
            </a:r>
          </a:p>
          <a:p>
            <a:pPr marL="514350" indent="-514350">
              <a:buAutoNum type="arabicPlain" startAt="24"/>
            </a:pPr>
            <a:r>
              <a:rPr lang="ru-RU" dirty="0" smtClean="0"/>
              <a:t>= ….. + …..             74 = …… + ……</a:t>
            </a:r>
          </a:p>
          <a:p>
            <a:pPr marL="514350" indent="-514350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18 =  10 + 8              15 = 10 + 5</a:t>
            </a:r>
          </a:p>
          <a:p>
            <a:pPr>
              <a:buNone/>
            </a:pPr>
            <a:r>
              <a:rPr lang="ru-RU" dirty="0" smtClean="0"/>
              <a:t>16 =  10 + 6             46 =  40 + 6</a:t>
            </a:r>
          </a:p>
          <a:p>
            <a:pPr>
              <a:buNone/>
            </a:pPr>
            <a:r>
              <a:rPr lang="ru-RU" dirty="0" smtClean="0"/>
              <a:t>24  = 20 + 4             74 =  70 + 4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Алгоритм вычитания вида: 60- 24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 Заменяем двузначное число суммой разрядных слагаемых.</a:t>
            </a:r>
          </a:p>
          <a:p>
            <a:pPr marL="514350" indent="-51435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 Вычитаем десятки из десятков.</a:t>
            </a:r>
          </a:p>
          <a:p>
            <a:pPr marL="514350" indent="-51435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 Вычитаем единицы из оставшихся десятков.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учебником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 с. 62 № 1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95536" y="2564904"/>
            <a:ext cx="3456383" cy="4126359"/>
          </a:xfrm>
          <a:prstGeom prst="rect">
            <a:avLst/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39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ru-RU" sz="600" b="0" i="0" u="none" strike="noStrike" kern="1200" cap="none" spc="0" normalizeH="0" baseline="0" noProof="0" smtClean="0">
                <a:ln>
                  <a:noFill/>
                </a:ln>
                <a:solidFill>
                  <a:srgbClr val="DDDDDD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352928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учебником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вариант - с. 62 № 2  (1 строчка ).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вариант – с. 62 № 2  ( 2 строчка).</a:t>
            </a:r>
          </a:p>
          <a:p>
            <a:endParaRPr lang="ru-RU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555776" y="2924944"/>
            <a:ext cx="3456384" cy="3648199"/>
          </a:xfrm>
          <a:prstGeom prst="rect">
            <a:avLst/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13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ru-RU" sz="600" b="0" i="0" u="none" strike="noStrike" kern="1200" cap="none" spc="0" normalizeH="0" baseline="0" noProof="0" smtClean="0">
                <a:ln>
                  <a:noFill/>
                </a:ln>
                <a:solidFill>
                  <a:srgbClr val="DDDDDD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Решаем задачу.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с. 62 № 3 ( 1).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0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060848"/>
            <a:ext cx="235743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Решаем неравенства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            с. 62 № 6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95536" y="2492896"/>
            <a:ext cx="3456384" cy="3648199"/>
          </a:xfrm>
          <a:prstGeom prst="rect">
            <a:avLst/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13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ru-RU" sz="600" b="0" i="0" u="none" strike="noStrike" kern="1200" cap="none" spc="0" normalizeH="0" baseline="0" noProof="0" smtClean="0">
                <a:ln>
                  <a:noFill/>
                </a:ln>
                <a:solidFill>
                  <a:srgbClr val="DDDDDD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с. 62 № 3 (2), № 4</a:t>
            </a:r>
          </a:p>
          <a:p>
            <a:pPr algn="ctr">
              <a:buNone/>
            </a:pP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395536" y="332656"/>
          <a:ext cx="8208912" cy="5760640"/>
        </p:xfrm>
        <a:graphic>
          <a:graphicData uri="http://schemas.openxmlformats.org/presentationml/2006/ole">
            <p:oleObj spid="_x0000_s24577" name="Слайд" r:id="rId3" imgW="4570501" imgH="3427618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Девиз урока: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 мастерством готовым люди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не родятся, а добытым мастерством гордятся!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Тяжёлая ракета«Ангара-А5»  совершила первый полёт, что позволит нашей стране, совершать полёты к Луне и Марсу.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3284984"/>
            <a:ext cx="4824536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интересно!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Алексей Чуркин из Самары  изобрел новый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гаджет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под названием «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Флешсейф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»- это  «бесконечная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флешка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 - хранилище для данных, которое имеет неограниченный объём</a:t>
            </a:r>
            <a:endParaRPr lang="ru-RU" sz="2800" b="1" dirty="0" smtClean="0"/>
          </a:p>
          <a:p>
            <a:endParaRPr lang="ru-RU" dirty="0"/>
          </a:p>
        </p:txBody>
      </p:sp>
      <p:pic>
        <p:nvPicPr>
          <p:cNvPr id="5" name="Содержимое 4" descr="e01c5b0028d1ebe39b56ac5e772eca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2567370"/>
            <a:ext cx="4786684" cy="3891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конце 2020 года в воздух поднялся проходящий испытания новый отечественный лайнер МС-21. Его мощный двигатель позволяет  вывести человека в космос.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3212976"/>
            <a:ext cx="5328592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Устный счёт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арифметический диктант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35,  50,  28,  44,  70,  52</a:t>
            </a:r>
            <a:endParaRPr lang="ru-RU" dirty="0"/>
          </a:p>
        </p:txBody>
      </p:sp>
      <p:pic>
        <p:nvPicPr>
          <p:cNvPr id="4" name="Picture 5" descr="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92896"/>
            <a:ext cx="2376264" cy="382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Расположите числа в порядке возрастания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s://fsd.kopilkaurokov.ru/uploads/user_file_54a3aa991fe7e/img_user_file_54a3aa991fe7e_2.jpg"/>
          <p:cNvPicPr>
            <a:picLocks noChangeAspect="1" noChangeArrowheads="1"/>
          </p:cNvPicPr>
          <p:nvPr/>
        </p:nvPicPr>
        <p:blipFill>
          <a:blip r:embed="rId2" cstate="print"/>
          <a:srcRect t="17325"/>
          <a:stretch>
            <a:fillRect/>
          </a:stretch>
        </p:blipFill>
        <p:spPr bwMode="auto">
          <a:xfrm>
            <a:off x="467544" y="1412776"/>
            <a:ext cx="8208912" cy="381642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59632" y="5733256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18, 26, 39, 41, 52, 75, 83, 97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413</Words>
  <Application>Microsoft Office PowerPoint</Application>
  <PresentationFormat>Экран (4:3)</PresentationFormat>
  <Paragraphs>76</Paragraphs>
  <Slides>25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Тема Office</vt:lpstr>
      <vt:lpstr>Слайд</vt:lpstr>
      <vt:lpstr>Слайд 1</vt:lpstr>
      <vt:lpstr>Слайд 2</vt:lpstr>
      <vt:lpstr>Девиз урока:</vt:lpstr>
      <vt:lpstr>Слайд 4</vt:lpstr>
      <vt:lpstr>Слайд 5</vt:lpstr>
      <vt:lpstr> Это интересно!</vt:lpstr>
      <vt:lpstr>Слайд 7</vt:lpstr>
      <vt:lpstr>Устный счёт</vt:lpstr>
      <vt:lpstr>Слайд 9</vt:lpstr>
      <vt:lpstr>Слайд 10</vt:lpstr>
      <vt:lpstr>Слайд 11</vt:lpstr>
      <vt:lpstr>Составьте задачу по краткой записи и решите её.</vt:lpstr>
      <vt:lpstr>Слайд 13</vt:lpstr>
      <vt:lpstr>Актуализация знаний</vt:lpstr>
      <vt:lpstr> 60 – 24  ?????? </vt:lpstr>
      <vt:lpstr>Главные вопросы урока:</vt:lpstr>
      <vt:lpstr>Замените числа суммой разрядных слагаемых.</vt:lpstr>
      <vt:lpstr>Алгоритм вычитания вида: 60- 24</vt:lpstr>
      <vt:lpstr>Работа с учебником</vt:lpstr>
      <vt:lpstr>Работа с учебником</vt:lpstr>
      <vt:lpstr>Физминутка </vt:lpstr>
      <vt:lpstr>Решаем задачу.</vt:lpstr>
      <vt:lpstr>Решаем неравенства</vt:lpstr>
      <vt:lpstr>Домашнее задание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91</cp:revision>
  <dcterms:created xsi:type="dcterms:W3CDTF">2021-11-20T12:33:25Z</dcterms:created>
  <dcterms:modified xsi:type="dcterms:W3CDTF">2021-11-24T15:48:04Z</dcterms:modified>
</cp:coreProperties>
</file>