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69" r:id="rId5"/>
    <p:sldId id="270" r:id="rId6"/>
    <p:sldId id="271" r:id="rId7"/>
    <p:sldId id="256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3" r:id="rId19"/>
    <p:sldId id="282" r:id="rId20"/>
    <p:sldId id="284" r:id="rId21"/>
    <p:sldId id="285" r:id="rId22"/>
    <p:sldId id="286" r:id="rId23"/>
    <p:sldId id="287" r:id="rId24"/>
    <p:sldId id="260" r:id="rId25"/>
    <p:sldId id="288" r:id="rId26"/>
    <p:sldId id="261" r:id="rId27"/>
    <p:sldId id="262" r:id="rId28"/>
    <p:sldId id="263" r:id="rId29"/>
    <p:sldId id="290" r:id="rId30"/>
    <p:sldId id="289" r:id="rId31"/>
    <p:sldId id="264" r:id="rId32"/>
    <p:sldId id="265" r:id="rId33"/>
    <p:sldId id="266" r:id="rId34"/>
    <p:sldId id="267" r:id="rId35"/>
    <p:sldId id="257" r:id="rId36"/>
    <p:sldId id="258" r:id="rId37"/>
    <p:sldId id="259" r:id="rId38"/>
    <p:sldId id="268" r:id="rId3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37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96" name="PlaceHolder 5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 bwMode="auto">
          <a:xfrm>
            <a:off x="298188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 bwMode="auto">
          <a:xfrm>
            <a:off x="550692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01" name="PlaceHolder 5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02" name="PlaceHolder 6"/>
          <p:cNvSpPr>
            <a:spLocks noGrp="1"/>
          </p:cNvSpPr>
          <p:nvPr>
            <p:ph type="body"/>
          </p:nvPr>
        </p:nvSpPr>
        <p:spPr bwMode="auto">
          <a:xfrm>
            <a:off x="298188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03" name="PlaceHolder 7"/>
          <p:cNvSpPr>
            <a:spLocks noGrp="1"/>
          </p:cNvSpPr>
          <p:nvPr>
            <p:ph type="body"/>
          </p:nvPr>
        </p:nvSpPr>
        <p:spPr bwMode="auto">
          <a:xfrm>
            <a:off x="550692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subTitle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subTitle"/>
          </p:nvPr>
        </p:nvSpPr>
        <p:spPr bwMode="auto">
          <a:xfrm>
            <a:off x="456840" y="274320"/>
            <a:ext cx="74674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subTitle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43" name="PlaceHolder 5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 bwMode="auto">
          <a:xfrm>
            <a:off x="298188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 type="body"/>
          </p:nvPr>
        </p:nvSpPr>
        <p:spPr bwMode="auto">
          <a:xfrm>
            <a:off x="550692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48" name="PlaceHolder 5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49" name="PlaceHolder 6"/>
          <p:cNvSpPr>
            <a:spLocks noGrp="1"/>
          </p:cNvSpPr>
          <p:nvPr>
            <p:ph type="body"/>
          </p:nvPr>
        </p:nvSpPr>
        <p:spPr bwMode="auto">
          <a:xfrm>
            <a:off x="298188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50" name="PlaceHolder 7"/>
          <p:cNvSpPr>
            <a:spLocks noGrp="1"/>
          </p:cNvSpPr>
          <p:nvPr>
            <p:ph type="body"/>
          </p:nvPr>
        </p:nvSpPr>
        <p:spPr bwMode="auto">
          <a:xfrm>
            <a:off x="550692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 bwMode="auto">
          <a:xfrm>
            <a:off x="456840" y="274320"/>
            <a:ext cx="74674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 bwMode="auto">
          <a:xfrm>
            <a:off x="298188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 bwMode="auto">
          <a:xfrm>
            <a:off x="550692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 bwMode="auto">
          <a:xfrm>
            <a:off x="298188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 bwMode="auto">
          <a:xfrm>
            <a:off x="550692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 type="subTitle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67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68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0" name="PlaceHolder 1"/>
          <p:cNvSpPr>
            <a:spLocks noGrp="1"/>
          </p:cNvSpPr>
          <p:nvPr>
            <p:ph type="subTitle"/>
          </p:nvPr>
        </p:nvSpPr>
        <p:spPr bwMode="auto">
          <a:xfrm>
            <a:off x="456840" y="274320"/>
            <a:ext cx="74674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72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73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74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77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78" name="PlaceHolder 4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81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82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87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88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89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0" name="PlaceHolder 5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3" name="PlaceHolder 3"/>
          <p:cNvSpPr>
            <a:spLocks noGrp="1"/>
          </p:cNvSpPr>
          <p:nvPr>
            <p:ph type="body"/>
          </p:nvPr>
        </p:nvSpPr>
        <p:spPr bwMode="auto">
          <a:xfrm>
            <a:off x="298188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4" name="PlaceHolder 4"/>
          <p:cNvSpPr>
            <a:spLocks noGrp="1"/>
          </p:cNvSpPr>
          <p:nvPr>
            <p:ph type="body"/>
          </p:nvPr>
        </p:nvSpPr>
        <p:spPr bwMode="auto">
          <a:xfrm>
            <a:off x="5506920" y="160020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5" name="PlaceHolder 5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6" name="PlaceHolder 6"/>
          <p:cNvSpPr>
            <a:spLocks noGrp="1"/>
          </p:cNvSpPr>
          <p:nvPr>
            <p:ph type="body"/>
          </p:nvPr>
        </p:nvSpPr>
        <p:spPr bwMode="auto">
          <a:xfrm>
            <a:off x="298188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397" name="PlaceHolder 7"/>
          <p:cNvSpPr>
            <a:spLocks noGrp="1"/>
          </p:cNvSpPr>
          <p:nvPr>
            <p:ph type="body"/>
          </p:nvPr>
        </p:nvSpPr>
        <p:spPr bwMode="auto">
          <a:xfrm>
            <a:off x="5506920" y="4146120"/>
            <a:ext cx="240444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subTitle"/>
          </p:nvPr>
        </p:nvSpPr>
        <p:spPr bwMode="auto">
          <a:xfrm>
            <a:off x="456840" y="274320"/>
            <a:ext cx="74674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 bwMode="auto">
          <a:xfrm>
            <a:off x="4283280" y="414612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endParaRPr lang="en-US" sz="3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 bwMode="auto">
          <a:xfrm>
            <a:off x="4283280" y="1600200"/>
            <a:ext cx="364392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body"/>
          </p:nvPr>
        </p:nvSpPr>
        <p:spPr bwMode="auto">
          <a:xfrm>
            <a:off x="456840" y="4146120"/>
            <a:ext cx="7467480" cy="2324519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 bwMode="auto">
          <a:xfrm>
            <a:off x="380880" y="0"/>
            <a:ext cx="609840" cy="6858000"/>
          </a:xfrm>
          <a:prstGeom prst="rect">
            <a:avLst/>
          </a:prstGeom>
          <a:solidFill>
            <a:srgbClr val="FEC3AE">
              <a:alpha val="53999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" name="CustomShape 2"/>
          <p:cNvSpPr/>
          <p:nvPr/>
        </p:nvSpPr>
        <p:spPr bwMode="auto">
          <a:xfrm>
            <a:off x="276120" y="0"/>
            <a:ext cx="104760" cy="6858000"/>
          </a:xfrm>
          <a:prstGeom prst="rect">
            <a:avLst/>
          </a:prstGeom>
          <a:solidFill>
            <a:srgbClr val="FFD9CE">
              <a:alpha val="36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CustomShape 3"/>
          <p:cNvSpPr/>
          <p:nvPr/>
        </p:nvSpPr>
        <p:spPr bwMode="auto">
          <a:xfrm>
            <a:off x="990720" y="0"/>
            <a:ext cx="182520" cy="6858000"/>
          </a:xfrm>
          <a:prstGeom prst="rect">
            <a:avLst/>
          </a:prstGeom>
          <a:solidFill>
            <a:srgbClr val="FFD9CE">
              <a:alpha val="70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" name="CustomShape 4"/>
          <p:cNvSpPr/>
          <p:nvPr/>
        </p:nvSpPr>
        <p:spPr bwMode="auto">
          <a:xfrm>
            <a:off x="1141560" y="0"/>
            <a:ext cx="230040" cy="6858000"/>
          </a:xfrm>
          <a:prstGeom prst="rect">
            <a:avLst/>
          </a:prstGeom>
          <a:solidFill>
            <a:srgbClr val="FFEDE8">
              <a:alpha val="71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Line 5"/>
          <p:cNvSpPr/>
          <p:nvPr/>
        </p:nvSpPr>
        <p:spPr bwMode="auto">
          <a:xfrm>
            <a:off x="106200" y="0"/>
            <a:ext cx="0" cy="6858000"/>
          </a:xfrm>
          <a:prstGeom prst="line">
            <a:avLst/>
          </a:prstGeom>
          <a:ln w="57240">
            <a:solidFill>
              <a:srgbClr val="FEC3AE">
                <a:alpha val="73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" name="Line 6"/>
          <p:cNvSpPr/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ln w="57240">
            <a:solidFill>
              <a:srgbClr val="FFEDE8">
                <a:alpha val="83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" name="Line 7"/>
          <p:cNvSpPr/>
          <p:nvPr/>
        </p:nvSpPr>
        <p:spPr bwMode="auto">
          <a:xfrm>
            <a:off x="85392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" name="Line 8"/>
          <p:cNvSpPr/>
          <p:nvPr/>
        </p:nvSpPr>
        <p:spPr bwMode="auto">
          <a:xfrm>
            <a:off x="1727280" y="0"/>
            <a:ext cx="0" cy="6858000"/>
          </a:xfrm>
          <a:prstGeom prst="line">
            <a:avLst/>
          </a:prstGeom>
          <a:ln w="28440">
            <a:solidFill>
              <a:srgbClr val="FEC3AE">
                <a:alpha val="82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" name="Line 9"/>
          <p:cNvSpPr/>
          <p:nvPr/>
        </p:nvSpPr>
        <p:spPr bwMode="auto">
          <a:xfrm>
            <a:off x="1066680" y="0"/>
            <a:ext cx="0" cy="6858000"/>
          </a:xfrm>
          <a:prstGeom prst="line">
            <a:avLst/>
          </a:prstGeom>
          <a:ln w="9360">
            <a:solidFill>
              <a:srgbClr val="FEC3AE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" name="Line 10"/>
          <p:cNvSpPr/>
          <p:nvPr/>
        </p:nvSpPr>
        <p:spPr bwMode="auto">
          <a:xfrm>
            <a:off x="911376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" name="CustomShape 11"/>
          <p:cNvSpPr/>
          <p:nvPr/>
        </p:nvSpPr>
        <p:spPr bwMode="auto">
          <a:xfrm>
            <a:off x="1219320" y="0"/>
            <a:ext cx="75960" cy="6858000"/>
          </a:xfrm>
          <a:prstGeom prst="rect">
            <a:avLst/>
          </a:prstGeom>
          <a:solidFill>
            <a:srgbClr val="FEC3AE">
              <a:alpha val="51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" name="CustomShape 12"/>
          <p:cNvSpPr/>
          <p:nvPr/>
        </p:nvSpPr>
        <p:spPr bwMode="auto">
          <a:xfrm>
            <a:off x="609480" y="3429000"/>
            <a:ext cx="1295640" cy="129528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CustomShape 13"/>
          <p:cNvSpPr/>
          <p:nvPr/>
        </p:nvSpPr>
        <p:spPr bwMode="auto">
          <a:xfrm>
            <a:off x="1309680" y="4867200"/>
            <a:ext cx="641520" cy="64152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" name="CustomShape 14"/>
          <p:cNvSpPr/>
          <p:nvPr/>
        </p:nvSpPr>
        <p:spPr bwMode="auto">
          <a:xfrm>
            <a:off x="1090440" y="5500800"/>
            <a:ext cx="138240" cy="13644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" name="CustomShape 15"/>
          <p:cNvSpPr/>
          <p:nvPr/>
        </p:nvSpPr>
        <p:spPr bwMode="auto">
          <a:xfrm>
            <a:off x="1663560" y="5788080"/>
            <a:ext cx="274680" cy="27468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" name="CustomShape 16"/>
          <p:cNvSpPr/>
          <p:nvPr/>
        </p:nvSpPr>
        <p:spPr bwMode="auto">
          <a:xfrm>
            <a:off x="1905120" y="4495680"/>
            <a:ext cx="365040" cy="36540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PlaceHolder 17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r>
              <a:rPr lang="en-US" sz="3000" b="0" strike="noStrike" spc="-1">
                <a:solidFill>
                  <a:srgbClr val="575F6D"/>
                </a:solidFill>
                <a:latin typeface="Century Schoolbook"/>
              </a:rPr>
              <a:t>Click to edit the title text format</a:t>
            </a:r>
          </a:p>
        </p:txBody>
      </p:sp>
      <p:sp>
        <p:nvSpPr>
          <p:cNvPr id="64" name="PlaceHolder 18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272880" indent="-272880"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Click to edit the outline text format</a:t>
            </a:r>
          </a:p>
          <a:p>
            <a:pPr marL="639720" lvl="1" indent="-273240">
              <a:spcBef>
                <a:spcPts val="598"/>
              </a:spcBef>
              <a:buClr>
                <a:srgbClr val="FE8637"/>
              </a:buClr>
              <a:buSzPct val="80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Second Outline Level</a:t>
            </a:r>
          </a:p>
          <a:p>
            <a:pPr marL="914400" lvl="2" indent="-182880">
              <a:spcBef>
                <a:spcPts val="598"/>
              </a:spcBef>
              <a:buClr>
                <a:srgbClr val="E0752F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Third Outline Level</a:t>
            </a:r>
          </a:p>
          <a:p>
            <a:pPr marL="1187280" lvl="3" indent="-182520">
              <a:spcBef>
                <a:spcPts val="598"/>
              </a:spcBef>
              <a:buClr>
                <a:srgbClr val="FEC3AE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Fourth Outline Level</a:t>
            </a:r>
          </a:p>
          <a:p>
            <a:pPr marL="1461960" lvl="4" indent="-182520">
              <a:spcBef>
                <a:spcPts val="598"/>
              </a:spcBef>
              <a:buClr>
                <a:srgbClr val="BDCAE9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Fifth Outline Level</a:t>
            </a:r>
          </a:p>
          <a:p>
            <a:pPr marL="1461960" lvl="5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Sixth Outline Level</a:t>
            </a:r>
          </a:p>
          <a:p>
            <a:pPr marL="1461960" lvl="6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Seventh Outline Level</a:t>
            </a:r>
          </a:p>
        </p:txBody>
      </p:sp>
      <p:sp>
        <p:nvSpPr>
          <p:cNvPr id="65" name="PlaceHolder 19"/>
          <p:cNvSpPr>
            <a:spLocks noGrp="1"/>
          </p:cNvSpPr>
          <p:nvPr>
            <p:ph type="dt"/>
          </p:nvPr>
        </p:nvSpPr>
        <p:spPr bwMode="auto">
          <a:xfrm rot="5400000">
            <a:off x="7764480" y="1174680"/>
            <a:ext cx="2286000" cy="3808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0"/>
          <p:cNvSpPr>
            <a:spLocks noGrp="1"/>
          </p:cNvSpPr>
          <p:nvPr>
            <p:ph type="ftr"/>
          </p:nvPr>
        </p:nvSpPr>
        <p:spPr bwMode="auto">
          <a:xfrm rot="5400000">
            <a:off x="7076880" y="4181400"/>
            <a:ext cx="3657600" cy="3841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1"/>
          <p:cNvSpPr>
            <a:spLocks noGrp="1"/>
          </p:cNvSpPr>
          <p:nvPr>
            <p:ph type="sldNum"/>
          </p:nvPr>
        </p:nvSpPr>
        <p:spPr bwMode="auto">
          <a:xfrm>
            <a:off x="1325160" y="4929120"/>
            <a:ext cx="609480" cy="5176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76FB906F-C112-42B2-8A9E-2C829431C46E}" type="slidenum">
              <a:rPr lang="ru-RU" sz="1400" b="1" strike="noStrike" spc="-1">
                <a:solidFill>
                  <a:srgbClr val="FFFFFF"/>
                </a:solidFill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4" name="Line 1"/>
          <p:cNvSpPr/>
          <p:nvPr/>
        </p:nvSpPr>
        <p:spPr bwMode="auto">
          <a:xfrm>
            <a:off x="8763120" y="0"/>
            <a:ext cx="0" cy="6858000"/>
          </a:xfrm>
          <a:prstGeom prst="line">
            <a:avLst/>
          </a:prstGeom>
          <a:ln w="38160">
            <a:solidFill>
              <a:srgbClr val="FEC3AE">
                <a:alpha val="93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" name="Line 2"/>
          <p:cNvSpPr/>
          <p:nvPr/>
        </p:nvSpPr>
        <p:spPr bwMode="auto">
          <a:xfrm>
            <a:off x="7632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" name="Line 3"/>
          <p:cNvSpPr/>
          <p:nvPr/>
        </p:nvSpPr>
        <p:spPr bwMode="auto">
          <a:xfrm>
            <a:off x="8991720" y="0"/>
            <a:ext cx="0" cy="6858000"/>
          </a:xfrm>
          <a:prstGeom prst="line">
            <a:avLst/>
          </a:prstGeom>
          <a:ln w="19080">
            <a:solidFill>
              <a:srgbClr val="FE8637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" name="CustomShape 4"/>
          <p:cNvSpPr/>
          <p:nvPr/>
        </p:nvSpPr>
        <p:spPr bwMode="auto">
          <a:xfrm>
            <a:off x="8839080" y="0"/>
            <a:ext cx="30492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Line 5"/>
          <p:cNvSpPr/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ln w="9360">
            <a:solidFill>
              <a:srgbClr val="FE8637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" name="CustomShape 6"/>
          <p:cNvSpPr/>
          <p:nvPr/>
        </p:nvSpPr>
        <p:spPr bwMode="auto">
          <a:xfrm>
            <a:off x="8156520" y="5715000"/>
            <a:ext cx="549360" cy="54936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" name="PlaceHolder 7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r>
              <a:rPr lang="en-US" sz="3000" b="0" strike="noStrike" spc="-1">
                <a:solidFill>
                  <a:srgbClr val="575F6D"/>
                </a:solidFill>
                <a:latin typeface="Century Schoolbook"/>
              </a:rPr>
              <a:t>Click to edit the title text format</a:t>
            </a:r>
          </a:p>
        </p:txBody>
      </p:sp>
      <p:sp>
        <p:nvSpPr>
          <p:cNvPr id="111" name="PlaceHolder 8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272880" indent="-272880"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Click to edit the outline text format</a:t>
            </a:r>
          </a:p>
          <a:p>
            <a:pPr marL="639720" lvl="1" indent="-273240">
              <a:spcBef>
                <a:spcPts val="598"/>
              </a:spcBef>
              <a:buClr>
                <a:srgbClr val="FE8637"/>
              </a:buClr>
              <a:buSzPct val="80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Second Outline Level</a:t>
            </a:r>
          </a:p>
          <a:p>
            <a:pPr marL="914400" lvl="2" indent="-182880">
              <a:spcBef>
                <a:spcPts val="598"/>
              </a:spcBef>
              <a:buClr>
                <a:srgbClr val="E0752F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Third Outline Level</a:t>
            </a:r>
          </a:p>
          <a:p>
            <a:pPr marL="1187280" lvl="3" indent="-182520">
              <a:spcBef>
                <a:spcPts val="598"/>
              </a:spcBef>
              <a:buClr>
                <a:srgbClr val="FEC3AE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Fourth Outline Level</a:t>
            </a:r>
          </a:p>
          <a:p>
            <a:pPr marL="1461960" lvl="4" indent="-182520">
              <a:spcBef>
                <a:spcPts val="598"/>
              </a:spcBef>
              <a:buClr>
                <a:srgbClr val="BDCAE9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Fifth Outline Level</a:t>
            </a:r>
          </a:p>
          <a:p>
            <a:pPr marL="1461960" lvl="5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Sixth Outline Level</a:t>
            </a:r>
          </a:p>
          <a:p>
            <a:pPr marL="1461960" lvl="6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Seventh Outline Level</a:t>
            </a:r>
          </a:p>
        </p:txBody>
      </p:sp>
      <p:sp>
        <p:nvSpPr>
          <p:cNvPr id="112" name="PlaceHolder 9"/>
          <p:cNvSpPr>
            <a:spLocks noGrp="1"/>
          </p:cNvSpPr>
          <p:nvPr>
            <p:ph type="dt"/>
          </p:nvPr>
        </p:nvSpPr>
        <p:spPr bwMode="auto">
          <a:xfrm rot="5400000">
            <a:off x="7589160" y="1081440"/>
            <a:ext cx="2011320" cy="3841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10"/>
          <p:cNvSpPr>
            <a:spLocks noGrp="1"/>
          </p:cNvSpPr>
          <p:nvPr>
            <p:ph type="sldNum"/>
          </p:nvPr>
        </p:nvSpPr>
        <p:spPr bwMode="auto">
          <a:xfrm>
            <a:off x="8129520" y="5734080"/>
            <a:ext cx="609840" cy="52056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9DC04F5A-9CF6-4095-830C-A7D1E34D8C52}" type="slidenum">
              <a:rPr lang="ru-RU" sz="1400" b="1" strike="noStrike" spc="-1">
                <a:solidFill>
                  <a:srgbClr val="FFFFFF"/>
                </a:solidFill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114" name="PlaceHolder 11"/>
          <p:cNvSpPr>
            <a:spLocks noGrp="1"/>
          </p:cNvSpPr>
          <p:nvPr>
            <p:ph type="ftr"/>
          </p:nvPr>
        </p:nvSpPr>
        <p:spPr bwMode="auto">
          <a:xfrm rot="5400000">
            <a:off x="6989760" y="3737160"/>
            <a:ext cx="32004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Line 1"/>
          <p:cNvSpPr/>
          <p:nvPr/>
        </p:nvSpPr>
        <p:spPr bwMode="auto">
          <a:xfrm>
            <a:off x="8763120" y="0"/>
            <a:ext cx="0" cy="6858000"/>
          </a:xfrm>
          <a:prstGeom prst="line">
            <a:avLst/>
          </a:prstGeom>
          <a:ln w="38160">
            <a:solidFill>
              <a:srgbClr val="FEC3AE">
                <a:alpha val="93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2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r>
              <a:rPr lang="en-US" sz="3000" b="0" strike="noStrike" spc="-1">
                <a:solidFill>
                  <a:srgbClr val="575F6D"/>
                </a:solidFill>
                <a:latin typeface="Century Schoolbook"/>
              </a:rPr>
              <a:t>Click to edit the title text format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272880" indent="-272880"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Click to edit the outline text format</a:t>
            </a:r>
          </a:p>
          <a:p>
            <a:pPr marL="639720" lvl="1" indent="-273240">
              <a:spcBef>
                <a:spcPts val="598"/>
              </a:spcBef>
              <a:buClr>
                <a:srgbClr val="FE8637"/>
              </a:buClr>
              <a:buSzPct val="80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Second Outline Level</a:t>
            </a:r>
          </a:p>
          <a:p>
            <a:pPr marL="914400" lvl="2" indent="-182880">
              <a:spcBef>
                <a:spcPts val="598"/>
              </a:spcBef>
              <a:buClr>
                <a:srgbClr val="E0752F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Third Outline Level</a:t>
            </a:r>
          </a:p>
          <a:p>
            <a:pPr marL="1187280" lvl="3" indent="-182520">
              <a:spcBef>
                <a:spcPts val="598"/>
              </a:spcBef>
              <a:buClr>
                <a:srgbClr val="FEC3AE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Fourth Outline Level</a:t>
            </a:r>
          </a:p>
          <a:p>
            <a:pPr marL="1461960" lvl="4" indent="-182520">
              <a:spcBef>
                <a:spcPts val="598"/>
              </a:spcBef>
              <a:buClr>
                <a:srgbClr val="BDCAE9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Fifth Outline Level</a:t>
            </a:r>
          </a:p>
          <a:p>
            <a:pPr marL="1461960" lvl="5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Sixth Outline Level</a:t>
            </a:r>
          </a:p>
          <a:p>
            <a:pPr marL="1461960" lvl="6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Seventh Outline Level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dt"/>
          </p:nvPr>
        </p:nvSpPr>
        <p:spPr bwMode="auto">
          <a:xfrm rot="5400000">
            <a:off x="7589160" y="1081440"/>
            <a:ext cx="2011320" cy="3841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ftr"/>
          </p:nvPr>
        </p:nvSpPr>
        <p:spPr bwMode="auto">
          <a:xfrm rot="5400000">
            <a:off x="6989760" y="3737160"/>
            <a:ext cx="32004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Line 6"/>
          <p:cNvSpPr/>
          <p:nvPr/>
        </p:nvSpPr>
        <p:spPr bwMode="auto">
          <a:xfrm>
            <a:off x="7632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Line 7"/>
          <p:cNvSpPr/>
          <p:nvPr/>
        </p:nvSpPr>
        <p:spPr bwMode="auto">
          <a:xfrm>
            <a:off x="8991720" y="0"/>
            <a:ext cx="0" cy="6858000"/>
          </a:xfrm>
          <a:prstGeom prst="line">
            <a:avLst/>
          </a:prstGeom>
          <a:ln w="19080">
            <a:solidFill>
              <a:srgbClr val="FE8637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CustomShape 8"/>
          <p:cNvSpPr/>
          <p:nvPr/>
        </p:nvSpPr>
        <p:spPr bwMode="auto">
          <a:xfrm>
            <a:off x="8839080" y="0"/>
            <a:ext cx="30492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Line 9"/>
          <p:cNvSpPr/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ln w="9360">
            <a:solidFill>
              <a:srgbClr val="FE8637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CustomShape 10"/>
          <p:cNvSpPr/>
          <p:nvPr/>
        </p:nvSpPr>
        <p:spPr bwMode="auto">
          <a:xfrm>
            <a:off x="8156520" y="5715000"/>
            <a:ext cx="549360" cy="54936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11"/>
          <p:cNvSpPr>
            <a:spLocks noGrp="1"/>
          </p:cNvSpPr>
          <p:nvPr>
            <p:ph type="sldNum"/>
          </p:nvPr>
        </p:nvSpPr>
        <p:spPr bwMode="auto">
          <a:xfrm>
            <a:off x="8129520" y="5734080"/>
            <a:ext cx="609840" cy="52056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091EC262-BD5B-4FEA-8AC7-4AAD08F16651}" type="slidenum">
              <a:rPr lang="ru-RU" sz="1400" b="1" strike="noStrike" spc="-1">
                <a:solidFill>
                  <a:srgbClr val="FFFFFF"/>
                </a:solidFill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1" name="Line 1"/>
          <p:cNvSpPr/>
          <p:nvPr/>
        </p:nvSpPr>
        <p:spPr bwMode="auto">
          <a:xfrm>
            <a:off x="8763120" y="0"/>
            <a:ext cx="0" cy="6858000"/>
          </a:xfrm>
          <a:prstGeom prst="line">
            <a:avLst/>
          </a:prstGeom>
          <a:ln w="38160">
            <a:solidFill>
              <a:srgbClr val="FEC3AE">
                <a:alpha val="93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2" name="Line 2"/>
          <p:cNvSpPr/>
          <p:nvPr/>
        </p:nvSpPr>
        <p:spPr bwMode="auto">
          <a:xfrm>
            <a:off x="7632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3" name="Line 3"/>
          <p:cNvSpPr/>
          <p:nvPr/>
        </p:nvSpPr>
        <p:spPr bwMode="auto">
          <a:xfrm>
            <a:off x="8991720" y="0"/>
            <a:ext cx="0" cy="6858000"/>
          </a:xfrm>
          <a:prstGeom prst="line">
            <a:avLst/>
          </a:prstGeom>
          <a:ln w="19080">
            <a:solidFill>
              <a:srgbClr val="FE8637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4" name="CustomShape 4"/>
          <p:cNvSpPr/>
          <p:nvPr/>
        </p:nvSpPr>
        <p:spPr bwMode="auto">
          <a:xfrm>
            <a:off x="8839080" y="0"/>
            <a:ext cx="30492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5" name="Line 5"/>
          <p:cNvSpPr/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ln w="9360">
            <a:solidFill>
              <a:srgbClr val="FE8637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6" name="CustomShape 6"/>
          <p:cNvSpPr/>
          <p:nvPr/>
        </p:nvSpPr>
        <p:spPr bwMode="auto">
          <a:xfrm>
            <a:off x="8156520" y="5715000"/>
            <a:ext cx="549360" cy="549360"/>
          </a:xfrm>
          <a:prstGeom prst="ellipse">
            <a:avLst/>
          </a:prstGeom>
          <a:solidFill>
            <a:srgbClr val="FE863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7" name="PlaceHolder 7"/>
          <p:cNvSpPr>
            <a:spLocks noGrp="1"/>
          </p:cNvSpPr>
          <p:nvPr>
            <p:ph type="title"/>
          </p:nvPr>
        </p:nvSpPr>
        <p:spPr bwMode="auto"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>
              <a:defRPr/>
            </a:pPr>
            <a:r>
              <a:rPr lang="en-US" sz="3000" b="0" strike="noStrike" spc="-1">
                <a:solidFill>
                  <a:srgbClr val="575F6D"/>
                </a:solidFill>
                <a:latin typeface="Century Schoolbook"/>
              </a:rPr>
              <a:t>Click to edit the title text format</a:t>
            </a:r>
          </a:p>
        </p:txBody>
      </p:sp>
      <p:sp>
        <p:nvSpPr>
          <p:cNvPr id="358" name="PlaceHolder 8"/>
          <p:cNvSpPr>
            <a:spLocks noGrp="1"/>
          </p:cNvSpPr>
          <p:nvPr>
            <p:ph type="body"/>
          </p:nvPr>
        </p:nvSpPr>
        <p:spPr bwMode="auto"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272880" indent="-272880"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Click to edit the outline text format</a:t>
            </a:r>
          </a:p>
          <a:p>
            <a:pPr marL="639720" lvl="1" indent="-273240">
              <a:spcBef>
                <a:spcPts val="598"/>
              </a:spcBef>
              <a:buClr>
                <a:srgbClr val="FE8637"/>
              </a:buClr>
              <a:buSzPct val="80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Second Outline Level</a:t>
            </a:r>
          </a:p>
          <a:p>
            <a:pPr marL="914400" lvl="2" indent="-182880">
              <a:spcBef>
                <a:spcPts val="598"/>
              </a:spcBef>
              <a:buClr>
                <a:srgbClr val="E0752F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Third Outline Level</a:t>
            </a:r>
          </a:p>
          <a:p>
            <a:pPr marL="1187280" lvl="3" indent="-182520">
              <a:spcBef>
                <a:spcPts val="598"/>
              </a:spcBef>
              <a:buClr>
                <a:srgbClr val="FEC3AE"/>
              </a:buClr>
              <a:buSzPct val="6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Fourth Outline Level</a:t>
            </a:r>
          </a:p>
          <a:p>
            <a:pPr marL="1461960" lvl="4" indent="-182520">
              <a:spcBef>
                <a:spcPts val="598"/>
              </a:spcBef>
              <a:buClr>
                <a:srgbClr val="BDCAE9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Fifth Outline Level</a:t>
            </a:r>
          </a:p>
          <a:p>
            <a:pPr marL="1461960" lvl="5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Sixth Outline Level</a:t>
            </a:r>
          </a:p>
          <a:p>
            <a:pPr marL="1461960" lvl="6" indent="-182520">
              <a:spcBef>
                <a:spcPts val="598"/>
              </a:spcBef>
              <a:buClr>
                <a:srgbClr val="000000"/>
              </a:buClr>
              <a:buSzPct val="68000"/>
              <a:buFont typeface="Wingdings 2"/>
              <a:buChar char="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Century Schoolbook"/>
              </a:rPr>
              <a:t>Seventh Outline Level</a:t>
            </a:r>
          </a:p>
        </p:txBody>
      </p:sp>
      <p:sp>
        <p:nvSpPr>
          <p:cNvPr id="359" name="PlaceHolder 9"/>
          <p:cNvSpPr>
            <a:spLocks noGrp="1"/>
          </p:cNvSpPr>
          <p:nvPr>
            <p:ph type="dt"/>
          </p:nvPr>
        </p:nvSpPr>
        <p:spPr bwMode="auto">
          <a:xfrm rot="5400000">
            <a:off x="7589160" y="1081440"/>
            <a:ext cx="2011320" cy="3841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PlaceHolder 10"/>
          <p:cNvSpPr>
            <a:spLocks noGrp="1"/>
          </p:cNvSpPr>
          <p:nvPr>
            <p:ph type="ftr"/>
          </p:nvPr>
        </p:nvSpPr>
        <p:spPr bwMode="auto">
          <a:xfrm rot="5400000">
            <a:off x="6989760" y="3737160"/>
            <a:ext cx="32004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PlaceHolder 11"/>
          <p:cNvSpPr>
            <a:spLocks noGrp="1"/>
          </p:cNvSpPr>
          <p:nvPr>
            <p:ph type="sldNum"/>
          </p:nvPr>
        </p:nvSpPr>
        <p:spPr bwMode="auto">
          <a:xfrm>
            <a:off x="8129520" y="5734080"/>
            <a:ext cx="609840" cy="52056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638C7E01-67B2-46D4-A360-3F1336AAFF97}" type="slidenum">
              <a:rPr lang="ru-RU" sz="1400" b="1" strike="noStrike" spc="-1">
                <a:solidFill>
                  <a:srgbClr val="FFFFFF"/>
                </a:solidFill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48680"/>
            <a:ext cx="7772356" cy="4371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1713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840" y="44624"/>
            <a:ext cx="7467480" cy="1800200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дыхания  </a:t>
            </a:r>
            <a:b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организма кислородом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углекислого газа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 органических соединений Белков, Жиров, Углеводов с выделением энергии, необходимой человеку для жизнедеятельности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конечных продуктов обмена веществ (пары воды, аммиак, сероводород и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т.д.)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5602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дыхания состоит из 3 этапов: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Внешнее дыхание, или газообмен (происходит обмен О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внешней средой и  легкими.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кислорода и углекислого газа кровью между легкими и органами тела.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дыхание – процессы в клетках тканей, связанные с потреблением кислорода   и образованием углекислого газа.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3345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oie_deep_bre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052513"/>
            <a:ext cx="3960812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556792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Органы дыхания – это воздушные ворота в организм.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71149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344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102429"/>
              </p:ext>
            </p:extLst>
          </p:nvPr>
        </p:nvGraphicFramePr>
        <p:xfrm>
          <a:off x="611559" y="2276872"/>
          <a:ext cx="7128792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2376264"/>
                <a:gridCol w="23762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 дыхания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строения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Носовая полость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1634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/>
          </p:nvPr>
        </p:nvSpPr>
        <p:spPr/>
        <p:txBody>
          <a:bodyPr>
            <a:normAutofit fontScale="92500"/>
          </a:bodyPr>
          <a:lstStyle/>
          <a:p>
            <a:pPr algn="ctr">
              <a:lnSpc>
                <a:spcPct val="100000"/>
              </a:lnSpc>
              <a:buClr>
                <a:srgbClr val="D0A80A"/>
              </a:buClr>
            </a:pPr>
            <a:r>
              <a:rPr lang="en-GB" altLang="ru-RU" b="1" i="1" dirty="0" smtClean="0">
                <a:solidFill>
                  <a:srgbClr val="D0A80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«БЕЗ НОСА ЧЕЛОВЕК – ЧЕРТ ЗНАЕТ ЧТО – ПТИЦА НЕ ПТИЦА, ГРАЖДАНИН НЕ ГРАЖДАНИН, - ПРОСТО ВОЗЬМИ, ДА И ВЫШВЫРНИ ЗА ОКОШКО!…» </a:t>
            </a:r>
            <a:br>
              <a:rPr lang="en-GB" altLang="ru-RU" b="1" i="1" dirty="0" smtClean="0">
                <a:solidFill>
                  <a:srgbClr val="D0A80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altLang="ru-RU" b="1" i="1" dirty="0" smtClean="0">
              <a:solidFill>
                <a:srgbClr val="D0A80A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100000"/>
              </a:lnSpc>
              <a:buClr>
                <a:srgbClr val="D0A80A"/>
              </a:buClr>
            </a:pPr>
            <a:r>
              <a:rPr lang="en-GB" altLang="ru-RU" sz="2000" b="1" i="1" dirty="0" smtClean="0">
                <a:solidFill>
                  <a:srgbClr val="D0A80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Н.В. ГОГОЛЬ</a:t>
            </a:r>
          </a:p>
          <a:p>
            <a:endParaRPr lang="ru-RU" dirty="0"/>
          </a:p>
        </p:txBody>
      </p:sp>
      <p:pic>
        <p:nvPicPr>
          <p:cNvPr id="5" name="Picture 7" descr="146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285750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3843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500063"/>
            <a:ext cx="10161588" cy="762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38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spc="-1" dirty="0" smtClean="0">
                <a:solidFill>
                  <a:srgbClr val="000000"/>
                </a:solidFill>
                <a:latin typeface="Century Schoolbook"/>
              </a:rPr>
              <a:t>Носовая полость </a:t>
            </a:r>
            <a:r>
              <a:rPr lang="en-US" spc="-1" dirty="0" smtClean="0">
                <a:solidFill>
                  <a:srgbClr val="000000"/>
                </a:solidFill>
                <a:latin typeface="Century Schoolbook"/>
              </a:rPr>
              <a:t/>
            </a:r>
            <a:br>
              <a:rPr lang="en-US" spc="-1" dirty="0" smtClean="0">
                <a:solidFill>
                  <a:srgbClr val="000000"/>
                </a:solidFill>
                <a:latin typeface="Century Schoolbook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/>
        <p:txBody>
          <a:bodyPr>
            <a:normAutofit fontScale="92500" lnSpcReduction="20000"/>
          </a:bodyPr>
          <a:lstStyle/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pc="-1" dirty="0" smtClean="0">
                <a:solidFill>
                  <a:srgbClr val="000000"/>
                </a:solidFill>
                <a:latin typeface="Century Schoolbook"/>
              </a:rPr>
              <a:t>Строение</a:t>
            </a:r>
            <a:r>
              <a:rPr lang="ru-RU" spc="-1" dirty="0">
                <a:solidFill>
                  <a:srgbClr val="000000"/>
                </a:solidFill>
                <a:latin typeface="Century Schoolbook"/>
              </a:rPr>
              <a:t>: состоит из нескольких извилистых носовых ходов. Внутренняя  поверхность выстлана мерцательным эпителием. В стенках носовой полости проходит густая сеть кровеносных капилляров.</a:t>
            </a:r>
            <a:endParaRPr lang="en-US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pc="-1" dirty="0">
                <a:solidFill>
                  <a:srgbClr val="000000"/>
                </a:solidFill>
                <a:latin typeface="Century Schoolbook"/>
              </a:rPr>
              <a:t>Функции: согревание, увлажнение воздуха и очищение его от пыли; защита организма от вредных воздействий через воздух; восприятие запахов (орган обоняния).</a:t>
            </a:r>
            <a:endParaRPr lang="en-US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pc="-1" dirty="0">
                <a:solidFill>
                  <a:srgbClr val="000000"/>
                </a:solidFill>
                <a:latin typeface="Century Schoolbook"/>
              </a:rPr>
              <a:t>Из носовой полости воздух попадает в носоглотку,</a:t>
            </a:r>
            <a:endParaRPr lang="en-US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pc="-1" dirty="0">
                <a:solidFill>
                  <a:srgbClr val="000000"/>
                </a:solidFill>
                <a:latin typeface="Century Schoolbook"/>
              </a:rPr>
              <a:t>а затем в глотку, с которой сообщается ротовая</a:t>
            </a:r>
            <a:endParaRPr lang="en-US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pc="-1" dirty="0">
                <a:solidFill>
                  <a:srgbClr val="000000"/>
                </a:solidFill>
                <a:latin typeface="Century Schoolbook"/>
              </a:rPr>
              <a:t>полость. Из глотки воздух попадает в гортань.</a:t>
            </a:r>
            <a:endParaRPr lang="en-US" spc="-1" dirty="0">
              <a:solidFill>
                <a:srgbClr val="000000"/>
              </a:solidFill>
              <a:latin typeface="Century Schoolbook"/>
            </a:endParaRPr>
          </a:p>
          <a:p>
            <a:endParaRPr lang="ru-RU" dirty="0"/>
          </a:p>
        </p:txBody>
      </p:sp>
      <p:pic>
        <p:nvPicPr>
          <p:cNvPr id="4" name="Picture 9" descr="image001"/>
          <p:cNvPicPr/>
          <p:nvPr/>
        </p:nvPicPr>
        <p:blipFill>
          <a:blip r:embed="rId2"/>
          <a:stretch/>
        </p:blipFill>
        <p:spPr bwMode="auto">
          <a:xfrm>
            <a:off x="6228184" y="3575"/>
            <a:ext cx="2683768" cy="17784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306809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</a:pP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Дышать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нос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т.к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дыхании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ртом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легкие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поступает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холодный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простудных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</a:t>
            </a:r>
            <a:r>
              <a:rPr lang="en-GB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060849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Clr>
                <a:srgbClr val="FFFFCC"/>
              </a:buClr>
            </a:pP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Больной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соблюдающий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гигиены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источником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инфекции</a:t>
            </a:r>
            <a:r>
              <a:rPr lang="en-GB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220072" y="3142130"/>
            <a:ext cx="2814637" cy="3240087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360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748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6840" y="1600200"/>
            <a:ext cx="8579656" cy="4873680"/>
          </a:xfrm>
        </p:spPr>
        <p:txBody>
          <a:bodyPr/>
          <a:lstStyle/>
          <a:p>
            <a:r>
              <a:rPr 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носовой полости воздух обеззараживается, с помощью кровеносных сосудов обогревается, очищается от пыли и увлажняется.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6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letki_krovi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32656"/>
            <a:ext cx="5760640" cy="4114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bg2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scene3d>
            <a:camera prst="obliqueTopLef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409026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9843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0" name="TextShape 1"/>
          <p:cNvSpPr txBox="1"/>
          <p:nvPr/>
        </p:nvSpPr>
        <p:spPr bwMode="auto">
          <a:xfrm>
            <a:off x="457200" y="693779"/>
            <a:ext cx="5302620" cy="11383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 strike="noStrike" spc="-1" dirty="0">
                <a:solidFill>
                  <a:srgbClr val="3B435B"/>
                </a:solidFill>
                <a:latin typeface="Century Schoolbook"/>
              </a:rPr>
              <a:t>ГОРТАНЬ – ОРГАН ГОЛОСООБРАЗОВАНИЯ</a:t>
            </a:r>
            <a:endParaRPr lang="en-US" sz="3200" b="0" strike="noStrike" spc="-1" dirty="0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11" name="TextShape 2"/>
          <p:cNvSpPr txBox="1"/>
          <p:nvPr/>
        </p:nvSpPr>
        <p:spPr bwMode="auto">
          <a:xfrm>
            <a:off x="457200" y="2349000"/>
            <a:ext cx="8435520" cy="43196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8500"/>
          </a:bodyPr>
          <a:lstStyle/>
          <a:p>
            <a:pPr marL="272880" indent="-272880"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0" strike="noStrike" spc="-1" dirty="0">
                <a:solidFill>
                  <a:srgbClr val="000000"/>
                </a:solidFill>
                <a:latin typeface="Century Schoolbook"/>
              </a:rPr>
              <a:t>Строение: широкая трубка, напоминающая воронку, состоит из хрящей. Спереди и с боков ее прикрывает щитовидный хрящ. У мужчин он несколько выступает вперед, образуя кадык. В узкой части гортани находятся голосовые связки. Вход в гортань защищает особый </a:t>
            </a:r>
            <a:r>
              <a:rPr lang="ru-RU" sz="2200" b="0" strike="noStrike" spc="-1" dirty="0" err="1">
                <a:solidFill>
                  <a:srgbClr val="000000"/>
                </a:solidFill>
                <a:latin typeface="Century Schoolbook"/>
              </a:rPr>
              <a:t>полуподвижный</a:t>
            </a:r>
            <a:r>
              <a:rPr lang="ru-RU" sz="2200" b="0" strike="noStrike" spc="-1" dirty="0">
                <a:solidFill>
                  <a:srgbClr val="000000"/>
                </a:solidFill>
                <a:latin typeface="Century Schoolbook"/>
              </a:rPr>
              <a:t> хрящ – надгортанник.</a:t>
            </a:r>
            <a:endParaRPr lang="en-US" sz="22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0" strike="noStrike" spc="-1" dirty="0">
                <a:solidFill>
                  <a:srgbClr val="000000"/>
                </a:solidFill>
                <a:latin typeface="Century Schoolbook"/>
              </a:rPr>
              <a:t>Функции: Защита воздухоносных путей от попадания в них пищи; образование звуков.</a:t>
            </a:r>
            <a:endParaRPr lang="en-US" sz="22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2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0" strike="noStrike" spc="-1" dirty="0">
                <a:solidFill>
                  <a:srgbClr val="000000"/>
                </a:solidFill>
                <a:latin typeface="Century Schoolbook"/>
              </a:rPr>
              <a:t>Из гортани воздух попадает в трахею.</a:t>
            </a:r>
            <a:endParaRPr lang="en-US" sz="22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200" b="0" strike="noStrike" spc="-1" dirty="0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12" name="Picture 4" descr="250px-Myneck"/>
          <p:cNvPicPr/>
          <p:nvPr/>
        </p:nvPicPr>
        <p:blipFill>
          <a:blip r:embed="rId2"/>
          <a:stretch/>
        </p:blipFill>
        <p:spPr bwMode="auto">
          <a:xfrm>
            <a:off x="5651640" y="189000"/>
            <a:ext cx="3103560" cy="1871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8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8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8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8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" dur="1000"/>
                                        <p:tgtEl>
                                          <p:spTgt spid="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1000" fill="hold"/>
                                        <p:tgtEl>
                                          <p:spTgt spid="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1000"/>
                                        <p:tgtEl>
                                          <p:spTgt spid="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2" dur="1000" fill="hold"/>
                                        <p:tgtEl>
                                          <p:spTgt spid="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1000" fill="hold"/>
                                        <p:tgtEl>
                                          <p:spTgt spid="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6077" y="332656"/>
            <a:ext cx="5529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Clr>
                <a:srgbClr val="FFFFCC"/>
              </a:buClr>
              <a:buFont typeface="Book Antiqua" panose="02040602050305030304" pitchFamily="18" charset="0"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Book Antiqua" panose="02040602050305030304" pitchFamily="18" charset="0"/>
              </a:rPr>
              <a:t>Проведем эксперимент и выясним</a:t>
            </a:r>
            <a:r>
              <a:rPr lang="en-GB" altLang="ru-RU" sz="2400" b="1" dirty="0" smtClean="0">
                <a:solidFill>
                  <a:schemeClr val="tx2"/>
                </a:solidFill>
                <a:latin typeface="Book Antiqua" panose="02040602050305030304" pitchFamily="18" charset="0"/>
              </a:rPr>
              <a:t>:</a:t>
            </a:r>
            <a:endParaRPr lang="ru-RU" altLang="ru-RU" sz="2400" b="1" dirty="0">
              <a:solidFill>
                <a:schemeClr val="tx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701988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Доказать, что при глотании щитовидный хрящ поднимается вверх. </a:t>
            </a:r>
            <a:b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Нащупать щитовидный хрящ, сделать глотательное движение. Убедиться, что хрящ уходит вверх, а затем снова возвращается на прежнее место. </a:t>
            </a:r>
            <a:b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271649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Выяснить, почему во время глотания прекращаются дыхательные движения. </a:t>
            </a:r>
            <a:b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Сделать еще одно глотательное движение и убедиться в справедливости этого факта. </a:t>
            </a:r>
            <a:b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615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4" name="TextShape 1"/>
          <p:cNvSpPr txBox="1"/>
          <p:nvPr/>
        </p:nvSpPr>
        <p:spPr bwMode="auto">
          <a:xfrm>
            <a:off x="324000" y="188640"/>
            <a:ext cx="8229600" cy="8636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900" b="1" strike="noStrike" spc="-1">
                <a:solidFill>
                  <a:srgbClr val="3B435B"/>
                </a:solidFill>
                <a:latin typeface="Century Schoolbook"/>
              </a:rPr>
              <a:t>ТРАХЕЯ И БРОНХИ – ОРГАНЫ НИЖНИХ ДЫХАТЕЛЬНЫХ ПУТЕЙ.</a:t>
            </a:r>
            <a:endParaRPr lang="en-US" sz="29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15" name="TextShape 2"/>
          <p:cNvSpPr txBox="1"/>
          <p:nvPr/>
        </p:nvSpPr>
        <p:spPr bwMode="auto">
          <a:xfrm>
            <a:off x="250920" y="1341000"/>
            <a:ext cx="4897440" cy="52563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5500"/>
          </a:bodyPr>
          <a:lstStyle/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u="sng" strike="noStrike" spc="-1">
                <a:solidFill>
                  <a:srgbClr val="000000"/>
                </a:solidFill>
                <a:latin typeface="Century Schoolbook"/>
              </a:rPr>
              <a:t>Трахея</a:t>
            </a: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entury Schoolbook"/>
              </a:rPr>
              <a:t>Строение: широкая трубка, состоящая и хрящевых полуколец с мягкой стороны, обращенной к пищеводу. Внутренняя стенка трахеи покрыта мерцательным эпителием.</a:t>
            </a: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entury Schoolbook"/>
              </a:rPr>
              <a:t>Функции: свободное прохождение воздуха в легкие, выведение пыльцевых частиц из легких в глотку.</a:t>
            </a: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u="sng" strike="noStrike" spc="-1">
                <a:solidFill>
                  <a:srgbClr val="000000"/>
                </a:solidFill>
                <a:latin typeface="Century Schoolbook"/>
              </a:rPr>
              <a:t>Бронхи</a:t>
            </a: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entury Schoolbook"/>
              </a:rPr>
              <a:t>Строение: ветвящиеся трубки более мелкого диаметра. Состоят из хрящевых колец, которые защищают их от спадания во время вдоха.</a:t>
            </a: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entury Schoolbook"/>
              </a:rPr>
              <a:t>Функции: Поступление воздуха к альвеолам легких.</a:t>
            </a: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16" name="Picture 10" descr="p0040"/>
          <p:cNvPicPr/>
          <p:nvPr/>
        </p:nvPicPr>
        <p:blipFill>
          <a:blip r:embed="rId2"/>
          <a:stretch/>
        </p:blipFill>
        <p:spPr bwMode="auto">
          <a:xfrm>
            <a:off x="5219640" y="1628640"/>
            <a:ext cx="3456000" cy="4969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7" name="TextShape 1"/>
          <p:cNvSpPr txBox="1"/>
          <p:nvPr/>
        </p:nvSpPr>
        <p:spPr bwMode="auto">
          <a:xfrm>
            <a:off x="456840" y="274320"/>
            <a:ext cx="746748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strike="noStrike" spc="-1">
                <a:solidFill>
                  <a:srgbClr val="3B435B"/>
                </a:solidFill>
                <a:latin typeface="Century Schoolbook"/>
              </a:rPr>
              <a:t>ЛЕГКИЕ ЗАНИМАЮТ ВСЕ СВОБОДНОЕ ПРОСТРАНСТВО В ГРУДНОЙ ПОЛОСТИ. РАСШИРЕННАЯ ЧАСТЬ ЛЕГКИХ ПРИЛЕГАЕТ К ДИАФРАГМЕ. ОБЩАЯ ПОВЕРХНОСТЬ ЛЕГКИХ 100 М</a:t>
            </a:r>
            <a:r>
              <a:rPr lang="ru-RU" sz="2000" b="1" strike="noStrike" spc="-1" baseline="30000">
                <a:solidFill>
                  <a:srgbClr val="3B435B"/>
                </a:solidFill>
                <a:latin typeface="Century Schoolbook"/>
              </a:rPr>
              <a:t>2</a:t>
            </a:r>
            <a:r>
              <a:rPr lang="ru-RU" sz="2000" b="1" strike="noStrike" spc="-1">
                <a:solidFill>
                  <a:srgbClr val="3B435B"/>
                </a:solidFill>
                <a:latin typeface="Century Schoolbook"/>
              </a:rPr>
              <a:t>.</a:t>
            </a:r>
            <a:endParaRPr lang="en-US" sz="20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18" name="TextShape 2"/>
          <p:cNvSpPr txBox="1"/>
          <p:nvPr/>
        </p:nvSpPr>
        <p:spPr bwMode="auto">
          <a:xfrm>
            <a:off x="5219280" y="1600200"/>
            <a:ext cx="346716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9000"/>
          </a:bodyPr>
          <a:lstStyle/>
          <a:p>
            <a:pPr marL="272880" indent="-272880"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entury Schoolbook"/>
              </a:rPr>
              <a:t>     Каждое легкое одето оболочкой	 - легочной  плеврой. Грудную полость тоже выстилает оболочка – пристеночная плевра. Между пристеночной и легочной плеврой узкая щель – плевральная полость, которая заполнена тончайшим слоем жидкости, которая облегчает скольжение легочной стенки во время вдоха и выдоха.</a:t>
            </a:r>
            <a:endParaRPr lang="en-US" sz="20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19" name="Picture 8" descr="261923879"/>
          <p:cNvPicPr/>
          <p:nvPr/>
        </p:nvPicPr>
        <p:blipFill>
          <a:blip r:embed="rId2"/>
          <a:stretch/>
        </p:blipFill>
        <p:spPr bwMode="auto">
          <a:xfrm>
            <a:off x="250920" y="1773360"/>
            <a:ext cx="4897440" cy="4116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0" name="TextShape 1"/>
          <p:cNvSpPr txBox="1"/>
          <p:nvPr/>
        </p:nvSpPr>
        <p:spPr bwMode="auto">
          <a:xfrm>
            <a:off x="457200" y="274680"/>
            <a:ext cx="8229600" cy="9223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b="1" strike="noStrike" spc="-1">
                <a:solidFill>
                  <a:srgbClr val="3B435B"/>
                </a:solidFill>
                <a:latin typeface="Verdana"/>
              </a:rPr>
              <a:t>ЛЕГКИЕ ЧЕЛОВЕКА СОСТОЯТ ИЗ МЕЛЬЧАЙШИХ ЛЕГОЧНЫХ ПУЗЫРЬКОВ – АЛЬВЕОЛ.</a:t>
            </a:r>
            <a:endParaRPr lang="en-US" sz="25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pic>
        <p:nvPicPr>
          <p:cNvPr id="421" name="Picture 7" descr="альвеолы 4"/>
          <p:cNvPicPr/>
          <p:nvPr/>
        </p:nvPicPr>
        <p:blipFill>
          <a:blip r:embed="rId2"/>
          <a:stretch/>
        </p:blipFill>
        <p:spPr bwMode="auto">
          <a:xfrm>
            <a:off x="571680" y="1614600"/>
            <a:ext cx="3809880" cy="4495680"/>
          </a:xfrm>
          <a:prstGeom prst="rect">
            <a:avLst/>
          </a:prstGeom>
          <a:ln w="0">
            <a:noFill/>
          </a:ln>
        </p:spPr>
      </p:pic>
      <p:sp>
        <p:nvSpPr>
          <p:cNvPr id="422" name="CustomShape 2"/>
          <p:cNvSpPr/>
          <p:nvPr/>
        </p:nvSpPr>
        <p:spPr bwMode="auto">
          <a:xfrm>
            <a:off x="4572000" y="1700280"/>
            <a:ext cx="4248000" cy="466776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spcBef>
                <a:spcPts val="124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Альвеолы густо оплетены сетью кровеносных сосудов – капилляров. Образованы альвеолы эпителием, который выделяет специальную жидкость, тончайшей пленкой выстилающую альвеолу. Ее функции: уменьшает поверхностное натяжение и не дает альвеолам смыкаться; убивает микробов, проникших в легкие. В альвеолах осуществляется газообмен между кровью и окружающим воздухом путем диффузии.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Жизнедеятельность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 возможна лишь при поступлении в его клетки кислорода и удалении углекислого газа и образования энергии. </a:t>
            </a:r>
          </a:p>
          <a:p>
            <a:pPr marL="0" lv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Дыхательная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человека состоит из воздухоносных путей (носовая полость, глотка, гортань, трахея, бронхи) и лёгких.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носовой полости воздух очищается, нагревается и увлажняется.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Гортань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не только органом проведения воздуха, она участвует в голосообразовании.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Газообмен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в альвеолах лёгких. 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567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d.multiurok.ru/html/2018/11/19/s_5bf2b2f04adde/1002693_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128792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52804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3" name="TextShape 1"/>
          <p:cNvSpPr txBox="1"/>
          <p:nvPr/>
        </p:nvSpPr>
        <p:spPr bwMode="auto">
          <a:xfrm>
            <a:off x="468000" y="3284280"/>
            <a:ext cx="8351640" cy="2941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4000"/>
          </a:bodyPr>
          <a:lstStyle/>
          <a:p>
            <a:pPr marL="272880" indent="-272880">
              <a:lnSpc>
                <a:spcPct val="90000"/>
              </a:lnSpc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entury Schoolbook"/>
              </a:rPr>
              <a:t>Некоторые кости черепа имеют воздушные полости – пазухи. В лобной кости есть фронтальная пазуха, в верхнечелюстной – гайморова пазуха. </a:t>
            </a: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90000"/>
              </a:lnSpc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entury Schoolbook"/>
              </a:rPr>
              <a:t>Воспаление гайморовых пазух вызывает заболевание – </a:t>
            </a:r>
            <a:r>
              <a:rPr lang="ru-RU" sz="2400" b="1" u="sng" strike="noStrike" spc="-1">
                <a:solidFill>
                  <a:srgbClr val="000000"/>
                </a:solidFill>
                <a:latin typeface="Century Schoolbook"/>
              </a:rPr>
              <a:t>гайморит,</a:t>
            </a:r>
            <a:r>
              <a:rPr lang="ru-RU" sz="2400" b="0" strike="noStrike" spc="-1">
                <a:solidFill>
                  <a:srgbClr val="000000"/>
                </a:solidFill>
                <a:latin typeface="Century Schoolbook"/>
              </a:rPr>
              <a:t>  воспаление лобной пазухи – </a:t>
            </a:r>
            <a:r>
              <a:rPr lang="ru-RU" sz="2400" b="1" u="sng" strike="noStrike" spc="-1">
                <a:solidFill>
                  <a:srgbClr val="000000"/>
                </a:solidFill>
                <a:latin typeface="Century Schoolbook"/>
              </a:rPr>
              <a:t>фронтит.</a:t>
            </a:r>
            <a:r>
              <a:rPr lang="ru-RU" sz="2400" b="0" strike="noStrike" spc="-1">
                <a:solidFill>
                  <a:srgbClr val="000000"/>
                </a:solidFill>
                <a:latin typeface="Century Schoolbook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90000"/>
              </a:lnSpc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entury Schoolbook"/>
              </a:rPr>
              <a:t>При этих заболеваниях наблюдается нарушение носового дыхания, выделение из полости носа слизи, нередко гнойной. Иногда повышается температура.</a:t>
            </a: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24" name="Picture 7" descr="image002"/>
          <p:cNvPicPr/>
          <p:nvPr/>
        </p:nvPicPr>
        <p:blipFill>
          <a:blip r:embed="rId2"/>
          <a:stretch/>
        </p:blipFill>
        <p:spPr bwMode="auto">
          <a:xfrm>
            <a:off x="6300720" y="115920"/>
            <a:ext cx="2643120" cy="2428920"/>
          </a:xfrm>
          <a:prstGeom prst="rect">
            <a:avLst/>
          </a:prstGeom>
          <a:ln w="0">
            <a:noFill/>
          </a:ln>
        </p:spPr>
      </p:pic>
      <p:pic>
        <p:nvPicPr>
          <p:cNvPr id="425" name="Picture 8" descr="front33"/>
          <p:cNvPicPr/>
          <p:nvPr/>
        </p:nvPicPr>
        <p:blipFill>
          <a:blip r:embed="rId3"/>
          <a:stretch/>
        </p:blipFill>
        <p:spPr bwMode="auto">
          <a:xfrm>
            <a:off x="0" y="0"/>
            <a:ext cx="3889440" cy="2620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d"/>
      </p:transition>
    </mc:Choice>
    <mc:Fallback xmlns:w="http://schemas.openxmlformats.org/wordprocessingml/2006/main" xmlns:m="http://schemas.openxmlformats.org/officeDocument/2006/math" xmlns="">
      <p:transition spd="slow" advClick="1">
        <p:cover dir="d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500"/>
                                        <p:tgtEl>
                                          <p:spTgt spid="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6" name="TextShape 1"/>
          <p:cNvSpPr txBox="1"/>
          <p:nvPr/>
        </p:nvSpPr>
        <p:spPr bwMode="auto">
          <a:xfrm>
            <a:off x="179280" y="333360"/>
            <a:ext cx="4321440" cy="172728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b="1" strike="noStrike" spc="-1">
                <a:solidFill>
                  <a:srgbClr val="3B435B"/>
                </a:solidFill>
                <a:latin typeface="Century Schoolbook"/>
              </a:rPr>
              <a:t>ЗА МЯГКИМ НЕБОМ, А ТАКЖЕ У ВХОДА В ПИЩЕВОД И ГОРТАНЬ НАХОДЯТСЯ МИНДАЛИНЫ</a:t>
            </a:r>
            <a:endParaRPr lang="en-US" sz="25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27" name="TextShape 2"/>
          <p:cNvSpPr txBox="1"/>
          <p:nvPr/>
        </p:nvSpPr>
        <p:spPr bwMode="auto">
          <a:xfrm>
            <a:off x="4932360" y="333000"/>
            <a:ext cx="3960720" cy="62643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3000"/>
          </a:bodyPr>
          <a:lstStyle/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entury Schoolbook"/>
              </a:rPr>
              <a:t>    Миндалины состоят из лимфоидной ткани и содержат множество лимфоцитов и фагоцитов. Которые задерживают и уничтожают микробов, но при этом иногда они сами воспаляются, становясь отечными и болезненными. Возникает хроническое заболевание </a:t>
            </a:r>
            <a:r>
              <a:rPr lang="ru-RU" sz="2800" b="1" u="sng" strike="noStrike" spc="-1">
                <a:solidFill>
                  <a:srgbClr val="000000"/>
                </a:solidFill>
                <a:latin typeface="Century Schoolbook"/>
              </a:rPr>
              <a:t>тонзиллит.</a:t>
            </a:r>
            <a:endParaRPr lang="en-US" sz="2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28" name="Picture 10" descr="yazik"/>
          <p:cNvPicPr/>
          <p:nvPr/>
        </p:nvPicPr>
        <p:blipFill>
          <a:blip r:embed="rId2"/>
          <a:stretch/>
        </p:blipFill>
        <p:spPr bwMode="auto">
          <a:xfrm>
            <a:off x="250920" y="2205000"/>
            <a:ext cx="4495680" cy="4508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стр бел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55D4FF"/>
              </a:clrFrom>
              <a:clrTo>
                <a:srgbClr val="55D4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3312368" cy="289153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15"/>
          <p:cNvSpPr/>
          <p:nvPr/>
        </p:nvSpPr>
        <p:spPr>
          <a:xfrm>
            <a:off x="4788024" y="4464788"/>
            <a:ext cx="3969047" cy="1940957"/>
          </a:xfrm>
          <a:prstGeom prst="roundRect">
            <a:avLst/>
          </a:prstGeom>
          <a:solidFill>
            <a:srgbClr val="006666"/>
          </a:solidFill>
          <a:ln>
            <a:solidFill>
              <a:sysClr val="window" lastClr="FFFFFF"/>
            </a:solidFill>
          </a:ln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Гем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-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это органическое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соединение содержащее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атом железа способного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соединяться с кислородом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Прямоугольник 7"/>
          <p:cNvSpPr/>
          <p:nvPr/>
        </p:nvSpPr>
        <p:spPr>
          <a:xfrm>
            <a:off x="323528" y="3152182"/>
            <a:ext cx="4183162" cy="1532334"/>
          </a:xfrm>
          <a:prstGeom prst="roundRect">
            <a:avLst/>
          </a:prstGeom>
          <a:solidFill>
            <a:srgbClr val="006666"/>
          </a:solidFill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Гемоглобин</a:t>
            </a:r>
            <a:r>
              <a:rPr lang="ru-RU" sz="2800" b="1" dirty="0" smtClean="0">
                <a:solidFill>
                  <a:schemeClr val="bg1"/>
                </a:solidFill>
              </a:rPr>
              <a:t> состоит из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четырех белковых нитей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 четырех </a:t>
            </a:r>
            <a:r>
              <a:rPr lang="ru-RU" sz="2800" b="1" dirty="0" err="1" smtClean="0">
                <a:solidFill>
                  <a:srgbClr val="FF0000"/>
                </a:solidFill>
              </a:rPr>
              <a:t>гемов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1545030"/>
            <a:ext cx="9016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>
                <a:solidFill>
                  <a:srgbClr val="FF0000"/>
                </a:solidFill>
                <a:latin typeface="Calibri"/>
              </a:rPr>
              <a:t>Гем</a:t>
            </a:r>
            <a:endParaRPr lang="ru-RU" sz="36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3563888" y="1052736"/>
            <a:ext cx="2304256" cy="72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7" idx="1"/>
          </p:cNvCxnSpPr>
          <p:nvPr/>
        </p:nvCxnSpPr>
        <p:spPr>
          <a:xfrm flipH="1" flipV="1">
            <a:off x="2699792" y="1268760"/>
            <a:ext cx="3168352" cy="5994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1"/>
          </p:cNvCxnSpPr>
          <p:nvPr/>
        </p:nvCxnSpPr>
        <p:spPr>
          <a:xfrm flipH="1">
            <a:off x="2915816" y="1868196"/>
            <a:ext cx="2952328" cy="396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1"/>
          </p:cNvCxnSpPr>
          <p:nvPr/>
        </p:nvCxnSpPr>
        <p:spPr>
          <a:xfrm flipH="1">
            <a:off x="3779912" y="1868196"/>
            <a:ext cx="2088232" cy="1808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1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9" name="TextShape 1"/>
          <p:cNvSpPr txBox="1"/>
          <p:nvPr/>
        </p:nvSpPr>
        <p:spPr bwMode="auto">
          <a:xfrm>
            <a:off x="456840" y="274320"/>
            <a:ext cx="746748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b="1" strike="noStrike" spc="-1">
                <a:solidFill>
                  <a:srgbClr val="3B435B"/>
                </a:solidFill>
                <a:latin typeface="Century Schoolbook"/>
              </a:rPr>
              <a:t>АДЕНОИДЫ – ОПУХОЛЕВИДНОЕ РАЗРАСТАНИЕ ЛИМФОИДНОЙ ТКАНИ У ВЫХОДА ИЗ НОСОВОЙ ПОЛОСТИ В НОСОГЛОТКУ.</a:t>
            </a:r>
            <a:endParaRPr lang="en-US" sz="25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30" name="TextShape 2"/>
          <p:cNvSpPr txBox="1"/>
          <p:nvPr/>
        </p:nvSpPr>
        <p:spPr bwMode="auto">
          <a:xfrm>
            <a:off x="468000" y="1628640"/>
            <a:ext cx="287964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8500"/>
          </a:bodyPr>
          <a:lstStyle/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entury Schoolbook"/>
              </a:rPr>
              <a:t>    Иногда увеличенные аденоиды перекрывают проход воздуха и носовое дыхание затрудняется. Аденоиды необходимо своевременно лечить: оперативно или консервативно (без операции)</a:t>
            </a: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31" name="Picture 8" descr="fe1"/>
          <p:cNvPicPr/>
          <p:nvPr/>
        </p:nvPicPr>
        <p:blipFill>
          <a:blip r:embed="rId2"/>
          <a:stretch/>
        </p:blipFill>
        <p:spPr bwMode="auto">
          <a:xfrm>
            <a:off x="3851280" y="1557360"/>
            <a:ext cx="4788000" cy="4535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2" name="TextShape 1"/>
          <p:cNvSpPr txBox="1"/>
          <p:nvPr/>
        </p:nvSpPr>
        <p:spPr bwMode="auto">
          <a:xfrm>
            <a:off x="456840" y="274320"/>
            <a:ext cx="746748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b="1" strike="noStrike" spc="-1">
                <a:solidFill>
                  <a:srgbClr val="3B435B"/>
                </a:solidFill>
                <a:latin typeface="Century Schoolbook"/>
              </a:rPr>
              <a:t>ДИФТЕРИЯ – ИНФЕКЦИОННОЕ ЗАБОЛЕВАНИЕ, РАСПРОСТРАНЯЮЩЕЕСЯ ВОЗДУШНО-КАПЕЛЬНЫМ ПУТЕМ.</a:t>
            </a:r>
            <a:endParaRPr lang="en-US" sz="25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33" name="TextShape 2"/>
          <p:cNvSpPr txBox="1"/>
          <p:nvPr/>
        </p:nvSpPr>
        <p:spPr bwMode="auto">
          <a:xfrm>
            <a:off x="2700360" y="1628640"/>
            <a:ext cx="468000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8500"/>
          </a:bodyPr>
          <a:lstStyle/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entury Schoolbook"/>
              </a:rPr>
              <a:t>    Начинается дифтерия как обычная ангина. Повышается температура. Миндалины покрываются серо-белым налетом. Шея распухает из-за воспаления лимфатических желез. Возбудитель дифтерии – дифтерийная палочка выделяет токсичное вещество – дифтерийный токсин, который поражает сердечную мышцу. Может возникнуть миокард.</a:t>
            </a:r>
            <a:endParaRPr lang="en-US" sz="24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34" name="Picture 4" descr="bol01"/>
          <p:cNvPicPr/>
          <p:nvPr/>
        </p:nvPicPr>
        <p:blipFill>
          <a:blip r:embed="rId2"/>
          <a:stretch/>
        </p:blipFill>
        <p:spPr bwMode="auto">
          <a:xfrm>
            <a:off x="7596360" y="3068640"/>
            <a:ext cx="1015920" cy="1438200"/>
          </a:xfrm>
          <a:prstGeom prst="rect">
            <a:avLst/>
          </a:prstGeom>
          <a:ln w="0">
            <a:noFill/>
          </a:ln>
        </p:spPr>
      </p:pic>
      <p:pic>
        <p:nvPicPr>
          <p:cNvPr id="435" name="Picture 5" descr="information_items_1193837126"/>
          <p:cNvPicPr/>
          <p:nvPr/>
        </p:nvPicPr>
        <p:blipFill>
          <a:blip r:embed="rId3"/>
          <a:stretch/>
        </p:blipFill>
        <p:spPr bwMode="auto">
          <a:xfrm>
            <a:off x="250920" y="1413000"/>
            <a:ext cx="2232000" cy="2232000"/>
          </a:xfrm>
          <a:prstGeom prst="rect">
            <a:avLst/>
          </a:prstGeom>
          <a:ln w="0">
            <a:noFill/>
          </a:ln>
        </p:spPr>
      </p:pic>
      <p:pic>
        <p:nvPicPr>
          <p:cNvPr id="436" name="Picture 6" descr="2f661abb-db97-42f2-8f27-881fa86421ff"/>
          <p:cNvPicPr/>
          <p:nvPr/>
        </p:nvPicPr>
        <p:blipFill>
          <a:blip r:embed="rId4"/>
          <a:stretch/>
        </p:blipFill>
        <p:spPr bwMode="auto">
          <a:xfrm>
            <a:off x="324000" y="4149720"/>
            <a:ext cx="2232000" cy="1451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32"/>
                                        </p:tgtEl>
                                      </p:cBhvr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02" name="Picture 7" descr="дых"/>
          <p:cNvPicPr/>
          <p:nvPr/>
        </p:nvPicPr>
        <p:blipFill>
          <a:blip r:embed="rId2"/>
          <a:stretch/>
        </p:blipFill>
        <p:spPr bwMode="auto">
          <a:xfrm>
            <a:off x="5003640" y="404640"/>
            <a:ext cx="3834000" cy="5761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3" name="TextShape 1"/>
          <p:cNvSpPr txBox="1"/>
          <p:nvPr/>
        </p:nvSpPr>
        <p:spPr bwMode="auto">
          <a:xfrm>
            <a:off x="468360" y="18864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1" strike="noStrike" spc="-1">
                <a:solidFill>
                  <a:srgbClr val="3B435B"/>
                </a:solidFill>
                <a:latin typeface="Verdana"/>
              </a:rPr>
              <a:t>РАЗЛИЧАЮТ ЛЕГОЧНОЕ ДЫХАНИЕ, ОБЕСПЕЧИВАЮЩЕЕ ГАЗООБМЕН МЕЖДУ ВОЗДУХОМ И КРОВЬЮ, И ТКАНЕВОЕ ДЫХАНИЕ, ОСУЩЕСТВЛЯЮЩЕЕ  ГАЗООБМЕН МЕЖДУ КРОВЬЮ И КЛЕТКАМИ ТКАНЕЙ.</a:t>
            </a:r>
            <a:endParaRPr lang="en-US" sz="22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04" name="TextShape 2"/>
          <p:cNvSpPr txBox="1"/>
          <p:nvPr/>
        </p:nvSpPr>
        <p:spPr bwMode="auto">
          <a:xfrm>
            <a:off x="4643280" y="1628640"/>
            <a:ext cx="4105440" cy="46087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8500"/>
          </a:bodyPr>
          <a:lstStyle/>
          <a:p>
            <a:pPr marL="272880" indent="-272880">
              <a:lnSpc>
                <a:spcPct val="80000"/>
              </a:lnSpc>
              <a:spcBef>
                <a:spcPts val="598"/>
              </a:spcBef>
              <a:buClr>
                <a:srgbClr val="FE8637"/>
              </a:buClr>
              <a:buSzPct val="70000"/>
              <a:buFont typeface="Wingdings"/>
              <a:buChar char="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575F6D"/>
                </a:solidFill>
                <a:latin typeface="Century Schoolbook"/>
              </a:rPr>
              <a:t>Органы дыхания, кроме обеспечения газообмена, выполняют еще две важные функции: участвуют в теплорегуляции</a:t>
            </a:r>
            <a:r>
              <a:rPr lang="ru-RU" sz="2000" b="0" strike="noStrike" spc="-1">
                <a:solidFill>
                  <a:srgbClr val="575F6D"/>
                </a:solidFill>
                <a:latin typeface="Century Schoolbook"/>
              </a:rPr>
              <a:t> </a:t>
            </a:r>
            <a:r>
              <a:rPr lang="ru-RU" sz="1600" b="0" strike="noStrike" spc="-1">
                <a:solidFill>
                  <a:srgbClr val="575F6D"/>
                </a:solidFill>
                <a:latin typeface="Century Schoolbook"/>
              </a:rPr>
              <a:t>(при дыхании с поверхности легких испаряется вода, что ведет к охлаждению крови и всего организма)</a:t>
            </a:r>
            <a:r>
              <a:rPr lang="ru-RU" sz="2000" b="0" strike="noStrike" spc="-1">
                <a:solidFill>
                  <a:srgbClr val="575F6D"/>
                </a:solidFill>
                <a:latin typeface="Century Schoolbook"/>
              </a:rPr>
              <a:t> </a:t>
            </a:r>
            <a:r>
              <a:rPr lang="ru-RU" sz="2800" b="0" strike="noStrike" spc="-1">
                <a:solidFill>
                  <a:srgbClr val="575F6D"/>
                </a:solidFill>
                <a:latin typeface="Century Schoolbook"/>
              </a:rPr>
              <a:t>и голосообразовании</a:t>
            </a:r>
            <a:r>
              <a:rPr lang="ru-RU" sz="2000" b="0" strike="noStrike" spc="-1">
                <a:solidFill>
                  <a:srgbClr val="575F6D"/>
                </a:solidFill>
                <a:latin typeface="Century Schoolbook"/>
              </a:rPr>
              <a:t> </a:t>
            </a:r>
            <a:r>
              <a:rPr lang="ru-RU" sz="1600" b="0" strike="noStrike" spc="-1">
                <a:solidFill>
                  <a:srgbClr val="575F6D"/>
                </a:solidFill>
                <a:latin typeface="Century Schoolbook"/>
              </a:rPr>
              <a:t>(легкие создают</a:t>
            </a:r>
            <a:r>
              <a:rPr lang="ru-RU" sz="2000" b="0" strike="noStrike" spc="-1">
                <a:solidFill>
                  <a:srgbClr val="575F6D"/>
                </a:solidFill>
                <a:latin typeface="Century Schoolbook"/>
              </a:rPr>
              <a:t> </a:t>
            </a:r>
            <a:r>
              <a:rPr lang="ru-RU" sz="1600" b="0" strike="noStrike" spc="-1">
                <a:solidFill>
                  <a:srgbClr val="575F6D"/>
                </a:solidFill>
                <a:latin typeface="Century Schoolbook"/>
              </a:rPr>
              <a:t>воздушные потоки, приводящие в</a:t>
            </a:r>
            <a:r>
              <a:rPr lang="ru-RU" sz="1800" b="0" strike="noStrike" spc="-1">
                <a:solidFill>
                  <a:srgbClr val="575F6D"/>
                </a:solidFill>
                <a:latin typeface="Century Schoolbook"/>
              </a:rPr>
              <a:t> колебание голосовые связки гортани).</a:t>
            </a:r>
            <a:endParaRPr lang="en-US" sz="1800" b="0" strike="noStrike" spc="-1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05" name="Picture 5" descr="oralcav1"/>
          <p:cNvPicPr/>
          <p:nvPr/>
        </p:nvPicPr>
        <p:blipFill>
          <a:blip r:embed="rId2"/>
          <a:stretch/>
        </p:blipFill>
        <p:spPr bwMode="auto">
          <a:xfrm>
            <a:off x="324000" y="1773360"/>
            <a:ext cx="4152600" cy="4464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6" name="TextShape 1"/>
          <p:cNvSpPr txBox="1"/>
          <p:nvPr/>
        </p:nvSpPr>
        <p:spPr bwMode="auto">
          <a:xfrm>
            <a:off x="3348000" y="189000"/>
            <a:ext cx="5616720" cy="19447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3B435B"/>
                </a:solidFill>
                <a:latin typeface="Verdana"/>
              </a:rPr>
              <a:t>ОРГАНЫ, КОТОРЫЕ ПРОВОДЯТ ВОЗДУХ К АЛЬВЕОЛАМ ЛЕГКИХ, НАЗЫВАЮТСЯ </a:t>
            </a:r>
            <a:r>
              <a:rPr lang="ru-RU" sz="1800" b="1" i="1" strike="noStrike" spc="-1">
                <a:solidFill>
                  <a:srgbClr val="3B435B"/>
                </a:solidFill>
                <a:latin typeface="Verdana"/>
              </a:rPr>
              <a:t>ДЫХАТЕЛЬНЫМИ ПУТЯМИ</a:t>
            </a:r>
            <a:r>
              <a:rPr lang="ru-RU" sz="1800" b="1" strike="noStrike" spc="-1">
                <a:solidFill>
                  <a:srgbClr val="3B435B"/>
                </a:solidFill>
                <a:latin typeface="Verdana"/>
              </a:rPr>
              <a:t>. </a:t>
            </a:r>
            <a:r>
              <a:rPr lang="ru-RU" sz="1800" b="1" u="sng" strike="noStrike" spc="-1">
                <a:solidFill>
                  <a:srgbClr val="3B435B"/>
                </a:solidFill>
                <a:latin typeface="Verdana"/>
              </a:rPr>
              <a:t>ВЕРХНИЕ ДЫХАТЕЛЬНЫЕ ПУТИ</a:t>
            </a:r>
            <a:r>
              <a:rPr lang="ru-RU" sz="1800" b="1" strike="noStrike" spc="-1">
                <a:solidFill>
                  <a:srgbClr val="3B435B"/>
                </a:solidFill>
                <a:latin typeface="Verdana"/>
              </a:rPr>
              <a:t>: НОСОВАЯ И РОТОВАЯ ПОЛОСТИ, НОСОГЛОТКА, ГЛОТКА. </a:t>
            </a:r>
            <a:r>
              <a:rPr lang="ru-RU" sz="1800" b="1" u="sng" strike="noStrike" spc="-1">
                <a:solidFill>
                  <a:srgbClr val="3B435B"/>
                </a:solidFill>
                <a:latin typeface="Verdana"/>
              </a:rPr>
              <a:t>НИЖНИЕ ДЫХАТЕЛЬНЫЕ ПУТИ</a:t>
            </a:r>
            <a:r>
              <a:rPr lang="ru-RU" sz="1800" b="1" strike="noStrike" spc="-1">
                <a:solidFill>
                  <a:srgbClr val="3B435B"/>
                </a:solidFill>
                <a:latin typeface="Verdana"/>
              </a:rPr>
              <a:t>: ГОРТАНЬ ТРАХЕЯ, БРОНХИ.</a:t>
            </a:r>
            <a:endParaRPr lang="en-US" sz="18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07" name="TextShape 2"/>
          <p:cNvSpPr txBox="1"/>
          <p:nvPr/>
        </p:nvSpPr>
        <p:spPr bwMode="auto">
          <a:xfrm>
            <a:off x="179280" y="2421000"/>
            <a:ext cx="6337440" cy="41767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>
            <a:normAutofit fontScale="98500"/>
          </a:bodyPr>
          <a:lstStyle/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u="sng" strike="noStrike" spc="-1" dirty="0">
                <a:solidFill>
                  <a:srgbClr val="000000"/>
                </a:solidFill>
                <a:latin typeface="Century Schoolbook"/>
              </a:rPr>
              <a:t>Носовая полость </a:t>
            </a: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 dirty="0">
                <a:solidFill>
                  <a:srgbClr val="000000"/>
                </a:solidFill>
                <a:latin typeface="Century Schoolbook"/>
              </a:rPr>
              <a:t>Строение: состоит из нескольких извилистых носовых ходов. Внутренняя  поверхность выстлана мерцательным эпителием. В стенках носовой полости проходит густая сеть кровеносных капилляров.</a:t>
            </a: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 dirty="0">
                <a:solidFill>
                  <a:srgbClr val="000000"/>
                </a:solidFill>
                <a:latin typeface="Century Schoolbook"/>
              </a:rPr>
              <a:t>Функции: согревание, увлажнение воздуха и очищение его от пыли; защита организма от вредных воздействий через воздух; восприятие запахов (орган обоняния).</a:t>
            </a: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 dirty="0">
                <a:solidFill>
                  <a:srgbClr val="000000"/>
                </a:solidFill>
                <a:latin typeface="Century Schoolbook"/>
              </a:rPr>
              <a:t>Из носовой полости воздух попадает в носоглотку,</a:t>
            </a: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 dirty="0">
                <a:solidFill>
                  <a:srgbClr val="000000"/>
                </a:solidFill>
                <a:latin typeface="Century Schoolbook"/>
              </a:rPr>
              <a:t>а затем в глотку, с которой сообщается ротовая</a:t>
            </a: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 dirty="0">
                <a:solidFill>
                  <a:srgbClr val="000000"/>
                </a:solidFill>
                <a:latin typeface="Century Schoolbook"/>
              </a:rPr>
              <a:t>полость. Из глотки воздух попадает в гортань.</a:t>
            </a: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  <a:p>
            <a:pPr marL="272880" indent="-272880">
              <a:lnSpc>
                <a:spcPct val="8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 dirty="0">
              <a:solidFill>
                <a:srgbClr val="000000"/>
              </a:solidFill>
              <a:latin typeface="Century Schoolbook"/>
            </a:endParaRPr>
          </a:p>
        </p:txBody>
      </p:sp>
      <p:pic>
        <p:nvPicPr>
          <p:cNvPr id="408" name="Picture 9" descr="image001"/>
          <p:cNvPicPr/>
          <p:nvPr/>
        </p:nvPicPr>
        <p:blipFill>
          <a:blip r:embed="rId2"/>
          <a:stretch/>
        </p:blipFill>
        <p:spPr bwMode="auto">
          <a:xfrm>
            <a:off x="250920" y="260280"/>
            <a:ext cx="2971800" cy="2048040"/>
          </a:xfrm>
          <a:prstGeom prst="rect">
            <a:avLst/>
          </a:prstGeom>
          <a:ln w="0">
            <a:noFill/>
          </a:ln>
        </p:spPr>
      </p:pic>
      <p:pic>
        <p:nvPicPr>
          <p:cNvPr id="409" name="Picture 10" descr="окрестности носа"/>
          <p:cNvPicPr/>
          <p:nvPr/>
        </p:nvPicPr>
        <p:blipFill>
          <a:blip r:embed="rId3"/>
          <a:stretch/>
        </p:blipFill>
        <p:spPr bwMode="auto">
          <a:xfrm>
            <a:off x="6789600" y="2195640"/>
            <a:ext cx="2354400" cy="4662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7" name="TextShape 1"/>
          <p:cNvSpPr txBox="1"/>
          <p:nvPr/>
        </p:nvSpPr>
        <p:spPr bwMode="auto">
          <a:xfrm>
            <a:off x="304799" y="693779"/>
            <a:ext cx="5338800" cy="29383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strike="noStrike" spc="-1">
                <a:solidFill>
                  <a:srgbClr val="3B435B"/>
                </a:solidFill>
                <a:latin typeface="Century Schoolbook"/>
              </a:rPr>
              <a:t> У ЛЮДЕЙ ДОВОЛЬНО ЧАСТО ВСТРЕЧАЮТСЯ  ЗАБОЛЕВАНИЯ, СВЯЗАННЫЕ С ВОСПАЛЕНИЕМ: ВОСПАЛЕНИЕ БРОНХОВ – БРОНХИТ, ВОСПАЛЕНИЕ ЛЕГКИХ – ПНЕВМОНИЯ.</a:t>
            </a:r>
            <a:endParaRPr lang="en-US" sz="2800" b="0" strike="noStrike" spc="-1">
              <a:solidFill>
                <a:srgbClr val="575F6D"/>
              </a:solidFill>
              <a:latin typeface="Century Schoolbook"/>
            </a:endParaRPr>
          </a:p>
        </p:txBody>
      </p:sp>
      <p:pic>
        <p:nvPicPr>
          <p:cNvPr id="438" name="Picture 7" descr="4526"/>
          <p:cNvPicPr/>
          <p:nvPr/>
        </p:nvPicPr>
        <p:blipFill>
          <a:blip r:embed="rId2"/>
          <a:stretch/>
        </p:blipFill>
        <p:spPr bwMode="auto">
          <a:xfrm>
            <a:off x="5910120" y="333360"/>
            <a:ext cx="2654280" cy="2951280"/>
          </a:xfrm>
          <a:prstGeom prst="rect">
            <a:avLst/>
          </a:prstGeom>
          <a:ln w="0">
            <a:noFill/>
          </a:ln>
        </p:spPr>
      </p:pic>
      <p:pic>
        <p:nvPicPr>
          <p:cNvPr id="439" name="Picture 8" descr="ris2"/>
          <p:cNvPicPr/>
          <p:nvPr/>
        </p:nvPicPr>
        <p:blipFill>
          <a:blip r:embed="rId3"/>
          <a:stretch/>
        </p:blipFill>
        <p:spPr bwMode="auto">
          <a:xfrm>
            <a:off x="395280" y="3789360"/>
            <a:ext cx="8569440" cy="2770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 dir="in"/>
      </p:transition>
    </mc:Choice>
    <mc:Fallback xmlns:w="http://schemas.openxmlformats.org/wordprocessingml/2006/main" xmlns:m="http://schemas.openxmlformats.org/officeDocument/2006/math" xmlns="">
      <p:transition spd="slow" advClick="1">
        <p:split orient="vert" dir="in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8" name="TextShape 1"/>
          <p:cNvSpPr txBox="1"/>
          <p:nvPr/>
        </p:nvSpPr>
        <p:spPr bwMode="auto">
          <a:xfrm>
            <a:off x="826920" y="2924944"/>
            <a:ext cx="7772400" cy="1902296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000" b="0" strike="noStrike" spc="-1" dirty="0">
              <a:solidFill>
                <a:srgbClr val="575F6D"/>
              </a:solidFill>
              <a:latin typeface="Century Schoolbook"/>
            </a:endParaRPr>
          </a:p>
        </p:txBody>
      </p:sp>
      <p:pic>
        <p:nvPicPr>
          <p:cNvPr id="399" name="Picture 4" descr="1"/>
          <p:cNvPicPr/>
          <p:nvPr/>
        </p:nvPicPr>
        <p:blipFill>
          <a:blip r:embed="rId2"/>
          <a:stretch/>
        </p:blipFill>
        <p:spPr bwMode="auto">
          <a:xfrm>
            <a:off x="0" y="0"/>
            <a:ext cx="9144000" cy="2205000"/>
          </a:xfrm>
          <a:prstGeom prst="rect">
            <a:avLst/>
          </a:prstGeom>
          <a:ln w="0"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286000" y="3064285"/>
            <a:ext cx="595840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урока: «Органы дыхания. Значение и строение органов дыхания»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1484784"/>
            <a:ext cx="3352320" cy="2952328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дышу и, значит, я живу»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Высоцкий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1"/>
          <p:cNvPicPr/>
          <p:nvPr/>
        </p:nvPicPr>
        <p:blipFill>
          <a:blip r:embed="rId2"/>
          <a:stretch/>
        </p:blipFill>
        <p:spPr bwMode="auto">
          <a:xfrm>
            <a:off x="0" y="0"/>
            <a:ext cx="9144000" cy="2205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617056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6840" y="274320"/>
            <a:ext cx="8291624" cy="3802752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Выяснить как происходит дыхание у человека.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Через какие органы поступает кислород в легкие.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Рассмотреть строение органов дыхания.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800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1851" y="2564904"/>
            <a:ext cx="7344816" cy="303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Дыхание – это совокупность процессов, обеспечивающих поступление кислорода, использование его в окислении органических веществ и удаление углекислого газа и некоторых других веществ.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1"/>
          <p:cNvPicPr/>
          <p:nvPr/>
        </p:nvPicPr>
        <p:blipFill>
          <a:blip r:embed="rId2"/>
          <a:stretch/>
        </p:blipFill>
        <p:spPr bwMode="auto">
          <a:xfrm>
            <a:off x="0" y="0"/>
            <a:ext cx="9144000" cy="2205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448571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происходит в процессе дыхания?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кислорода, который поступает в клетки, митохондрии, там происходит процесс окисления органических веществ и образуется энергия и другие вещества и углекислый газ, который образуется наружу.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692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348880"/>
            <a:ext cx="7056784" cy="309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17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Поступление кислорода и выделение углекислого газа — внешнее дыхание, а окисление органических веществ — это внутреннее дыхание. Когда энергия образовалась, дальше она в виде АТФ запасается в митохондриях.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1"/>
          <p:cNvPicPr/>
          <p:nvPr/>
        </p:nvPicPr>
        <p:blipFill>
          <a:blip r:embed="rId2"/>
          <a:stretch/>
        </p:blipFill>
        <p:spPr bwMode="auto">
          <a:xfrm>
            <a:off x="107504" y="-20996"/>
            <a:ext cx="9144000" cy="22050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095373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1105</Words>
  <Application>Microsoft Office PowerPoint</Application>
  <DocSecurity>0</DocSecurity>
  <PresentationFormat>Экран (4:3)</PresentationFormat>
  <Paragraphs>87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35</vt:i4>
      </vt:variant>
    </vt:vector>
  </HeadingPairs>
  <TitlesOfParts>
    <vt:vector size="48" baseType="lpstr">
      <vt:lpstr>Arial</vt:lpstr>
      <vt:lpstr>Book Antiqua</vt:lpstr>
      <vt:lpstr>Calibri</vt:lpstr>
      <vt:lpstr>Century Schoolbook</vt:lpstr>
      <vt:lpstr>DejaVu Sans</vt:lpstr>
      <vt:lpstr>Times New Roman</vt:lpstr>
      <vt:lpstr>Verdana</vt:lpstr>
      <vt:lpstr>Wingdings</vt:lpstr>
      <vt:lpstr>Wingdings 2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       «Я дышу и, значит, я живу» В. Высоцкий</vt:lpstr>
      <vt:lpstr>     1. Выяснить как происходит дыхание у человека.  2. Через какие органы поступает кислород в легкие. 3. Рассмотреть строение органов дыхания.  </vt:lpstr>
      <vt:lpstr>Презентация PowerPoint</vt:lpstr>
      <vt:lpstr>Что же происходит в процессе дыхания? </vt:lpstr>
      <vt:lpstr>Презентация PowerPoint</vt:lpstr>
      <vt:lpstr>  Значение дыхания   </vt:lpstr>
      <vt:lpstr>Процесс дыхания состоит из 3 этапов: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Носовая полость  </vt:lpstr>
      <vt:lpstr>Презентация PowerPoint</vt:lpstr>
      <vt:lpstr>Вывод: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Дыхательная система человека</dc:title>
  <dc:subject/>
  <dc:creator>Янутенене</dc:creator>
  <cp:keywords/>
  <dc:description/>
  <cp:lastModifiedBy>BIOLOGIY</cp:lastModifiedBy>
  <cp:revision>17</cp:revision>
  <dcterms:created xsi:type="dcterms:W3CDTF">2008-01-03T13:25:10Z</dcterms:created>
  <dcterms:modified xsi:type="dcterms:W3CDTF">2023-01-18T05:17:37Z</dcterms:modified>
  <cp:category/>
  <dc:identifier/>
  <cp:contentStatus/>
  <dc:language>en-US</dc:language>
  <cp:version/>
</cp:coreProperties>
</file>