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14" y="-414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 bwMode="auto">
          <a:xfrm>
            <a:off x="228600" y="228600"/>
            <a:ext cx="8695944" cy="6035039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 extrusionOk="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 extrusionOk="0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 extrusionOk="0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 extrusionOk="0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1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 extrusionOk="0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BE2E89E-1E64-4F23-AF08-B4E4846A6EDF}" type="datetimeFigureOut">
              <a:rPr lang="ru-RU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F574D79-608E-4712-B82E-B396FCB3C547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PhAnim="0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BE2E89E-1E64-4F23-AF08-B4E4846A6EDF}" type="datetimeFigureOut">
              <a:rPr lang="ru-RU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F574D79-608E-4712-B82E-B396FCB3C547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PhAnim="0" showMasterSp="0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BE2E89E-1E64-4F23-AF08-B4E4846A6EDF}" type="datetimeFigureOut">
              <a:rPr lang="ru-RU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F574D79-608E-4712-B82E-B396FCB3C547}" type="slidenum">
              <a:rPr lang="ru-RU"/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 extrusionOk="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 extrusionOk="0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 extrusionOk="0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 extrusionOk="0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 extrusionOk="0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PhAnim="0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BE2E89E-1E64-4F23-AF08-B4E4846A6EDF}" type="datetimeFigureOut">
              <a:rPr lang="ru-RU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F574D79-608E-4712-B82E-B396FCB3C547}" type="slidenum">
              <a:rPr lang="ru-RU"/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PhAnim="0" showMasterSp="0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 bwMode="auto"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 extrusionOk="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endParaRPr lang="en-US"/>
          </a:p>
        </p:txBody>
      </p:sp>
      <p:sp>
        <p:nvSpPr>
          <p:cNvPr id="10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 extrusionOk="0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endParaRPr lang="en-US"/>
          </a:p>
        </p:txBody>
      </p:sp>
      <p:sp>
        <p:nvSpPr>
          <p:cNvPr id="11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 extrusionOk="0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endParaRPr lang="en-US"/>
          </a:p>
        </p:txBody>
      </p:sp>
      <p:sp>
        <p:nvSpPr>
          <p:cNvPr id="12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 extrusionOk="0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endParaRPr lang="en-US"/>
          </a:p>
        </p:txBody>
      </p:sp>
      <p:sp useBgFill="1">
        <p:nvSpPr>
          <p:cNvPr id="13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 extrusionOk="0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BE2E89E-1E64-4F23-AF08-B4E4846A6EDF}" type="datetimeFigureOut">
              <a:rPr lang="ru-RU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F574D79-608E-4712-B82E-B396FCB3C547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PhAnim="0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BE2E89E-1E64-4F23-AF08-B4E4846A6EDF}" type="datetimeFigureOut">
              <a:rPr lang="ru-RU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F574D79-608E-4712-B82E-B396FCB3C547}" type="slidenum">
              <a:rPr lang="ru-RU"/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 bwMode="auto">
          <a:xfrm>
            <a:off x="676655" y="2679192"/>
            <a:ext cx="3822192" cy="34472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 bwMode="auto">
          <a:xfrm>
            <a:off x="4645152" y="2679192"/>
            <a:ext cx="3822192" cy="34472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PhAnim="0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BE2E89E-1E64-4F23-AF08-B4E4846A6EDF}" type="datetimeFigureOut">
              <a:rPr lang="ru-RU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F574D79-608E-4712-B82E-B396FCB3C547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PhAnim="0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BE2E89E-1E64-4F23-AF08-B4E4846A6EDF}" type="datetimeFigureOut">
              <a:rPr lang="ru-RU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F574D79-608E-4712-B82E-B396FCB3C547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PhAnim="0" showMasterSp="0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 bwMode="auto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 extrusionOk="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 extrusionOk="0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 extrusionOk="0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 extrusionOk="0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1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 extrusionOk="0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BE2E89E-1E64-4F23-AF08-B4E4846A6EDF}" type="datetimeFigureOut">
              <a:rPr lang="ru-RU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F574D79-608E-4712-B82E-B396FCB3C547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PhAnim="0" showMasterSp="0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 bwMode="auto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BE2E89E-1E64-4F23-AF08-B4E4846A6EDF}" type="datetimeFigureOut">
              <a:rPr lang="ru-RU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F574D79-608E-4712-B82E-B396FCB3C547}" type="slidenum">
              <a:rPr lang="ru-RU"/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 extrusionOk="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 extrusionOk="0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 extrusionOk="0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 extrusionOk="0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2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 extrusionOk="0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 bwMode="auto"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PhAnim="0" showMasterSp="0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 bwMode="auto">
          <a:xfrm>
            <a:off x="228600" y="228600"/>
            <a:ext cx="8695944" cy="6035039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 extrusionOk="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 extrusionOk="0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 extrusionOk="0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 extrusionOk="0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1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 extrusionOk="0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4868332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BE2E89E-1E64-4F23-AF08-B4E4846A6EDF}" type="datetimeFigureOut">
              <a:rPr lang="ru-RU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F574D79-608E-4712-B82E-B396FCB3C547}" type="slidenum">
              <a:rPr lang="ru-RU"/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 bwMode="auto"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 extrusionOk="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 extrusionOk="0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 extrusionOk="0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 extrusionOk="0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 extrusionOk="0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BE2E89E-1E64-4F23-AF08-B4E4846A6EDF}" type="datetimeFigureOut">
              <a:rPr lang="ru-RU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3991088" y="6250163"/>
            <a:ext cx="1161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F574D79-608E-4712-B82E-B396FCB3C547}" type="slidenum">
              <a:rPr lang="ru-RU"/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>
        <a:spcBef>
          <a:spcPts val="0"/>
        </a:spcBef>
        <a:buNone/>
        <a:defRPr sz="4400">
          <a:solidFill>
            <a:srgbClr val="FFFFFF"/>
          </a:solidFill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274320" indent="-274320" algn="l" defTabSz="914400">
        <a:spcBef>
          <a:spcPts val="0"/>
        </a:spcBef>
        <a:buClr>
          <a:schemeClr val="accent1"/>
        </a:buClr>
        <a:buSzPct val="100000"/>
        <a:buFont typeface="Symbol" panose="05050102010706020507"/>
        <a:buChar char=""/>
        <a:defRPr sz="2400">
          <a:solidFill>
            <a:schemeClr val="tx2"/>
          </a:solidFill>
          <a:latin typeface="+mn-lt"/>
          <a:ea typeface="+mn-ea"/>
          <a:cs typeface="+mn-cs"/>
        </a:defRPr>
      </a:lvl1pPr>
      <a:lvl2pPr marL="576580" indent="-274320" algn="l" defTabSz="914400">
        <a:spcBef>
          <a:spcPts val="0"/>
        </a:spcBef>
        <a:buClr>
          <a:schemeClr val="accent1"/>
        </a:buClr>
        <a:buSzPct val="100000"/>
        <a:buFont typeface="Symbol" panose="05050102010706020507"/>
        <a:buChar char=""/>
        <a:defRPr sz="2200">
          <a:solidFill>
            <a:schemeClr val="tx2"/>
          </a:solidFill>
          <a:latin typeface="+mn-lt"/>
          <a:ea typeface="+mn-ea"/>
          <a:cs typeface="+mn-cs"/>
        </a:defRPr>
      </a:lvl2pPr>
      <a:lvl3pPr marL="855980" indent="-228600" algn="l" defTabSz="914400">
        <a:spcBef>
          <a:spcPts val="0"/>
        </a:spcBef>
        <a:buClr>
          <a:schemeClr val="accent1"/>
        </a:buClr>
        <a:buSzPct val="100000"/>
        <a:buFont typeface="Symbol" panose="05050102010706020507"/>
        <a:buChar char=""/>
        <a:defRPr sz="20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>
        <a:spcBef>
          <a:spcPts val="0"/>
        </a:spcBef>
        <a:buClr>
          <a:schemeClr val="accent1"/>
        </a:buClr>
        <a:buSzPct val="100000"/>
        <a:buFont typeface="Symbol" panose="05050102010706020507"/>
        <a:buChar char=""/>
        <a:defRPr sz="18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>
        <a:spcBef>
          <a:spcPts val="0"/>
        </a:spcBef>
        <a:buClr>
          <a:schemeClr val="accent1"/>
        </a:buClr>
        <a:buSzPct val="100000"/>
        <a:buFont typeface="Symbol" panose="05050102010706020507"/>
        <a:buChar char=""/>
        <a:defRPr sz="16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>
        <a:spcBef>
          <a:spcPts val="385"/>
        </a:spcBef>
        <a:buClr>
          <a:schemeClr val="accent1"/>
        </a:buClr>
        <a:buFont typeface="Symbol" panose="05050102010706020507"/>
        <a:buChar char="*"/>
        <a:defRPr sz="14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>
        <a:spcBef>
          <a:spcPts val="385"/>
        </a:spcBef>
        <a:buClr>
          <a:schemeClr val="accent1"/>
        </a:buClr>
        <a:buFont typeface="Symbol" panose="05050102010706020507"/>
        <a:buChar char="*"/>
        <a:defRPr sz="14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>
        <a:spcBef>
          <a:spcPts val="385"/>
        </a:spcBef>
        <a:buClr>
          <a:schemeClr val="accent1"/>
        </a:buClr>
        <a:buFont typeface="Symbol" panose="05050102010706020507"/>
        <a:buChar char="*"/>
        <a:defRPr sz="14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>
        <a:spcBef>
          <a:spcPts val="385"/>
        </a:spcBef>
        <a:buClr>
          <a:schemeClr val="accent1"/>
        </a:buClr>
        <a:buFont typeface="Symbol" panose="05050102010706020507"/>
        <a:buChar char="*"/>
        <a:defRPr sz="14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ru-RU" b="1">
                <a:latin typeface="Times New Roman" panose="02020603050405020304"/>
                <a:cs typeface="Times New Roman" panose="02020603050405020304"/>
              </a:rPr>
              <a:t>Внеурочное занятие </a:t>
            </a:r>
            <a:br>
              <a:rPr lang="ru-RU" b="1">
                <a:latin typeface="Times New Roman" panose="02020603050405020304"/>
                <a:cs typeface="Times New Roman" panose="02020603050405020304"/>
              </a:rPr>
            </a:br>
            <a:r>
              <a:rPr lang="ru-RU" b="1">
                <a:latin typeface="Times New Roman" panose="02020603050405020304"/>
                <a:cs typeface="Times New Roman" panose="02020603050405020304"/>
              </a:rPr>
              <a:t>по программе</a:t>
            </a:r>
            <a:br>
              <a:rPr lang="ru-RU" b="1">
                <a:latin typeface="Times New Roman" panose="02020603050405020304"/>
                <a:cs typeface="Times New Roman" panose="02020603050405020304"/>
              </a:rPr>
            </a:br>
            <a:r>
              <a:rPr lang="ru-RU" b="1">
                <a:latin typeface="Times New Roman" panose="02020603050405020304"/>
                <a:cs typeface="Times New Roman" panose="02020603050405020304"/>
              </a:rPr>
              <a:t>«Школа лидера»</a:t>
            </a:r>
            <a:endParaRPr lang="ru-RU" b="1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371600" y="3556000"/>
            <a:ext cx="6915176" cy="1944701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ru-RU" sz="1600" b="1">
                <a:solidFill>
                  <a:schemeClr val="tx1"/>
                </a:solidFill>
                <a:latin typeface="Times New Roman" panose="02020603050405020304"/>
                <a:cs typeface="Times New Roman" panose="02020603050405020304"/>
              </a:rPr>
              <a:t>Подготовил:</a:t>
            </a:r>
            <a:endParaRPr lang="ru-RU" sz="1600" b="1">
              <a:solidFill>
                <a:schemeClr val="tx1"/>
              </a:solidFill>
              <a:latin typeface="Times New Roman" panose="02020603050405020304"/>
              <a:cs typeface="Times New Roman" panose="02020603050405020304"/>
            </a:endParaRPr>
          </a:p>
          <a:p>
            <a:pPr algn="r">
              <a:defRPr/>
            </a:pPr>
            <a:r>
              <a:rPr lang="ru-RU" sz="1600" b="1">
                <a:solidFill>
                  <a:schemeClr val="tx1"/>
                </a:solidFill>
                <a:latin typeface="Times New Roman" panose="02020603050405020304"/>
                <a:cs typeface="Times New Roman" panose="02020603050405020304"/>
              </a:rPr>
              <a:t>учитель биологии и географии  </a:t>
            </a:r>
            <a:endParaRPr lang="ru-RU" sz="1600" b="1">
              <a:solidFill>
                <a:schemeClr val="tx1"/>
              </a:solidFill>
              <a:latin typeface="Times New Roman" panose="02020603050405020304"/>
              <a:cs typeface="Times New Roman" panose="02020603050405020304"/>
            </a:endParaRPr>
          </a:p>
          <a:p>
            <a:pPr algn="r">
              <a:defRPr/>
            </a:pPr>
            <a:r>
              <a:rPr lang="ru-RU" sz="1600" b="1">
                <a:solidFill>
                  <a:schemeClr val="tx1"/>
                </a:solidFill>
                <a:latin typeface="Times New Roman" panose="02020603050405020304"/>
                <a:cs typeface="Times New Roman" panose="02020603050405020304"/>
              </a:rPr>
              <a:t>МКОУ школа-интернат</a:t>
            </a:r>
            <a:endParaRPr lang="ru-RU" sz="1600" b="1">
              <a:solidFill>
                <a:schemeClr val="tx1"/>
              </a:solidFill>
              <a:latin typeface="Times New Roman" panose="02020603050405020304"/>
              <a:cs typeface="Times New Roman" panose="02020603050405020304"/>
            </a:endParaRPr>
          </a:p>
          <a:p>
            <a:pPr algn="r">
              <a:defRPr/>
            </a:pPr>
            <a:r>
              <a:rPr lang="ru-RU" sz="1600" b="1">
                <a:solidFill>
                  <a:schemeClr val="tx1"/>
                </a:solidFill>
                <a:latin typeface="Times New Roman" panose="02020603050405020304"/>
                <a:cs typeface="Times New Roman" panose="02020603050405020304"/>
              </a:rPr>
              <a:t>Ивченко Л.В.</a:t>
            </a:r>
            <a:endParaRPr lang="ru-RU" sz="1600" b="1">
              <a:solidFill>
                <a:schemeClr val="tx1"/>
              </a:solidFill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 bwMode="auto">
          <a:xfrm>
            <a:off x="872067" y="1772816"/>
            <a:ext cx="7948405" cy="4353347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Wingdings" panose="05000000000000000000"/>
              <a:buChar char="ü"/>
              <a:defRPr/>
            </a:pPr>
            <a:r>
              <a:rPr lang="ru-RU" sz="280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Психологический настрой. </a:t>
            </a:r>
            <a:endParaRPr lang="ru-RU" sz="280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marL="457200" indent="-457200">
              <a:buFont typeface="Wingdings" panose="05000000000000000000"/>
              <a:buChar char="ü"/>
              <a:defRPr/>
            </a:pPr>
            <a:r>
              <a:rPr lang="ru-RU" sz="280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Контакт </a:t>
            </a:r>
            <a:r>
              <a:rPr lang="ru-RU" sz="280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 аудиторией. </a:t>
            </a:r>
            <a:endParaRPr lang="ru-RU" sz="280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marL="457200" indent="-457200">
              <a:buFont typeface="Wingdings" panose="05000000000000000000"/>
              <a:buChar char="ü"/>
              <a:defRPr/>
            </a:pPr>
            <a:r>
              <a:rPr lang="ru-RU" sz="280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Необычное начало. </a:t>
            </a:r>
            <a:endParaRPr lang="ru-RU" sz="280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marL="457200" indent="-457200">
              <a:buFont typeface="Wingdings" panose="05000000000000000000"/>
              <a:buChar char="ü"/>
              <a:defRPr/>
            </a:pPr>
            <a:r>
              <a:rPr lang="ru-RU" sz="280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Фразы. </a:t>
            </a:r>
            <a:endParaRPr lang="ru-RU" sz="280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marL="0" indent="0">
              <a:buFont typeface="Wingdings" panose="05000000000000000000"/>
              <a:buChar char="ü"/>
              <a:defRPr/>
            </a:pPr>
            <a:r>
              <a:rPr lang="ru-RU" sz="280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  Время. </a:t>
            </a:r>
            <a:endParaRPr lang="ru-RU" sz="280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marL="0" indent="0">
              <a:buFont typeface="Wingdings" panose="05000000000000000000"/>
              <a:buChar char="ü"/>
              <a:defRPr/>
            </a:pPr>
            <a:r>
              <a:rPr lang="ru-RU" sz="280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  Грамотность. </a:t>
            </a:r>
            <a:endParaRPr lang="ru-RU" sz="280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marL="0" indent="0">
              <a:buFont typeface="Wingdings" panose="05000000000000000000"/>
              <a:buChar char="ü"/>
              <a:defRPr/>
            </a:pPr>
            <a:r>
              <a:rPr lang="ru-RU" sz="280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  Конспект.</a:t>
            </a:r>
            <a:endParaRPr lang="ru-RU" sz="280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marL="0" indent="0">
              <a:buFont typeface="Wingdings" panose="05000000000000000000"/>
              <a:buChar char="ü"/>
              <a:defRPr/>
            </a:pPr>
            <a:r>
              <a:rPr lang="ru-RU" sz="280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  Жесты и мимика.</a:t>
            </a:r>
            <a:endParaRPr lang="ru-RU" sz="280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marL="0" indent="0">
              <a:buFont typeface="Wingdings" panose="05000000000000000000"/>
              <a:buChar char="ü"/>
              <a:defRPr/>
            </a:pPr>
            <a:r>
              <a:rPr lang="ru-RU" sz="2800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 Прощание.</a:t>
            </a:r>
            <a:endParaRPr lang="ru-RU" sz="280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marL="0" indent="0">
              <a:buFont typeface="Wingdings" panose="05000000000000000000"/>
              <a:buChar char="ü"/>
              <a:defRPr/>
            </a:pPr>
            <a:endParaRPr lang="ru-RU" sz="280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marL="0" indent="0" algn="just">
              <a:buNone/>
              <a:defRPr/>
            </a:pPr>
            <a:endParaRPr lang="ru-RU"/>
          </a:p>
          <a:p>
            <a:pPr marL="0" indent="0" algn="just">
              <a:buNone/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ru-RU" b="1">
                <a:latin typeface="Times New Roman" panose="02020603050405020304"/>
                <a:cs typeface="Times New Roman" panose="02020603050405020304"/>
              </a:rPr>
              <a:t>Как держаться во время выступления.</a:t>
            </a:r>
            <a:endParaRPr lang="ru-RU" b="1"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4" name="Рисунок 3" descr="https://www.b17.ru/foto/uploaded/upl_1561048786_176853.jpg"/>
          <p:cNvPicPr/>
          <p:nvPr/>
        </p:nvPicPr>
        <p:blipFill>
          <a:blip r:embed="rId1"/>
          <a:srcRect l="15441" t="264" r="15439"/>
          <a:stretch>
            <a:fillRect/>
          </a:stretch>
        </p:blipFill>
        <p:spPr bwMode="auto">
          <a:xfrm>
            <a:off x="5004048" y="2636912"/>
            <a:ext cx="3744416" cy="3321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 bwMode="auto">
          <a:xfrm>
            <a:off x="683568" y="1844824"/>
            <a:ext cx="7408333" cy="1401605"/>
          </a:xfrm>
        </p:spPr>
        <p:txBody>
          <a:bodyPr>
            <a:normAutofit/>
          </a:bodyPr>
          <a:lstStyle/>
          <a:p>
            <a:pPr lvl="0">
              <a:buFont typeface="Wingdings" panose="05000000000000000000"/>
              <a:buChar char="Ø"/>
              <a:defRPr/>
            </a:pPr>
            <a:r>
              <a:rPr lang="ru-RU">
                <a:solidFill>
                  <a:srgbClr val="002060"/>
                </a:solidFill>
              </a:rPr>
              <a:t>Обязательно похвалите самого себя за выступление.</a:t>
            </a:r>
            <a:endParaRPr lang="ru-RU">
              <a:solidFill>
                <a:srgbClr val="002060"/>
              </a:solidFill>
            </a:endParaRPr>
          </a:p>
          <a:p>
            <a:pPr lvl="0">
              <a:buFont typeface="Wingdings" panose="05000000000000000000"/>
              <a:buChar char="Ø"/>
              <a:defRPr/>
            </a:pPr>
            <a:r>
              <a:rPr lang="ru-RU">
                <a:solidFill>
                  <a:srgbClr val="002060"/>
                </a:solidFill>
              </a:rPr>
              <a:t>Проведите работу над ошибками.</a:t>
            </a:r>
            <a:endParaRPr lang="ru-RU">
              <a:solidFill>
                <a:srgbClr val="002060"/>
              </a:solidFill>
            </a:endParaRPr>
          </a:p>
          <a:p>
            <a:pPr>
              <a:buFont typeface="Wingdings" panose="05000000000000000000"/>
              <a:buChar char="Ø"/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>
          <a:xfrm>
            <a:off x="395536" y="404664"/>
            <a:ext cx="8229600" cy="125272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/>
              <a:t>После выступления на публике</a:t>
            </a:r>
            <a:br>
              <a:rPr lang="ru-RU"/>
            </a:br>
            <a:endParaRPr lang="ru-RU"/>
          </a:p>
        </p:txBody>
      </p:sp>
      <p:pic>
        <p:nvPicPr>
          <p:cNvPr id="4" name="Рисунок 3" descr="https://www.b17.ru/foto/uploaded/upl_1561048849_176853.jpg"/>
          <p:cNvPicPr/>
          <p:nvPr/>
        </p:nvPicPr>
        <p:blipFill>
          <a:blip r:embed="rId1"/>
          <a:stretch>
            <a:fillRect/>
          </a:stretch>
        </p:blipFill>
        <p:spPr bwMode="auto">
          <a:xfrm>
            <a:off x="2123728" y="3429000"/>
            <a:ext cx="4053830" cy="2778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Спасибо за внимание!</a:t>
            </a:r>
            <a:endParaRPr lang="ru-RU"/>
          </a:p>
        </p:txBody>
      </p:sp>
      <p:pic>
        <p:nvPicPr>
          <p:cNvPr id="5" name="Рисунок 4" descr="https://www.b17.ru/foto/uploaded/upl_1561048864_176853.png"/>
          <p:cNvPicPr/>
          <p:nvPr/>
        </p:nvPicPr>
        <p:blipFill>
          <a:blip r:embed="rId1"/>
          <a:stretch>
            <a:fillRect/>
          </a:stretch>
        </p:blipFill>
        <p:spPr bwMode="auto">
          <a:xfrm>
            <a:off x="2771800" y="2636912"/>
            <a:ext cx="3384376" cy="3699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83568" y="476672"/>
            <a:ext cx="7772400" cy="178010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600" b="1">
                <a:latin typeface="Times New Roman" panose="02020603050405020304"/>
                <a:cs typeface="Times New Roman" panose="02020603050405020304"/>
              </a:rPr>
              <a:t>Тема:</a:t>
            </a:r>
            <a:br>
              <a:rPr lang="ru-RU" sz="3600" b="1">
                <a:latin typeface="Times New Roman" panose="02020603050405020304"/>
                <a:cs typeface="Times New Roman" panose="02020603050405020304"/>
              </a:rPr>
            </a:br>
            <a:r>
              <a:rPr lang="ru-RU" sz="3600" b="1">
                <a:latin typeface="Times New Roman" panose="02020603050405020304"/>
                <a:cs typeface="Times New Roman" panose="02020603050405020304"/>
              </a:rPr>
              <a:t>«Страх публичных выступлений» </a:t>
            </a:r>
            <a:endParaRPr lang="ru-RU" sz="2800" b="1">
              <a:latin typeface="Times New Roman" panose="02020603050405020304"/>
              <a:ea typeface="Times New Roman" panose="02020603050405020304"/>
              <a:cs typeface="Times New Roman" panose="02020603050405020304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331640" y="5085184"/>
            <a:ext cx="7272808" cy="1457175"/>
          </a:xfrm>
        </p:spPr>
        <p:txBody>
          <a:bodyPr>
            <a:normAutofit/>
          </a:bodyPr>
          <a:lstStyle/>
          <a:p>
            <a:pPr algn="r">
              <a:defRPr/>
            </a:pPr>
            <a:endParaRPr lang="ru-RU" b="1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7172" name="Picture 4" descr="https://sanatate.md/wp-content/uploads/2015/10/Depositphotos_46203627_original.jpg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357422" y="2428868"/>
            <a:ext cx="4001516" cy="25843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oratoris.ru/wp-content/uploads/2018/11/speaker-1024x683.jpg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071670" y="3143247"/>
            <a:ext cx="4857785" cy="3032146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 bwMode="auto">
          <a:xfrm>
            <a:off x="872067" y="1916832"/>
            <a:ext cx="7408333" cy="4209331"/>
          </a:xfrm>
        </p:spPr>
        <p:txBody>
          <a:bodyPr/>
          <a:lstStyle/>
          <a:p>
            <a:pPr algn="ctr">
              <a:buNone/>
              <a:defRPr/>
            </a:pPr>
            <a:r>
              <a:rPr lang="ru-RU" b="1"/>
              <a:t>   </a:t>
            </a:r>
            <a:r>
              <a:rPr lang="ru-RU" sz="32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cs typeface="Times New Roman" panose="02020603050405020304"/>
              </a:rPr>
              <a:t>Что такое публичное выступление?</a:t>
            </a:r>
            <a:br>
              <a:rPr lang="ru-RU" sz="32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cs typeface="Times New Roman" panose="02020603050405020304"/>
              </a:rPr>
            </a:br>
            <a:r>
              <a:rPr lang="ru-RU" sz="32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cs typeface="Times New Roman" panose="02020603050405020304"/>
              </a:rPr>
              <a:t>Где мы встречаемся с ним в жизни?</a:t>
            </a:r>
            <a:endParaRPr lang="ru-RU" sz="3200" b="1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cs typeface="Times New Roman" panose="02020603050405020304"/>
            </a:endParaRPr>
          </a:p>
          <a:p>
            <a:pPr>
              <a:buNone/>
              <a:defRPr/>
            </a:pPr>
            <a:r>
              <a:rPr lang="ru-RU" b="1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    </a:t>
            </a:r>
            <a:endParaRPr lang="ru-RU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>
          <a:xfrm>
            <a:off x="357158" y="500042"/>
            <a:ext cx="9015418" cy="1252728"/>
          </a:xfrm>
        </p:spPr>
        <p:txBody>
          <a:bodyPr>
            <a:normAutofit fontScale="90000"/>
          </a:bodyPr>
          <a:lstStyle/>
          <a:p>
            <a:pPr>
              <a:defRPr/>
            </a:pPr>
            <a:br>
              <a:rPr lang="ru-RU" b="1"/>
            </a:br>
            <a:br>
              <a:rPr lang="ru-RU" b="1"/>
            </a:br>
            <a:br>
              <a:rPr lang="ru-RU"/>
            </a:b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 bwMode="auto">
          <a:xfrm>
            <a:off x="872067" y="2143116"/>
            <a:ext cx="7408333" cy="3983047"/>
          </a:xfrm>
        </p:spPr>
        <p:txBody>
          <a:bodyPr>
            <a:normAutofit/>
          </a:bodyPr>
          <a:lstStyle/>
          <a:p>
            <a:pPr algn="ctr">
              <a:buNone/>
              <a:defRPr/>
            </a:pPr>
            <a:endParaRPr lang="ru-RU" sz="320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algn="ctr">
              <a:buNone/>
              <a:defRPr/>
            </a:pPr>
            <a:endParaRPr lang="ru-RU" sz="3200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ru-RU"/>
              <a:t>Папа у Васи силен в математике.</a:t>
            </a:r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2000232" y="2857496"/>
          <a:ext cx="38512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oleObj" showAsIcon="1" r:id="rId1" imgW="2876550" imgH="504825" progId="Package">
                  <p:embed/>
                </p:oleObj>
              </mc:Choice>
              <mc:Fallback>
                <p:oleObj name="oleObj" showAsIcon="1" r:id="rId1" imgW="2876550" imgH="504825" progId="Package">
                  <p:embed/>
                  <p:pic>
                    <p:nvPicPr>
                      <p:cNvPr id="0" name="Изображение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 bwMode="auto">
                      <a:xfrm>
                        <a:off x="2000232" y="2857496"/>
                        <a:ext cx="3851275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 bwMode="auto">
          <a:xfrm>
            <a:off x="571473" y="2214554"/>
            <a:ext cx="7929618" cy="3911609"/>
          </a:xfrm>
        </p:spPr>
        <p:txBody>
          <a:bodyPr/>
          <a:lstStyle/>
          <a:p>
            <a:pPr>
              <a:buNone/>
              <a:defRPr/>
            </a:pPr>
            <a:r>
              <a:rPr lang="ru-RU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cs typeface="Times New Roman" panose="02020603050405020304"/>
              </a:rPr>
              <a:t>Волнение</a:t>
            </a:r>
            <a:r>
              <a:rPr lang="ru-RU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cs typeface="Times New Roman" panose="02020603050405020304"/>
              </a:rPr>
              <a:t> – это нормальная реакция здорового организма.</a:t>
            </a:r>
            <a:endParaRPr lang="ru-RU" b="1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cs typeface="Times New Roman" panose="02020603050405020304"/>
            </a:endParaRPr>
          </a:p>
          <a:p>
            <a:pPr>
              <a:buNone/>
              <a:defRPr/>
            </a:pPr>
            <a:r>
              <a:rPr lang="ru-RU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cs typeface="Times New Roman" panose="02020603050405020304"/>
              </a:rPr>
              <a:t>Страх сцены</a:t>
            </a:r>
            <a:r>
              <a:rPr lang="ru-RU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cs typeface="Times New Roman" panose="02020603050405020304"/>
              </a:rPr>
              <a:t> (</a:t>
            </a:r>
            <a:r>
              <a:rPr lang="ru-RU" i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cs typeface="Times New Roman" panose="02020603050405020304"/>
              </a:rPr>
              <a:t>страх публичных выступлений, страх аудитории</a:t>
            </a:r>
            <a:r>
              <a:rPr lang="ru-RU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cs typeface="Times New Roman" panose="02020603050405020304"/>
              </a:rPr>
              <a:t>) — патологическая боязнь выступать на публике</a:t>
            </a:r>
            <a:r>
              <a:rPr lang="ru-RU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.</a:t>
            </a:r>
            <a:endParaRPr lang="ru-RU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ru-RU" sz="2800" b="1"/>
              <a:t>Какая проблема была продемонстрирована в данном видео?</a:t>
            </a:r>
            <a:endParaRPr lang="ru-RU" sz="2800" b="1"/>
          </a:p>
        </p:txBody>
      </p:sp>
      <p:pic>
        <p:nvPicPr>
          <p:cNvPr id="4" name="Рисунок 3" descr="https://www.b17.ru/foto/uploaded/upl_1561048229_176853.jpg"/>
          <p:cNvPicPr/>
          <p:nvPr/>
        </p:nvPicPr>
        <p:blipFill>
          <a:blip r:embed="rId1"/>
          <a:stretch>
            <a:fillRect/>
          </a:stretch>
        </p:blipFill>
        <p:spPr bwMode="auto">
          <a:xfrm>
            <a:off x="2357422" y="3714752"/>
            <a:ext cx="4464496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/>
        <p:txBody>
          <a:bodyPr>
            <a:noAutofit/>
          </a:bodyPr>
          <a:lstStyle/>
          <a:p>
            <a:pPr>
              <a:defRPr/>
            </a:pPr>
            <a:r>
              <a:rPr lang="ru-RU" sz="3600" b="1"/>
              <a:t>Присутствует ли у вас чувства страха, перед публичным выступлением?</a:t>
            </a:r>
            <a:endParaRPr lang="ru-RU" sz="3600" b="1"/>
          </a:p>
        </p:txBody>
      </p:sp>
      <p:pic>
        <p:nvPicPr>
          <p:cNvPr id="25602" name="Picture 2" descr="C:\Users\Сычева И В\Desktop\5 б 23 фев\tider-1024x683.jp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 bwMode="auto">
          <a:xfrm>
            <a:off x="1285852" y="2357430"/>
            <a:ext cx="6286543" cy="400052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 bwMode="auto"/>
        <p:txBody>
          <a:bodyPr>
            <a:normAutofit/>
          </a:bodyPr>
          <a:lstStyle/>
          <a:p>
            <a:pPr marL="457200" indent="-457200" algn="just">
              <a:buAutoNum type="arabicPeriod"/>
              <a:defRPr/>
            </a:pPr>
            <a:r>
              <a:rPr lang="ru-RU" sz="360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cs typeface="Times New Roman" panose="02020603050405020304"/>
              </a:rPr>
              <a:t>«Я слабый, у меня не получится»</a:t>
            </a:r>
            <a:endParaRPr lang="ru-RU" sz="3600">
              <a:solidFill>
                <a:schemeClr val="accent1">
                  <a:lumMod val="75000"/>
                </a:schemeClr>
              </a:solidFill>
              <a:latin typeface="Times New Roman" panose="02020603050405020304"/>
              <a:cs typeface="Times New Roman" panose="02020603050405020304"/>
            </a:endParaRPr>
          </a:p>
          <a:p>
            <a:pPr marL="457200" indent="-457200" algn="just">
              <a:buAutoNum type="arabicPeriod"/>
              <a:defRPr/>
            </a:pPr>
            <a:r>
              <a:rPr lang="ru-RU" sz="3600">
                <a:solidFill>
                  <a:schemeClr val="accent1">
                    <a:lumMod val="75000"/>
                  </a:schemeClr>
                </a:solidFill>
                <a:latin typeface="Times New Roman" panose="02020603050405020304"/>
                <a:cs typeface="Times New Roman" panose="02020603050405020304"/>
              </a:rPr>
              <a:t>  «Я сильный, я справлюсь!»</a:t>
            </a:r>
            <a:endParaRPr lang="ru-RU" sz="3600">
              <a:solidFill>
                <a:schemeClr val="accent1">
                  <a:lumMod val="75000"/>
                </a:schemeClr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>
          <a:xfrm>
            <a:off x="428596" y="214290"/>
            <a:ext cx="8229600" cy="164307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600" b="1">
                <a:solidFill>
                  <a:schemeClr val="bg1"/>
                </a:solidFill>
                <a:latin typeface="Times New Roman" panose="02020603050405020304"/>
                <a:cs typeface="Times New Roman" panose="02020603050405020304"/>
              </a:rPr>
              <a:t>Упражнение «Я смогу, я справлюсь»</a:t>
            </a:r>
            <a:br>
              <a:rPr lang="ru-RU" sz="36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cs typeface="Times New Roman" panose="02020603050405020304"/>
              </a:rPr>
            </a:br>
            <a:endParaRPr lang="ru-RU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 bwMode="auto"/>
        <p:txBody>
          <a:bodyPr>
            <a:normAutofit/>
          </a:bodyPr>
          <a:lstStyle/>
          <a:p>
            <a:pPr algn="ctr">
              <a:buNone/>
              <a:defRPr/>
            </a:pPr>
            <a:r>
              <a:rPr lang="ru-RU" sz="3600" b="1" i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cs typeface="Times New Roman" panose="02020603050405020304"/>
              </a:rPr>
              <a:t>Кто сегодня всех красивей?</a:t>
            </a:r>
            <a:endParaRPr lang="ru-RU" sz="3600" b="1" i="1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cs typeface="Times New Roman" panose="02020603050405020304"/>
            </a:endParaRPr>
          </a:p>
          <a:p>
            <a:pPr algn="ctr">
              <a:buNone/>
              <a:defRPr/>
            </a:pPr>
            <a:r>
              <a:rPr lang="ru-RU" sz="3600" b="1" i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cs typeface="Times New Roman" panose="02020603050405020304"/>
              </a:rPr>
              <a:t>Кто сегодня всех счастливей?</a:t>
            </a:r>
            <a:endParaRPr lang="ru-RU" sz="3600" b="1" i="1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cs typeface="Times New Roman" panose="02020603050405020304"/>
            </a:endParaRPr>
          </a:p>
          <a:p>
            <a:pPr algn="ctr">
              <a:buNone/>
              <a:defRPr/>
            </a:pPr>
            <a:r>
              <a:rPr lang="ru-RU" sz="3600" b="1" i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cs typeface="Times New Roman" panose="02020603050405020304"/>
              </a:rPr>
              <a:t>Поскорее появись!</a:t>
            </a:r>
            <a:endParaRPr lang="ru-RU" sz="3600" b="1" i="1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cs typeface="Times New Roman" panose="02020603050405020304"/>
            </a:endParaRPr>
          </a:p>
          <a:p>
            <a:pPr algn="ctr">
              <a:buNone/>
              <a:defRPr/>
            </a:pPr>
            <a:r>
              <a:rPr lang="ru-RU" sz="3600" b="1" i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cs typeface="Times New Roman" panose="02020603050405020304"/>
              </a:rPr>
              <a:t>На волшебный стул садись!</a:t>
            </a:r>
            <a:endParaRPr lang="ru-RU" sz="3600" b="1" i="1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>
                <a:latin typeface="Times New Roman" panose="02020603050405020304"/>
                <a:cs typeface="Times New Roman" panose="02020603050405020304"/>
              </a:rPr>
              <a:t>Упражнение «Волшебный стул»</a:t>
            </a:r>
            <a:endParaRPr lang="ru-RU"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 bwMode="auto">
          <a:xfrm>
            <a:off x="251520" y="2071678"/>
            <a:ext cx="7408333" cy="4357718"/>
          </a:xfrm>
        </p:spPr>
        <p:txBody>
          <a:bodyPr>
            <a:normAutofit lnSpcReduction="10000"/>
          </a:bodyPr>
          <a:lstStyle/>
          <a:p>
            <a:pPr lvl="0">
              <a:defRPr/>
            </a:pPr>
            <a:r>
              <a:rPr lang="ru-RU" b="1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Повышение давления и увеличение числа сердечных сокращений.</a:t>
            </a:r>
            <a:endParaRPr lang="ru-RU" b="1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lvl="0">
              <a:defRPr/>
            </a:pPr>
            <a:r>
              <a:rPr lang="ru-RU" b="1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Закрытая поза, покачивание, топтание на месте, стояние на внешней стороне стопы.</a:t>
            </a:r>
            <a:endParaRPr lang="ru-RU" b="1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lvl="0">
              <a:defRPr/>
            </a:pPr>
            <a:r>
              <a:rPr lang="ru-RU" b="1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Чувство жара или озноба.</a:t>
            </a:r>
            <a:endParaRPr lang="ru-RU" b="1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lvl="0">
              <a:defRPr/>
            </a:pPr>
            <a:r>
              <a:rPr lang="ru-RU" b="1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Ни характерные движения.</a:t>
            </a:r>
            <a:endParaRPr lang="ru-RU" b="1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lvl="0">
              <a:defRPr/>
            </a:pPr>
            <a:r>
              <a:rPr lang="ru-RU" b="1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Ноги становятся «ватными».</a:t>
            </a:r>
            <a:endParaRPr lang="ru-RU" b="1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lvl="0">
              <a:defRPr/>
            </a:pPr>
            <a:r>
              <a:rPr lang="ru-RU" b="1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Ощущение нехватки воздуха.</a:t>
            </a:r>
            <a:endParaRPr lang="ru-RU" b="1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lvl="0">
              <a:defRPr/>
            </a:pPr>
            <a:r>
              <a:rPr lang="ru-RU" b="1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Чувство напряжения в теле.</a:t>
            </a:r>
            <a:endParaRPr lang="ru-RU" b="1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lvl="0">
              <a:defRPr/>
            </a:pPr>
            <a:r>
              <a:rPr lang="ru-RU" b="1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Сухость во рту.</a:t>
            </a:r>
            <a:endParaRPr lang="ru-RU" b="1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 lvl="0">
              <a:defRPr/>
            </a:pPr>
            <a:r>
              <a:rPr lang="ru-RU" b="1">
                <a:solidFill>
                  <a:srgbClr val="002060"/>
                </a:solidFill>
                <a:latin typeface="Times New Roman" panose="02020603050405020304"/>
                <a:cs typeface="Times New Roman" panose="02020603050405020304"/>
              </a:rPr>
              <a:t>Навязчивое желание посетить туалет.</a:t>
            </a:r>
            <a:endParaRPr lang="ru-RU" b="1">
              <a:solidFill>
                <a:srgbClr val="002060"/>
              </a:solidFill>
              <a:latin typeface="Times New Roman" panose="02020603050405020304"/>
              <a:cs typeface="Times New Roman" panose="02020603050405020304"/>
            </a:endParaRPr>
          </a:p>
          <a:p>
            <a:pPr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>
          <a:xfrm>
            <a:off x="467544" y="571480"/>
            <a:ext cx="8229600" cy="137394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>
                <a:latin typeface="Times New Roman" panose="02020603050405020304"/>
                <a:cs typeface="Times New Roman" panose="02020603050405020304"/>
              </a:rPr>
              <a:t>Основные признаки страха публичных выступлений</a:t>
            </a:r>
            <a:br>
              <a:rPr lang="ru-RU"/>
            </a:br>
            <a:endParaRPr lang="ru-RU"/>
          </a:p>
        </p:txBody>
      </p:sp>
      <p:pic>
        <p:nvPicPr>
          <p:cNvPr id="22530" name="Picture 2" descr="https://www.b17.ru/foto/uploaded/upl_1561048635_176853.jpg"/>
          <p:cNvPicPr>
            <a:picLocks noChangeAspect="1" noChangeArrowheads="1"/>
          </p:cNvPicPr>
          <p:nvPr/>
        </p:nvPicPr>
        <p:blipFill>
          <a:blip r:embed="rId1"/>
          <a:srcRect r="2670" b="11628"/>
          <a:stretch>
            <a:fillRect/>
          </a:stretch>
        </p:blipFill>
        <p:spPr bwMode="auto">
          <a:xfrm>
            <a:off x="5929322" y="3786190"/>
            <a:ext cx="2963158" cy="264320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Волна">
      <a:majorFont>
        <a:latin typeface="Candara"/>
        <a:ea typeface="Arial"/>
        <a:cs typeface="Arial"/>
      </a:majorFont>
      <a:minorFont>
        <a:latin typeface="Candara"/>
        <a:ea typeface="Arial"/>
        <a:cs typeface="Arial"/>
      </a:minorFont>
    </a:fontScheme>
    <a:fmtScheme name="Волна">
      <a:fillStyleLst>
        <a:solidFill>
          <a:schemeClr val="phClr"/>
        </a:solidFill>
        <a:gradFill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/>
        </a:gradFill>
        <a:blipFill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1421</Words>
  <Application>WPS Presentation</Application>
  <PresentationFormat>Экран (4:3)</PresentationFormat>
  <Paragraphs>73</Paragraphs>
  <Slides>12</Slides>
  <Notes>12</Notes>
  <HiddenSlides>0</HiddenSlides>
  <MMClips>2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SimSun</vt:lpstr>
      <vt:lpstr>Wingdings</vt:lpstr>
      <vt:lpstr>Symbol</vt:lpstr>
      <vt:lpstr>Times New Roman</vt:lpstr>
      <vt:lpstr>Wingdings</vt:lpstr>
      <vt:lpstr>Candara</vt:lpstr>
      <vt:lpstr>Microsoft YaHei</vt:lpstr>
      <vt:lpstr>Arial Unicode MS</vt:lpstr>
      <vt:lpstr>Calibri</vt:lpstr>
      <vt:lpstr>Волна</vt:lpstr>
      <vt:lpstr>Package</vt:lpstr>
      <vt:lpstr>Внеурочное занятие  по программе «Школа лидера»</vt:lpstr>
      <vt:lpstr>Тема: «Страх публичных выступлений» </vt:lpstr>
      <vt:lpstr>   </vt:lpstr>
      <vt:lpstr>Папа у Васи силен в математике.</vt:lpstr>
      <vt:lpstr>Какая проблема была продемонстрирована в данном видео?</vt:lpstr>
      <vt:lpstr>Присутствует ли у вас чувства страха, перед публичным выступлением?</vt:lpstr>
      <vt:lpstr>Упражнение «Я смогу, я справлюсь» </vt:lpstr>
      <vt:lpstr>Упражнение «Волшебный стул»</vt:lpstr>
      <vt:lpstr>Основные признаки страха публичных выступлений </vt:lpstr>
      <vt:lpstr>Как держаться во время выступления.</vt:lpstr>
      <vt:lpstr>После выступления на публике </vt:lpstr>
      <vt:lpstr>Спасибо за внимание!</vt:lpstr>
    </vt:vector>
  </TitlesOfParts>
  <Company>KrotySOFT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успешного публичного выступления</dc:title>
  <dc:creator>123</dc:creator>
  <cp:lastModifiedBy>Юрьев</cp:lastModifiedBy>
  <cp:revision>47</cp:revision>
  <dcterms:created xsi:type="dcterms:W3CDTF">2016-12-15T04:31:00Z</dcterms:created>
  <dcterms:modified xsi:type="dcterms:W3CDTF">2025-02-14T01:13:45Z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ECDC4FC7C32F4BEEABC891726401DCAF_13</vt:lpwstr>
  </property>
  <property fmtid="{D5CDD505-2E9C-101B-9397-08002B2CF9AE}" pid="3" name="KSOProductBuildVer">
    <vt:lpwstr>1049-12.2.0.19805</vt:lpwstr>
  </property>
</Properties>
</file>