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9" r:id="rId3"/>
    <p:sldId id="270" r:id="rId4"/>
    <p:sldId id="259" r:id="rId5"/>
    <p:sldId id="271" r:id="rId6"/>
    <p:sldId id="273" r:id="rId7"/>
    <p:sldId id="276" r:id="rId8"/>
    <p:sldId id="265" r:id="rId9"/>
    <p:sldId id="275" r:id="rId10"/>
    <p:sldId id="272" r:id="rId11"/>
    <p:sldId id="274" r:id="rId12"/>
    <p:sldId id="258" r:id="rId13"/>
    <p:sldId id="260" r:id="rId14"/>
    <p:sldId id="266" r:id="rId15"/>
    <p:sldId id="267" r:id="rId16"/>
    <p:sldId id="268" r:id="rId17"/>
    <p:sldId id="257" r:id="rId18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7" d="100"/>
          <a:sy n="147" d="100"/>
        </p:scale>
        <p:origin x="-594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867B9-2CDC-4F94-A348-81A3DAC724E3}" type="datetimeFigureOut">
              <a:rPr lang="ru-RU" smtClean="0"/>
              <a:pPr/>
              <a:t>20.03.2023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465B7-D3AF-4060-AAEB-D308E636EB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867B9-2CDC-4F94-A348-81A3DAC724E3}" type="datetimeFigureOut">
              <a:rPr lang="ru-RU" smtClean="0"/>
              <a:pPr/>
              <a:t>20.03.2023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465B7-D3AF-4060-AAEB-D308E636EB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867B9-2CDC-4F94-A348-81A3DAC724E3}" type="datetimeFigureOut">
              <a:rPr lang="ru-RU" smtClean="0"/>
              <a:pPr/>
              <a:t>20.03.2023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465B7-D3AF-4060-AAEB-D308E636EB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867B9-2CDC-4F94-A348-81A3DAC724E3}" type="datetimeFigureOut">
              <a:rPr lang="ru-RU" smtClean="0"/>
              <a:pPr/>
              <a:t>20.03.2023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465B7-D3AF-4060-AAEB-D308E636EB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867B9-2CDC-4F94-A348-81A3DAC724E3}" type="datetimeFigureOut">
              <a:rPr lang="ru-RU" smtClean="0"/>
              <a:pPr/>
              <a:t>20.03.2023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465B7-D3AF-4060-AAEB-D308E636EB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867B9-2CDC-4F94-A348-81A3DAC724E3}" type="datetimeFigureOut">
              <a:rPr lang="ru-RU" smtClean="0"/>
              <a:pPr/>
              <a:t>20.03.2023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465B7-D3AF-4060-AAEB-D308E636EB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867B9-2CDC-4F94-A348-81A3DAC724E3}" type="datetimeFigureOut">
              <a:rPr lang="ru-RU" smtClean="0"/>
              <a:pPr/>
              <a:t>20.03.2023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465B7-D3AF-4060-AAEB-D308E636EB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867B9-2CDC-4F94-A348-81A3DAC724E3}" type="datetimeFigureOut">
              <a:rPr lang="ru-RU" smtClean="0"/>
              <a:pPr/>
              <a:t>20.03.2023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465B7-D3AF-4060-AAEB-D308E636EB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867B9-2CDC-4F94-A348-81A3DAC724E3}" type="datetimeFigureOut">
              <a:rPr lang="ru-RU" smtClean="0"/>
              <a:pPr/>
              <a:t>20.03.2023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465B7-D3AF-4060-AAEB-D308E636EB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867B9-2CDC-4F94-A348-81A3DAC724E3}" type="datetimeFigureOut">
              <a:rPr lang="ru-RU" smtClean="0"/>
              <a:pPr/>
              <a:t>20.03.2023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465B7-D3AF-4060-AAEB-D308E636EB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867B9-2CDC-4F94-A348-81A3DAC724E3}" type="datetimeFigureOut">
              <a:rPr lang="ru-RU" smtClean="0"/>
              <a:pPr/>
              <a:t>20.03.2023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465B7-D3AF-4060-AAEB-D308E636EB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8000"/>
            <a:lum/>
          </a:blip>
          <a:srcRect/>
          <a:stretch>
            <a:fillRect t="-100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3867B9-2CDC-4F94-A348-81A3DAC724E3}" type="datetimeFigureOut">
              <a:rPr lang="ru-RU" smtClean="0"/>
              <a:pPr/>
              <a:t>20.03.2023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3465B7-D3AF-4060-AAEB-D308E636EB8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483518"/>
            <a:ext cx="6629392" cy="1102519"/>
          </a:xfr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Анализ баллады А. С. Пушкина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«Песнь о вещем Олеге»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Kiprensky_Pushki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6733" y="1740905"/>
            <a:ext cx="2612938" cy="2355029"/>
          </a:xfrm>
          <a:prstGeom prst="rect">
            <a:avLst/>
          </a:prstGeom>
          <a:ln w="19050">
            <a:solidFill>
              <a:schemeClr val="accent6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9" t="803" r="3154" b="3546"/>
          <a:stretch/>
        </p:blipFill>
        <p:spPr bwMode="auto">
          <a:xfrm>
            <a:off x="4716016" y="1726834"/>
            <a:ext cx="2651044" cy="2366859"/>
          </a:xfrm>
          <a:prstGeom prst="rect">
            <a:avLst/>
          </a:prstGeom>
          <a:noFill/>
          <a:ln w="1905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674" l="278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902" y="2931034"/>
            <a:ext cx="2276872" cy="1941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85765397"/>
              </p:ext>
            </p:extLst>
          </p:nvPr>
        </p:nvGraphicFramePr>
        <p:xfrm>
          <a:off x="494213" y="2588013"/>
          <a:ext cx="8212127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2314"/>
                <a:gridCol w="2088232"/>
                <a:gridCol w="5721581"/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ru-RU" i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Композиция:</a:t>
                      </a:r>
                      <a:r>
                        <a:rPr lang="ru-RU" i="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восстановим последовательность</a:t>
                      </a:r>
                      <a:endParaRPr lang="ru-RU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i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</a:rPr>
                        <a:t>Развитие действия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</a:rPr>
                        <a:t>Появление змеи. Гибель князя.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</a:rPr>
                        <a:t>Кульминация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</a:rPr>
                        <a:t>Тризна на могиле Олега.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Экспозиция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Предсказание кудесника.</a:t>
                      </a:r>
                      <a:endParaRPr lang="ru-RU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Завязка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Прощание с  конём, 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</a:rPr>
                        <a:t>наказ слугам, воспоминания о коне.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</a:rPr>
                        <a:t>Развязка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«Князь по полю едет на верном коне…» </a:t>
                      </a:r>
                      <a:endParaRPr lang="ru-RU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1826" y="623402"/>
            <a:ext cx="2632622" cy="18042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2483" y="638228"/>
            <a:ext cx="2592288" cy="18275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AutoShape 5" descr="Песнь о Вещем Олеге читать онлай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213" y="627534"/>
            <a:ext cx="2478202" cy="17843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60375" y="160338"/>
            <a:ext cx="8144073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b="1" dirty="0" smtClean="0">
                <a:solidFill>
                  <a:srgbClr val="C00000"/>
                </a:solidFill>
                <a:latin typeface="Times New Roman"/>
              </a:rPr>
              <a:t>Художник Виктор Михайлович  </a:t>
            </a:r>
            <a:r>
              <a:rPr lang="ru-RU" b="1" dirty="0">
                <a:solidFill>
                  <a:srgbClr val="C00000"/>
                </a:solidFill>
                <a:latin typeface="Times New Roman"/>
              </a:rPr>
              <a:t>Васнецов </a:t>
            </a:r>
          </a:p>
        </p:txBody>
      </p:sp>
    </p:spTree>
    <p:extLst>
      <p:ext uri="{BB962C8B-B14F-4D97-AF65-F5344CB8AC3E}">
        <p14:creationId xmlns:p14="http://schemas.microsoft.com/office/powerpoint/2010/main" val="371139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81211335"/>
              </p:ext>
            </p:extLst>
          </p:nvPr>
        </p:nvGraphicFramePr>
        <p:xfrm>
          <a:off x="471960" y="2355726"/>
          <a:ext cx="8212127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2314"/>
                <a:gridCol w="2088232"/>
                <a:gridCol w="5721581"/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ru-RU" i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Композиция</a:t>
                      </a:r>
                      <a:endParaRPr lang="ru-RU" i="0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i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Экспозиция </a:t>
                      </a:r>
                      <a:endParaRPr lang="ru-RU" sz="18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«Князь по полю едет на верном коне…» 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Завязка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Предсказание кудесника.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Развитие действия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Прощание с  конём, наказ слугам, воспоминания о коне.</a:t>
                      </a:r>
                      <a:endParaRPr lang="ru-RU" sz="18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Кульминация</a:t>
                      </a:r>
                      <a:endParaRPr lang="ru-RU" sz="18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Появление змеи. Гибель князя. </a:t>
                      </a:r>
                      <a:endParaRPr lang="ru-RU" sz="18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Развязка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Тризна на могиле Олега. </a:t>
                      </a:r>
                      <a:endParaRPr lang="ru-RU" sz="18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84559"/>
            <a:ext cx="2666827" cy="182773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184560"/>
            <a:ext cx="2592537" cy="182773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AutoShape 5" descr="Песнь о Вещем Олеге читать онлай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7747" y="204271"/>
            <a:ext cx="2526323" cy="181895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6914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597681"/>
          </a:xfr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400" i="1" dirty="0" smtClean="0">
                <a:solidFill>
                  <a:srgbClr val="C00000"/>
                </a:solidFill>
                <a:cs typeface="Times New Roman" pitchFamily="18" charset="0"/>
              </a:rPr>
              <a:t>Летопись = баллада ???</a:t>
            </a:r>
            <a:endParaRPr lang="ru-RU" sz="3200" i="1" dirty="0">
              <a:solidFill>
                <a:srgbClr val="C00000"/>
              </a:solidFill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683568" y="1126011"/>
            <a:ext cx="4392488" cy="2164990"/>
          </a:xfr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800" i="1" dirty="0">
                <a:solidFill>
                  <a:srgbClr val="010101"/>
                </a:solidFill>
                <a:latin typeface="Times New Roman"/>
                <a:ea typeface="Times New Roman"/>
                <a:cs typeface="Times New Roman"/>
              </a:rPr>
              <a:t>«Товарищеская любовь старого князя к своему коню и заботливость о его судьбе есть черта трогательного простодушия, да и происшествие само по себе в своей простоте имеет много поэтического</a:t>
            </a:r>
            <a:r>
              <a:rPr lang="ru-RU" sz="1800" i="1" dirty="0" smtClean="0">
                <a:solidFill>
                  <a:srgbClr val="010101"/>
                </a:solidFill>
                <a:latin typeface="Times New Roman"/>
                <a:ea typeface="Times New Roman"/>
                <a:cs typeface="Times New Roman"/>
              </a:rPr>
              <a:t>».</a:t>
            </a:r>
          </a:p>
          <a:p>
            <a:pPr marL="0" indent="0" algn="r">
              <a:buNone/>
            </a:pPr>
            <a:r>
              <a:rPr lang="ru-RU" sz="1600" i="1" dirty="0" smtClean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1600" i="1" dirty="0">
                <a:latin typeface="Times New Roman" pitchFamily="18" charset="0"/>
                <a:ea typeface="Calibri"/>
                <a:cs typeface="Times New Roman" pitchFamily="18" charset="0"/>
              </a:rPr>
              <a:t>А. С. Пушкин</a:t>
            </a:r>
          </a:p>
          <a:p>
            <a:pPr marL="0" indent="0" algn="just">
              <a:spcAft>
                <a:spcPts val="0"/>
              </a:spcAft>
              <a:buNone/>
            </a:pPr>
            <a:endParaRPr lang="ru-RU" sz="1800" i="1" dirty="0" smtClean="0">
              <a:solidFill>
                <a:srgbClr val="010101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571750"/>
            <a:ext cx="2130910" cy="1910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822590" y="3646140"/>
            <a:ext cx="5176440" cy="116955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Баллада – лирическое стихотворение с </a:t>
            </a:r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напряжённым, острым 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сюжетом (легендарным, историческим, фантастическим). Герои в балладе вступают в конфликт друг с другом, с самой судьбой. Часто присутствует </a:t>
            </a:r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элемент загадочного, фантастического, необъяснимого, трагически неразрешимого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53" b="7298"/>
          <a:stretch/>
        </p:blipFill>
        <p:spPr bwMode="auto">
          <a:xfrm>
            <a:off x="5292080" y="964333"/>
            <a:ext cx="1471737" cy="25307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948264" y="1697760"/>
            <a:ext cx="19442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1400" b="1" i="1" dirty="0" smtClean="0">
                <a:solidFill>
                  <a:srgbClr val="C00000"/>
                </a:solidFill>
                <a:latin typeface="Times New Roman"/>
              </a:rPr>
              <a:t>В. М. </a:t>
            </a:r>
            <a:r>
              <a:rPr lang="ru-RU" sz="1400" b="1" i="1" dirty="0">
                <a:solidFill>
                  <a:srgbClr val="C00000"/>
                </a:solidFill>
                <a:latin typeface="Times New Roman"/>
              </a:rPr>
              <a:t>Васнецов </a:t>
            </a:r>
          </a:p>
          <a:p>
            <a:pPr lvl="0" algn="ctr">
              <a:defRPr/>
            </a:pPr>
            <a:r>
              <a:rPr lang="ru-RU" sz="1400" b="1" i="1" dirty="0" smtClean="0">
                <a:solidFill>
                  <a:srgbClr val="C00000"/>
                </a:solidFill>
                <a:latin typeface="Times New Roman"/>
              </a:rPr>
              <a:t>«Летописец Нестор»</a:t>
            </a:r>
            <a:endParaRPr lang="ru-RU" sz="1400" b="1" i="1" dirty="0">
              <a:solidFill>
                <a:srgbClr val="C00000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11765" y="195486"/>
            <a:ext cx="7571184" cy="612542"/>
          </a:xfr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ru-RU" i="1" dirty="0" smtClean="0">
                <a:solidFill>
                  <a:srgbClr val="C00000"/>
                </a:solidFill>
              </a:rPr>
              <a:t>Язык баллады</a:t>
            </a:r>
            <a:endParaRPr lang="ru-RU" i="1" dirty="0">
              <a:solidFill>
                <a:srgbClr val="C00000"/>
              </a:solidFill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1783873" y="1014195"/>
            <a:ext cx="5626968" cy="54944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i="1" dirty="0" smtClean="0">
                <a:solidFill>
                  <a:schemeClr val="tx1"/>
                </a:solidFill>
              </a:rPr>
              <a:t>Устаревшие слова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1936273" y="4397821"/>
            <a:ext cx="5626968" cy="54944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i="1" dirty="0" smtClean="0">
                <a:solidFill>
                  <a:schemeClr val="tx1"/>
                </a:solidFill>
              </a:rPr>
              <a:t>Выразительные средства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251520" y="2067694"/>
            <a:ext cx="2376264" cy="54944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i="1" dirty="0" smtClean="0">
                <a:solidFill>
                  <a:schemeClr val="tx1"/>
                </a:solidFill>
              </a:rPr>
              <a:t>Историзмы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6516216" y="2051695"/>
            <a:ext cx="2376264" cy="54944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i="1" dirty="0" smtClean="0">
                <a:solidFill>
                  <a:schemeClr val="tx1"/>
                </a:solidFill>
              </a:rPr>
              <a:t>Архаизмы</a:t>
            </a:r>
            <a:endParaRPr lang="ru-RU" i="1" dirty="0">
              <a:solidFill>
                <a:schemeClr val="tx1"/>
              </a:solidFill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6667" y="1851670"/>
            <a:ext cx="3168352" cy="231495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686838"/>
            <a:ext cx="1512168" cy="1710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6516216" y="2931790"/>
            <a:ext cx="16257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400" b="1" i="1" dirty="0" smtClean="0">
                <a:solidFill>
                  <a:srgbClr val="C00000"/>
                </a:solidFill>
                <a:latin typeface="Times New Roman"/>
              </a:rPr>
              <a:t>В. </a:t>
            </a:r>
            <a:r>
              <a:rPr lang="ru-RU" sz="1400" b="1" i="1" dirty="0" smtClean="0">
                <a:solidFill>
                  <a:srgbClr val="C00000"/>
                </a:solidFill>
                <a:latin typeface="Times New Roman"/>
              </a:rPr>
              <a:t>М. Васнецов </a:t>
            </a:r>
            <a:endParaRPr lang="ru-RU" sz="1400" b="1" i="1" dirty="0">
              <a:solidFill>
                <a:srgbClr val="C00000"/>
              </a:solidFill>
              <a:latin typeface="Times New Roman"/>
            </a:endParaRPr>
          </a:p>
          <a:p>
            <a:pPr lvl="0">
              <a:defRPr/>
            </a:pPr>
            <a:r>
              <a:rPr lang="ru-RU" sz="1400" b="1" i="1" dirty="0" smtClean="0">
                <a:solidFill>
                  <a:srgbClr val="C00000"/>
                </a:solidFill>
                <a:latin typeface="Times New Roman"/>
              </a:rPr>
              <a:t>«Гусляры»</a:t>
            </a:r>
            <a:endParaRPr lang="ru-RU" sz="1400" b="1" i="1" dirty="0">
              <a:solidFill>
                <a:srgbClr val="C00000"/>
              </a:soli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Образы героев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9" t="1715" r="6307" b="10596"/>
          <a:stretch/>
        </p:blipFill>
        <p:spPr bwMode="auto">
          <a:xfrm>
            <a:off x="3635896" y="1235761"/>
            <a:ext cx="1918247" cy="2848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одержимое 2"/>
          <p:cNvSpPr>
            <a:spLocks noGrp="1"/>
          </p:cNvSpPr>
          <p:nvPr>
            <p:ph idx="1"/>
          </p:nvPr>
        </p:nvSpPr>
        <p:spPr>
          <a:xfrm>
            <a:off x="1115616" y="1779662"/>
            <a:ext cx="1872208" cy="576064"/>
          </a:xfr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Олег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6444208" y="1779662"/>
            <a:ext cx="1872208" cy="5760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Кудесник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44488" y="4224357"/>
            <a:ext cx="7272808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lvl="0"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b="1" i="1" dirty="0">
                <a:solidFill>
                  <a:srgbClr val="7030A0"/>
                </a:solidFill>
                <a:latin typeface="Century" pitchFamily="18" charset="0"/>
              </a:rPr>
              <a:t>Вещий – кому всё ведомо и кто вещает будущее; прорицатель, предсказатель; умный, мудрый, предусмотрительный.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724128" y="2576499"/>
            <a:ext cx="3312368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dirty="0">
                <a:latin typeface="Times New Roman"/>
                <a:ea typeface="Calibri"/>
              </a:rPr>
              <a:t>«Идет престарелый кудесник»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444208" y="2607276"/>
            <a:ext cx="1335856" cy="30777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ru-RU" sz="1400" u="sng" dirty="0" smtClean="0">
                <a:solidFill>
                  <a:srgbClr val="C00000"/>
                </a:solidFill>
                <a:latin typeface="Times New Roman"/>
                <a:ea typeface="Calibri"/>
              </a:rPr>
              <a:t>вдохновенный</a:t>
            </a:r>
            <a:endParaRPr lang="ru-RU" sz="1400" u="sng" dirty="0">
              <a:solidFill>
                <a:srgbClr val="C00000"/>
              </a:solidFill>
            </a:endParaRPr>
          </a:p>
        </p:txBody>
      </p:sp>
      <p:sp>
        <p:nvSpPr>
          <p:cNvPr id="15" name="Содержимое 2"/>
          <p:cNvSpPr txBox="1">
            <a:spLocks/>
          </p:cNvSpPr>
          <p:nvPr/>
        </p:nvSpPr>
        <p:spPr>
          <a:xfrm>
            <a:off x="1144488" y="2695699"/>
            <a:ext cx="1872208" cy="5760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Вещий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14" t="2229" b="27596"/>
          <a:stretch/>
        </p:blipFill>
        <p:spPr bwMode="auto">
          <a:xfrm>
            <a:off x="611560" y="483518"/>
            <a:ext cx="5688632" cy="3492051"/>
          </a:xfrm>
          <a:prstGeom prst="rect">
            <a:avLst/>
          </a:prstGeom>
          <a:ln w="2857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804248" y="627534"/>
            <a:ext cx="1944216" cy="224676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800" i="1" dirty="0" smtClean="0">
                <a:latin typeface="Times New Roman"/>
                <a:ea typeface="Calibri"/>
              </a:rPr>
              <a:t>Смирный Ретивый Бурный Игривый Одинокий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982387" y="3219822"/>
            <a:ext cx="1697901" cy="58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2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C00000"/>
                </a:solidFill>
                <a:latin typeface="Times New Roman"/>
                <a:ea typeface="Calibri"/>
              </a:rPr>
              <a:t>Верный!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4227934"/>
            <a:ext cx="6157263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ru-RU" sz="2800" b="1" i="1" dirty="0">
                <a:latin typeface="Times New Roman"/>
                <a:ea typeface="Calibri"/>
              </a:rPr>
              <a:t>“Он по полю едет на смирном коне”.</a:t>
            </a:r>
            <a:r>
              <a:rPr lang="ru-RU" sz="2800" dirty="0">
                <a:latin typeface="Times New Roman"/>
                <a:ea typeface="Calibri"/>
              </a:rPr>
              <a:t> </a:t>
            </a:r>
            <a:endParaRPr lang="ru-RU" sz="2800" dirty="0"/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4067944" y="4227934"/>
            <a:ext cx="1440160" cy="50405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верном</a:t>
            </a:r>
            <a:endParaRPr lang="ru-RU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95486"/>
            <a:ext cx="5958404" cy="952443"/>
          </a:xfr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Идея произведения</a:t>
            </a: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707654"/>
            <a:ext cx="3598844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987574"/>
            <a:ext cx="3515683" cy="3977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19872" y="1563638"/>
            <a:ext cx="264604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>
                <a:solidFill>
                  <a:srgbClr val="000000"/>
                </a:solidFill>
                <a:ea typeface="Times New Roman"/>
              </a:rPr>
              <a:t>Самое лучшее пророчество –</a:t>
            </a:r>
            <a:br>
              <a:rPr lang="ru-RU" sz="2000" i="1" dirty="0">
                <a:solidFill>
                  <a:srgbClr val="000000"/>
                </a:solidFill>
                <a:ea typeface="Times New Roman"/>
              </a:rPr>
            </a:br>
            <a:r>
              <a:rPr lang="ru-RU" sz="2000" i="1" dirty="0">
                <a:solidFill>
                  <a:srgbClr val="000000"/>
                </a:solidFill>
                <a:ea typeface="Times New Roman"/>
              </a:rPr>
              <a:t> трезвая решительность</a:t>
            </a:r>
            <a:r>
              <a:rPr lang="en-US" sz="2000" i="1" dirty="0">
                <a:solidFill>
                  <a:srgbClr val="000000"/>
                </a:solidFill>
                <a:ea typeface="Times New Roman"/>
              </a:rPr>
              <a:t/>
            </a:r>
            <a:br>
              <a:rPr lang="en-US" sz="2000" i="1" dirty="0">
                <a:solidFill>
                  <a:srgbClr val="000000"/>
                </a:solidFill>
                <a:ea typeface="Times New Roman"/>
              </a:rPr>
            </a:br>
            <a:r>
              <a:rPr lang="ru-RU" sz="2000" i="1" dirty="0">
                <a:solidFill>
                  <a:srgbClr val="000000"/>
                </a:solidFill>
                <a:ea typeface="Times New Roman"/>
              </a:rPr>
              <a:t> и </a:t>
            </a:r>
            <a:r>
              <a:rPr lang="ru-RU" sz="2000" i="1" dirty="0" smtClean="0">
                <a:solidFill>
                  <a:srgbClr val="000000"/>
                </a:solidFill>
                <a:ea typeface="Times New Roman"/>
              </a:rPr>
              <a:t>здравый</a:t>
            </a:r>
          </a:p>
          <a:p>
            <a:r>
              <a:rPr lang="en-US" sz="2000" i="1" dirty="0" smtClean="0">
                <a:solidFill>
                  <a:prstClr val="black"/>
                </a:solidFill>
                <a:ea typeface="Times New Roman"/>
              </a:rPr>
              <a:t> </a:t>
            </a:r>
            <a:r>
              <a:rPr lang="ru-RU" sz="2000" i="1" dirty="0">
                <a:solidFill>
                  <a:srgbClr val="000000"/>
                </a:solidFill>
                <a:ea typeface="Times New Roman"/>
              </a:rPr>
              <a:t>смысл.</a:t>
            </a:r>
            <a:r>
              <a:rPr lang="ru-RU" sz="2000" i="1" dirty="0">
                <a:solidFill>
                  <a:prstClr val="black"/>
                </a:solidFill>
                <a:ea typeface="Times New Roman"/>
              </a:rPr>
              <a:t/>
            </a:r>
            <a:br>
              <a:rPr lang="ru-RU" sz="2000" i="1" dirty="0">
                <a:solidFill>
                  <a:prstClr val="black"/>
                </a:solidFill>
                <a:ea typeface="Times New Roman"/>
              </a:rPr>
            </a:b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481001" y="4027028"/>
            <a:ext cx="127150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i="1" dirty="0">
                <a:solidFill>
                  <a:srgbClr val="000000"/>
                </a:solidFill>
                <a:ea typeface="Times New Roman"/>
              </a:rPr>
              <a:t>ЭВРИПИД</a:t>
            </a:r>
            <a:endParaRPr lang="ru-RU" sz="20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331640" y="1059582"/>
            <a:ext cx="6102420" cy="1728192"/>
          </a:xfr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Сегодня на уроке мне запомнилось…</a:t>
            </a: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059582"/>
            <a:ext cx="6552728" cy="2520280"/>
          </a:xfr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accent6">
                <a:lumMod val="50000"/>
              </a:schemeClr>
            </a:solidFill>
          </a:ln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en-US" sz="1800" b="1" i="1" dirty="0" smtClean="0">
                <a:solidFill>
                  <a:srgbClr val="000000"/>
                </a:solidFill>
                <a:latin typeface="+mn-lt"/>
                <a:ea typeface="Times New Roman"/>
              </a:rPr>
              <a:t/>
            </a:r>
            <a:br>
              <a:rPr lang="en-US" sz="1800" b="1" i="1" dirty="0" smtClean="0">
                <a:solidFill>
                  <a:srgbClr val="000000"/>
                </a:solidFill>
                <a:latin typeface="+mn-lt"/>
                <a:ea typeface="Times New Roman"/>
              </a:rPr>
            </a:br>
            <a:r>
              <a:rPr lang="ru-RU" sz="3200" b="1" i="1" dirty="0" smtClean="0">
                <a:solidFill>
                  <a:srgbClr val="000000"/>
                </a:solidFill>
                <a:latin typeface="+mn-lt"/>
                <a:ea typeface="Times New Roman"/>
              </a:rPr>
              <a:t>Самое </a:t>
            </a:r>
            <a:r>
              <a:rPr lang="ru-RU" sz="3200" b="1" i="1" dirty="0">
                <a:solidFill>
                  <a:srgbClr val="000000"/>
                </a:solidFill>
                <a:latin typeface="+mn-lt"/>
                <a:ea typeface="Times New Roman"/>
              </a:rPr>
              <a:t>лучшее пророчество </a:t>
            </a:r>
            <a:r>
              <a:rPr lang="ru-RU" sz="3200" b="1" i="1" dirty="0" smtClean="0">
                <a:solidFill>
                  <a:srgbClr val="000000"/>
                </a:solidFill>
                <a:latin typeface="+mn-lt"/>
                <a:ea typeface="Times New Roman"/>
              </a:rPr>
              <a:t>–</a:t>
            </a:r>
            <a:br>
              <a:rPr lang="ru-RU" sz="3200" b="1" i="1" dirty="0" smtClean="0">
                <a:solidFill>
                  <a:srgbClr val="000000"/>
                </a:solidFill>
                <a:latin typeface="+mn-lt"/>
                <a:ea typeface="Times New Roman"/>
              </a:rPr>
            </a:br>
            <a:r>
              <a:rPr lang="ru-RU" sz="3200" b="1" i="1" dirty="0" smtClean="0">
                <a:solidFill>
                  <a:srgbClr val="000000"/>
                </a:solidFill>
                <a:latin typeface="+mn-lt"/>
                <a:ea typeface="Times New Roman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+mn-lt"/>
                <a:ea typeface="Times New Roman"/>
              </a:rPr>
              <a:t>трезвая </a:t>
            </a:r>
            <a:r>
              <a:rPr lang="ru-RU" sz="3200" b="1" i="1" dirty="0" smtClean="0">
                <a:solidFill>
                  <a:srgbClr val="000000"/>
                </a:solidFill>
                <a:latin typeface="+mn-lt"/>
                <a:ea typeface="Times New Roman"/>
              </a:rPr>
              <a:t>решительность</a:t>
            </a:r>
            <a:r>
              <a:rPr lang="en-US" sz="3200" b="1" i="1" dirty="0" smtClean="0">
                <a:solidFill>
                  <a:srgbClr val="000000"/>
                </a:solidFill>
                <a:latin typeface="+mn-lt"/>
                <a:ea typeface="Times New Roman"/>
              </a:rPr>
              <a:t/>
            </a:r>
            <a:br>
              <a:rPr lang="en-US" sz="3200" b="1" i="1" dirty="0" smtClean="0">
                <a:solidFill>
                  <a:srgbClr val="000000"/>
                </a:solidFill>
                <a:latin typeface="+mn-lt"/>
                <a:ea typeface="Times New Roman"/>
              </a:rPr>
            </a:br>
            <a:r>
              <a:rPr lang="ru-RU" sz="3200" b="1" i="1" dirty="0" smtClean="0">
                <a:solidFill>
                  <a:srgbClr val="000000"/>
                </a:solidFill>
                <a:latin typeface="+mn-lt"/>
                <a:ea typeface="Times New Roman"/>
              </a:rPr>
              <a:t> </a:t>
            </a:r>
            <a:r>
              <a:rPr lang="ru-RU" sz="3200" b="1" i="1" dirty="0">
                <a:solidFill>
                  <a:srgbClr val="000000"/>
                </a:solidFill>
                <a:latin typeface="+mn-lt"/>
                <a:ea typeface="Times New Roman"/>
              </a:rPr>
              <a:t>и </a:t>
            </a:r>
            <a:r>
              <a:rPr lang="ru-RU" sz="3200" b="1" i="1" dirty="0" smtClean="0">
                <a:solidFill>
                  <a:srgbClr val="000000"/>
                </a:solidFill>
                <a:latin typeface="+mn-lt"/>
                <a:ea typeface="Times New Roman"/>
              </a:rPr>
              <a:t>здравый</a:t>
            </a:r>
            <a:r>
              <a:rPr lang="en-US" sz="3200" b="1" i="1" dirty="0">
                <a:latin typeface="+mn-lt"/>
                <a:ea typeface="Times New Roman"/>
              </a:rPr>
              <a:t> </a:t>
            </a:r>
            <a:r>
              <a:rPr lang="ru-RU" sz="3200" b="1" i="1" dirty="0" smtClean="0">
                <a:solidFill>
                  <a:srgbClr val="000000"/>
                </a:solidFill>
                <a:latin typeface="+mn-lt"/>
                <a:ea typeface="Times New Roman"/>
              </a:rPr>
              <a:t>смысл</a:t>
            </a:r>
            <a:r>
              <a:rPr lang="ru-RU" sz="3200" b="1" i="1" dirty="0">
                <a:solidFill>
                  <a:srgbClr val="000000"/>
                </a:solidFill>
                <a:latin typeface="+mn-lt"/>
                <a:ea typeface="Times New Roman"/>
              </a:rPr>
              <a:t>.</a:t>
            </a:r>
            <a:r>
              <a:rPr lang="ru-RU" sz="3200" b="1" i="1" dirty="0">
                <a:latin typeface="+mn-lt"/>
                <a:ea typeface="Times New Roman"/>
              </a:rPr>
              <a:t/>
            </a:r>
            <a:br>
              <a:rPr lang="ru-RU" sz="3200" b="1" i="1" dirty="0">
                <a:latin typeface="+mn-lt"/>
                <a:ea typeface="Times New Roman"/>
              </a:rPr>
            </a:br>
            <a:r>
              <a:rPr lang="ru-RU" sz="1800" b="1" i="1" dirty="0" smtClean="0">
                <a:solidFill>
                  <a:srgbClr val="C00000"/>
                </a:solidFill>
                <a:latin typeface="+mn-lt"/>
                <a:ea typeface="Times New Roman"/>
              </a:rPr>
              <a:t>ЭВРИПИД </a:t>
            </a:r>
            <a:r>
              <a:rPr lang="ru-RU" sz="3200" b="1" i="1" dirty="0" smtClean="0">
                <a:solidFill>
                  <a:srgbClr val="C00000"/>
                </a:solidFill>
                <a:latin typeface="+mn-lt"/>
                <a:ea typeface="Times New Roman"/>
              </a:rPr>
              <a:t/>
            </a:r>
            <a:br>
              <a:rPr lang="ru-RU" sz="3200" b="1" i="1" dirty="0" smtClean="0">
                <a:solidFill>
                  <a:srgbClr val="C00000"/>
                </a:solidFill>
                <a:latin typeface="+mn-lt"/>
                <a:ea typeface="Times New Roman"/>
              </a:rPr>
            </a:br>
            <a:r>
              <a:rPr lang="ru-RU" sz="1800" i="1" dirty="0" smtClean="0">
                <a:solidFill>
                  <a:srgbClr val="C00000"/>
                </a:solidFill>
                <a:latin typeface="+mn-lt"/>
                <a:ea typeface="Times New Roman"/>
              </a:rPr>
              <a:t>(</a:t>
            </a:r>
            <a:r>
              <a:rPr lang="ru-RU" sz="1800" i="1" dirty="0">
                <a:solidFill>
                  <a:srgbClr val="C00000"/>
                </a:solidFill>
              </a:rPr>
              <a:t>древнегреческий </a:t>
            </a:r>
            <a:r>
              <a:rPr lang="ru-RU" sz="1800" i="1" dirty="0" smtClean="0">
                <a:solidFill>
                  <a:srgbClr val="C00000"/>
                </a:solidFill>
              </a:rPr>
              <a:t>драматург)</a:t>
            </a:r>
            <a:r>
              <a:rPr lang="ru-RU" sz="3200" i="1" dirty="0">
                <a:solidFill>
                  <a:srgbClr val="C00000"/>
                </a:solidFill>
                <a:latin typeface="+mn-lt"/>
                <a:ea typeface="Times New Roman"/>
              </a:rPr>
              <a:t/>
            </a:r>
            <a:br>
              <a:rPr lang="ru-RU" sz="3200" i="1" dirty="0">
                <a:solidFill>
                  <a:srgbClr val="C00000"/>
                </a:solidFill>
                <a:latin typeface="+mn-lt"/>
                <a:ea typeface="Times New Roman"/>
              </a:rPr>
            </a:br>
            <a:endParaRPr lang="ru-RU" sz="3200" i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67890"/>
            <a:ext cx="2448272" cy="2777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835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76194" y="1995686"/>
            <a:ext cx="3847595" cy="1656184"/>
          </a:xfr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accent6">
                <a:lumMod val="50000"/>
              </a:schemeClr>
            </a:solidFill>
          </a:ln>
        </p:spPr>
        <p:txBody>
          <a:bodyPr>
            <a:normAutofit fontScale="70000" lnSpcReduction="20000"/>
          </a:bodyPr>
          <a:lstStyle/>
          <a:p>
            <a:pPr marL="0" lvl="0" indent="0" algn="ctr">
              <a:buNone/>
            </a:pPr>
            <a:r>
              <a:rPr lang="ru-RU" sz="3600" i="1" dirty="0">
                <a:solidFill>
                  <a:prstClr val="black"/>
                </a:solidFill>
                <a:ea typeface="Calibri"/>
                <a:cs typeface="Times New Roman"/>
              </a:rPr>
              <a:t>Отразить</a:t>
            </a:r>
          </a:p>
          <a:p>
            <a:pPr marL="0" lvl="0" indent="0" algn="ctr">
              <a:buNone/>
            </a:pPr>
            <a:r>
              <a:rPr lang="ru-RU" sz="3600" i="1" dirty="0" smtClean="0">
                <a:solidFill>
                  <a:prstClr val="black"/>
                </a:solidFill>
                <a:ea typeface="Calibri"/>
                <a:cs typeface="Times New Roman"/>
              </a:rPr>
              <a:t>Поразить </a:t>
            </a:r>
            <a:endParaRPr lang="ru-RU" sz="3600" i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0" lvl="0" indent="0" algn="ctr">
              <a:buNone/>
            </a:pPr>
            <a:r>
              <a:rPr lang="ru-RU" sz="3600" i="1" dirty="0">
                <a:solidFill>
                  <a:prstClr val="black"/>
                </a:solidFill>
                <a:ea typeface="Calibri"/>
                <a:cs typeface="Times New Roman"/>
              </a:rPr>
              <a:t>Перо </a:t>
            </a:r>
          </a:p>
          <a:p>
            <a:pPr marL="0" lvl="0" indent="0" algn="ctr">
              <a:buNone/>
            </a:pPr>
            <a:r>
              <a:rPr lang="ru-RU" sz="3600" i="1" dirty="0">
                <a:solidFill>
                  <a:prstClr val="black"/>
                </a:solidFill>
                <a:ea typeface="Calibri"/>
                <a:cs typeface="Times New Roman"/>
              </a:rPr>
              <a:t>Перья </a:t>
            </a: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555776" y="340337"/>
            <a:ext cx="3888432" cy="13772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accent6">
                <a:lumMod val="50000"/>
              </a:schemeClr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i="1" dirty="0" smtClean="0">
                <a:solidFill>
                  <a:prstClr val="black"/>
                </a:solidFill>
              </a:rPr>
              <a:t>Загадка</a:t>
            </a:r>
          </a:p>
          <a:p>
            <a:r>
              <a:rPr lang="ru-RU" sz="3200" b="1" i="1" dirty="0" smtClean="0">
                <a:solidFill>
                  <a:prstClr val="black"/>
                </a:solidFill>
                <a:latin typeface="+mn-lt"/>
              </a:rPr>
              <a:t>???</a:t>
            </a:r>
            <a:endParaRPr lang="ru-RU" sz="3200" b="1" i="1" dirty="0"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3310" y="771550"/>
            <a:ext cx="1893146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483518"/>
            <a:ext cx="3001879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8992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2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125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23478"/>
            <a:ext cx="4680520" cy="648072"/>
          </a:xfr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0">
              <a:spcAft>
                <a:spcPts val="0"/>
              </a:spcAft>
            </a:pPr>
            <a:r>
              <a:rPr lang="ru-RU" sz="2800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>Словарь урока </a:t>
            </a:r>
            <a:endParaRPr lang="ru-RU" sz="2000" dirty="0">
              <a:solidFill>
                <a:srgbClr val="C00000"/>
              </a:solidFill>
              <a:ea typeface="Calibri"/>
              <a:cs typeface="Times New Roman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07417"/>
            <a:ext cx="5616623" cy="4737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915816" y="1059582"/>
            <a:ext cx="316835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2000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Иллюстрация, баллада,</a:t>
            </a:r>
          </a:p>
          <a:p>
            <a:pPr lvl="0" algn="ctr">
              <a:spcBef>
                <a:spcPct val="20000"/>
              </a:spcBef>
            </a:pPr>
            <a:r>
              <a:rPr lang="ru-RU" sz="2000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герои-антиподы, песня, рассказ, пьеса, автор, композиция, поэма,</a:t>
            </a:r>
          </a:p>
          <a:p>
            <a:pPr lvl="0" algn="ctr">
              <a:spcBef>
                <a:spcPct val="20000"/>
              </a:spcBef>
            </a:pPr>
            <a:r>
              <a:rPr lang="ru-RU" sz="2000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былина, сказка,</a:t>
            </a:r>
          </a:p>
          <a:p>
            <a:pPr lvl="0" algn="ctr">
              <a:spcBef>
                <a:spcPct val="20000"/>
              </a:spcBef>
            </a:pPr>
            <a:r>
              <a:rPr lang="ru-RU" sz="2000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кульминация, </a:t>
            </a:r>
            <a:endParaRPr lang="ru-RU" sz="2000" i="1" dirty="0" smtClean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 lvl="0" algn="ctr">
              <a:spcBef>
                <a:spcPct val="20000"/>
              </a:spcBef>
            </a:pPr>
            <a:r>
              <a:rPr lang="ru-RU" sz="2000" i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тема,</a:t>
            </a:r>
          </a:p>
          <a:p>
            <a:pPr lvl="0" algn="ctr">
              <a:spcBef>
                <a:spcPct val="20000"/>
              </a:spcBef>
            </a:pPr>
            <a:r>
              <a:rPr lang="ru-RU" sz="2000" i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 </a:t>
            </a:r>
            <a:r>
              <a:rPr lang="ru-RU" sz="2000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идея.</a:t>
            </a:r>
            <a:endParaRPr lang="ru-RU" sz="2000" i="1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51470"/>
            <a:ext cx="3240360" cy="617819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Тест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771550"/>
            <a:ext cx="8229600" cy="4176464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 fontScale="40000" lnSpcReduction="20000"/>
          </a:bodyPr>
          <a:lstStyle/>
          <a:p>
            <a:pPr marL="0" lvl="0" indent="0" algn="just">
              <a:buNone/>
            </a:pPr>
            <a:r>
              <a:rPr lang="ru-RU" sz="6000" i="1" dirty="0" smtClean="0">
                <a:solidFill>
                  <a:srgbClr val="C00000"/>
                </a:solidFill>
                <a:ea typeface="Calibri"/>
                <a:cs typeface="Times New Roman"/>
              </a:rPr>
              <a:t>1</a:t>
            </a:r>
            <a:r>
              <a:rPr lang="ru-RU" sz="6000" i="1" dirty="0">
                <a:solidFill>
                  <a:srgbClr val="C00000"/>
                </a:solidFill>
                <a:ea typeface="Calibri"/>
                <a:cs typeface="Times New Roman"/>
              </a:rPr>
              <a:t>. Основой «Песни о вещем Олеге» является: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ru-RU" sz="6000" dirty="0">
                <a:ea typeface="Calibri"/>
                <a:cs typeface="Times New Roman"/>
              </a:rPr>
              <a:t>А) народная </a:t>
            </a:r>
            <a:r>
              <a:rPr lang="ru-RU" sz="6000" dirty="0" smtClean="0">
                <a:ea typeface="Calibri"/>
                <a:cs typeface="Times New Roman"/>
              </a:rPr>
              <a:t>легенда</a:t>
            </a:r>
            <a:endParaRPr lang="ru-RU" sz="6000" dirty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6000" dirty="0">
                <a:ea typeface="Calibri"/>
                <a:cs typeface="Times New Roman"/>
              </a:rPr>
              <a:t>Б) летописное </a:t>
            </a:r>
            <a:r>
              <a:rPr lang="ru-RU" sz="6000" dirty="0" smtClean="0">
                <a:ea typeface="Calibri"/>
                <a:cs typeface="Times New Roman"/>
              </a:rPr>
              <a:t>предание</a:t>
            </a:r>
            <a:endParaRPr lang="ru-RU" sz="6000" dirty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6000" dirty="0">
                <a:ea typeface="Calibri"/>
                <a:cs typeface="Times New Roman"/>
              </a:rPr>
              <a:t>В) народная </a:t>
            </a:r>
            <a:r>
              <a:rPr lang="ru-RU" sz="6000" dirty="0" smtClean="0">
                <a:ea typeface="Calibri"/>
                <a:cs typeface="Times New Roman"/>
              </a:rPr>
              <a:t>песня</a:t>
            </a:r>
          </a:p>
          <a:p>
            <a:pPr marL="0" indent="0" algn="just">
              <a:spcAft>
                <a:spcPts val="0"/>
              </a:spcAft>
              <a:buNone/>
            </a:pPr>
            <a:endParaRPr lang="ru-RU" sz="6000" dirty="0">
              <a:solidFill>
                <a:srgbClr val="333333"/>
              </a:solidFill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6000" i="1" dirty="0" smtClean="0">
                <a:solidFill>
                  <a:srgbClr val="C00000"/>
                </a:solidFill>
                <a:ea typeface="Calibri"/>
                <a:cs typeface="Times New Roman"/>
              </a:rPr>
              <a:t>2</a:t>
            </a:r>
            <a:r>
              <a:rPr lang="ru-RU" sz="6000" i="1" dirty="0">
                <a:solidFill>
                  <a:srgbClr val="C00000"/>
                </a:solidFill>
                <a:ea typeface="Calibri"/>
                <a:cs typeface="Times New Roman"/>
              </a:rPr>
              <a:t>. Жанр «Песни о вещем Олеге» – </a:t>
            </a:r>
            <a:r>
              <a:rPr lang="ru-RU" sz="6000" i="1" dirty="0" smtClean="0">
                <a:solidFill>
                  <a:srgbClr val="C00000"/>
                </a:solidFill>
                <a:ea typeface="Calibri"/>
                <a:cs typeface="Times New Roman"/>
              </a:rPr>
              <a:t>это…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ru-RU" sz="6000" dirty="0" smtClean="0">
                <a:ea typeface="Calibri"/>
                <a:cs typeface="Times New Roman"/>
              </a:rPr>
              <a:t>А</a:t>
            </a:r>
            <a:r>
              <a:rPr lang="ru-RU" sz="6000" dirty="0">
                <a:ea typeface="Calibri"/>
                <a:cs typeface="Times New Roman"/>
              </a:rPr>
              <a:t>) </a:t>
            </a:r>
            <a:r>
              <a:rPr lang="ru-RU" sz="6000" dirty="0" smtClean="0">
                <a:ea typeface="Calibri"/>
                <a:cs typeface="Times New Roman"/>
              </a:rPr>
              <a:t>сказ  Б</a:t>
            </a:r>
            <a:r>
              <a:rPr lang="ru-RU" sz="6000" dirty="0">
                <a:ea typeface="Calibri"/>
                <a:cs typeface="Times New Roman"/>
              </a:rPr>
              <a:t>) </a:t>
            </a:r>
            <a:r>
              <a:rPr lang="ru-RU" sz="6000" dirty="0" smtClean="0">
                <a:ea typeface="Calibri"/>
                <a:cs typeface="Times New Roman"/>
              </a:rPr>
              <a:t>баллада  В</a:t>
            </a:r>
            <a:r>
              <a:rPr lang="ru-RU" sz="6000" dirty="0">
                <a:ea typeface="Calibri"/>
                <a:cs typeface="Times New Roman"/>
              </a:rPr>
              <a:t>) </a:t>
            </a:r>
            <a:r>
              <a:rPr lang="ru-RU" sz="6000" dirty="0" smtClean="0">
                <a:ea typeface="Calibri"/>
                <a:cs typeface="Times New Roman"/>
              </a:rPr>
              <a:t>поэма</a:t>
            </a:r>
          </a:p>
          <a:p>
            <a:pPr marL="0" indent="0" algn="just">
              <a:spcAft>
                <a:spcPts val="0"/>
              </a:spcAft>
              <a:buNone/>
            </a:pPr>
            <a:endParaRPr lang="ru-RU" sz="6000" dirty="0" smtClean="0">
              <a:ea typeface="Calibri"/>
              <a:cs typeface="Times New Roman"/>
            </a:endParaRPr>
          </a:p>
          <a:p>
            <a:pPr marL="0" lvl="0" indent="0" algn="just">
              <a:buNone/>
            </a:pPr>
            <a:r>
              <a:rPr lang="ru-RU" sz="6000" i="1" dirty="0">
                <a:solidFill>
                  <a:srgbClr val="C00000"/>
                </a:solidFill>
                <a:ea typeface="Calibri"/>
                <a:cs typeface="Times New Roman"/>
              </a:rPr>
              <a:t>3. Кому принадлежат эти слова в «Песне о вещем Олеге»: «…Волхвы не боятся могучих владык…»?</a:t>
            </a:r>
          </a:p>
          <a:p>
            <a:pPr marL="0" lvl="0" indent="0" algn="just">
              <a:buNone/>
            </a:pPr>
            <a:r>
              <a:rPr lang="ru-RU" sz="6000" dirty="0">
                <a:solidFill>
                  <a:srgbClr val="333333"/>
                </a:solidFill>
                <a:ea typeface="Calibri"/>
                <a:cs typeface="Times New Roman"/>
              </a:rPr>
              <a:t>А</a:t>
            </a:r>
            <a:r>
              <a:rPr lang="ru-RU" sz="6000" dirty="0">
                <a:ea typeface="Calibri"/>
                <a:cs typeface="Times New Roman"/>
              </a:rPr>
              <a:t>) </a:t>
            </a:r>
            <a:r>
              <a:rPr lang="ru-RU" sz="6000" dirty="0" smtClean="0">
                <a:ea typeface="Calibri"/>
                <a:cs typeface="Times New Roman"/>
              </a:rPr>
              <a:t>Игорю   Б</a:t>
            </a:r>
            <a:r>
              <a:rPr lang="ru-RU" sz="6000" dirty="0">
                <a:ea typeface="Calibri"/>
                <a:cs typeface="Times New Roman"/>
              </a:rPr>
              <a:t>) </a:t>
            </a:r>
            <a:r>
              <a:rPr lang="ru-RU" sz="6000" dirty="0" smtClean="0">
                <a:ea typeface="Calibri"/>
                <a:cs typeface="Times New Roman"/>
              </a:rPr>
              <a:t>Олегу   В</a:t>
            </a:r>
            <a:r>
              <a:rPr lang="ru-RU" sz="6000" dirty="0">
                <a:ea typeface="Calibri"/>
                <a:cs typeface="Times New Roman"/>
              </a:rPr>
              <a:t>) </a:t>
            </a:r>
            <a:r>
              <a:rPr lang="ru-RU" sz="6000" dirty="0" smtClean="0">
                <a:ea typeface="Calibri"/>
                <a:cs typeface="Times New Roman"/>
              </a:rPr>
              <a:t>Кудеснику</a:t>
            </a:r>
            <a:endParaRPr lang="ru-RU" sz="6000" dirty="0">
              <a:ea typeface="Calibri"/>
              <a:cs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endParaRPr lang="ru-RU" sz="8600" dirty="0">
              <a:ea typeface="Calibri"/>
              <a:cs typeface="Times New Roman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05"/>
          <a:stretch/>
        </p:blipFill>
        <p:spPr bwMode="auto">
          <a:xfrm>
            <a:off x="5940152" y="1278466"/>
            <a:ext cx="2635300" cy="2515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8898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75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51470"/>
            <a:ext cx="3240360" cy="617819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Тест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771550"/>
            <a:ext cx="8229600" cy="4176464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>
            <a:noAutofit/>
          </a:bodyPr>
          <a:lstStyle/>
          <a:p>
            <a:pPr marL="0" lvl="0" indent="0">
              <a:buNone/>
            </a:pPr>
            <a:endParaRPr lang="ru-RU" sz="2400" i="1" dirty="0" smtClean="0">
              <a:solidFill>
                <a:srgbClr val="C00000"/>
              </a:solidFill>
              <a:ea typeface="Calibri"/>
              <a:cs typeface="Times New Roman"/>
            </a:endParaRPr>
          </a:p>
          <a:p>
            <a:pPr marL="0" lvl="0" indent="0">
              <a:buNone/>
            </a:pPr>
            <a:r>
              <a:rPr lang="ru-RU" sz="2400" i="1" dirty="0" smtClean="0">
                <a:solidFill>
                  <a:srgbClr val="C00000"/>
                </a:solidFill>
                <a:ea typeface="Calibri"/>
                <a:cs typeface="Times New Roman"/>
              </a:rPr>
              <a:t>4</a:t>
            </a:r>
            <a:r>
              <a:rPr lang="ru-RU" sz="2400" i="1" dirty="0">
                <a:solidFill>
                  <a:srgbClr val="C00000"/>
                </a:solidFill>
                <a:ea typeface="Calibri"/>
                <a:cs typeface="Times New Roman"/>
              </a:rPr>
              <a:t>. Как назывался народ, от набегов которого герой освободил </a:t>
            </a:r>
            <a:r>
              <a:rPr lang="ru-RU" sz="2400" i="1" dirty="0" smtClean="0">
                <a:solidFill>
                  <a:srgbClr val="C00000"/>
                </a:solidFill>
                <a:ea typeface="Calibri"/>
                <a:cs typeface="Times New Roman"/>
              </a:rPr>
              <a:t>Русь?</a:t>
            </a:r>
            <a:endParaRPr lang="ru-RU" sz="2400" i="1" dirty="0">
              <a:solidFill>
                <a:srgbClr val="C00000"/>
              </a:solidFill>
              <a:ea typeface="Calibri"/>
              <a:cs typeface="Times New Roman"/>
            </a:endParaRPr>
          </a:p>
          <a:p>
            <a:pPr marL="0" lvl="0" indent="0">
              <a:buNone/>
            </a:pPr>
            <a:r>
              <a:rPr lang="ru-RU" sz="2400" dirty="0">
                <a:ea typeface="Calibri"/>
                <a:cs typeface="Times New Roman"/>
              </a:rPr>
              <a:t>А) </a:t>
            </a:r>
            <a:r>
              <a:rPr lang="ru-RU" sz="2400" dirty="0" smtClean="0">
                <a:ea typeface="Calibri"/>
                <a:cs typeface="Times New Roman"/>
              </a:rPr>
              <a:t>Татары  Б</a:t>
            </a:r>
            <a:r>
              <a:rPr lang="ru-RU" sz="2400" dirty="0">
                <a:ea typeface="Calibri"/>
                <a:cs typeface="Times New Roman"/>
              </a:rPr>
              <a:t>) </a:t>
            </a:r>
            <a:r>
              <a:rPr lang="ru-RU" sz="2400" dirty="0" smtClean="0">
                <a:ea typeface="Calibri"/>
                <a:cs typeface="Times New Roman"/>
              </a:rPr>
              <a:t>печенеги  В</a:t>
            </a:r>
            <a:r>
              <a:rPr lang="ru-RU" sz="2400" dirty="0">
                <a:ea typeface="Calibri"/>
                <a:cs typeface="Times New Roman"/>
              </a:rPr>
              <a:t>) </a:t>
            </a:r>
            <a:r>
              <a:rPr lang="ru-RU" sz="2400" dirty="0" err="1" smtClean="0">
                <a:ea typeface="Calibri"/>
                <a:cs typeface="Times New Roman"/>
              </a:rPr>
              <a:t>хозары</a:t>
            </a:r>
            <a:endParaRPr lang="ru-RU" sz="2400" dirty="0" smtClean="0">
              <a:ea typeface="Calibri"/>
              <a:cs typeface="Times New Roman"/>
            </a:endParaRPr>
          </a:p>
          <a:p>
            <a:pPr marL="0" lvl="0" indent="0" algn="just">
              <a:buNone/>
            </a:pPr>
            <a:r>
              <a:rPr lang="ru-RU" sz="2400" i="1" dirty="0" smtClean="0">
                <a:solidFill>
                  <a:srgbClr val="C00000"/>
                </a:solidFill>
                <a:ea typeface="Calibri"/>
                <a:cs typeface="Times New Roman"/>
              </a:rPr>
              <a:t>5</a:t>
            </a:r>
            <a:r>
              <a:rPr lang="ru-RU" sz="2400" i="1" dirty="0">
                <a:solidFill>
                  <a:srgbClr val="C00000"/>
                </a:solidFill>
                <a:ea typeface="Calibri"/>
                <a:cs typeface="Times New Roman"/>
              </a:rPr>
              <a:t>. Где происходит встреча </a:t>
            </a:r>
            <a:r>
              <a:rPr lang="ru-RU" sz="2400" i="1" dirty="0" smtClean="0">
                <a:solidFill>
                  <a:srgbClr val="C00000"/>
                </a:solidFill>
                <a:ea typeface="Calibri"/>
                <a:cs typeface="Times New Roman"/>
              </a:rPr>
              <a:t>старца </a:t>
            </a:r>
          </a:p>
          <a:p>
            <a:pPr marL="0" lvl="0" indent="0" algn="just">
              <a:buNone/>
            </a:pPr>
            <a:r>
              <a:rPr lang="ru-RU" sz="2400" i="1" dirty="0" smtClean="0">
                <a:solidFill>
                  <a:srgbClr val="C00000"/>
                </a:solidFill>
                <a:ea typeface="Calibri"/>
                <a:cs typeface="Times New Roman"/>
              </a:rPr>
              <a:t>и </a:t>
            </a:r>
            <a:r>
              <a:rPr lang="ru-RU" sz="2400" i="1" dirty="0">
                <a:solidFill>
                  <a:srgbClr val="C00000"/>
                </a:solidFill>
                <a:ea typeface="Calibri"/>
                <a:cs typeface="Times New Roman"/>
              </a:rPr>
              <a:t>главного </a:t>
            </a:r>
            <a:r>
              <a:rPr lang="ru-RU" sz="2400" i="1" dirty="0" smtClean="0">
                <a:solidFill>
                  <a:srgbClr val="C00000"/>
                </a:solidFill>
                <a:ea typeface="Calibri"/>
                <a:cs typeface="Times New Roman"/>
              </a:rPr>
              <a:t>героя?</a:t>
            </a:r>
            <a:endParaRPr lang="ru-RU" sz="2400" i="1" dirty="0">
              <a:solidFill>
                <a:srgbClr val="C00000"/>
              </a:solidFill>
              <a:ea typeface="Calibri"/>
              <a:cs typeface="Times New Roman"/>
            </a:endParaRPr>
          </a:p>
          <a:p>
            <a:pPr marL="0" lvl="0" indent="0" algn="just">
              <a:buNone/>
            </a:pPr>
            <a:r>
              <a:rPr lang="ru-RU" sz="2400" dirty="0">
                <a:ea typeface="Calibri"/>
                <a:cs typeface="Times New Roman"/>
              </a:rPr>
              <a:t>А) в </a:t>
            </a:r>
            <a:r>
              <a:rPr lang="ru-RU" sz="2400" dirty="0" smtClean="0">
                <a:ea typeface="Calibri"/>
                <a:cs typeface="Times New Roman"/>
              </a:rPr>
              <a:t>Царьграде  Б</a:t>
            </a:r>
            <a:r>
              <a:rPr lang="ru-RU" sz="2400" dirty="0">
                <a:ea typeface="Calibri"/>
                <a:cs typeface="Times New Roman"/>
              </a:rPr>
              <a:t>) в </a:t>
            </a:r>
            <a:r>
              <a:rPr lang="ru-RU" sz="2400" dirty="0" smtClean="0">
                <a:ea typeface="Calibri"/>
                <a:cs typeface="Times New Roman"/>
              </a:rPr>
              <a:t>лесу   В</a:t>
            </a:r>
            <a:r>
              <a:rPr lang="ru-RU" sz="2400" dirty="0">
                <a:ea typeface="Calibri"/>
                <a:cs typeface="Times New Roman"/>
              </a:rPr>
              <a:t>) в поле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6670" y="1923678"/>
            <a:ext cx="2030426" cy="27798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4083918"/>
            <a:ext cx="4862613" cy="4616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ru-RU" sz="2400" dirty="0"/>
              <a:t>Ответы: 1 – Б, 2 – Б, 3 – В, 4 – В, 5–В </a:t>
            </a:r>
          </a:p>
        </p:txBody>
      </p:sp>
    </p:spTree>
    <p:extLst>
      <p:ext uri="{BB962C8B-B14F-4D97-AF65-F5344CB8AC3E}">
        <p14:creationId xmlns:p14="http://schemas.microsoft.com/office/powerpoint/2010/main" val="1991689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95486"/>
            <a:ext cx="8229600" cy="857250"/>
          </a:xfr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Современный читатель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419622"/>
            <a:ext cx="3816424" cy="2808312"/>
          </a:xfr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accent6">
                <a:lumMod val="50000"/>
              </a:schemeClr>
            </a:solidFill>
          </a:ln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Историк 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лингвист 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литературовед 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искусствовед 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языковед 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203598"/>
            <a:ext cx="2620963" cy="3371850"/>
          </a:xfrm>
          <a:prstGeom prst="rect">
            <a:avLst/>
          </a:prstGeom>
          <a:noFill/>
          <a:ln w="1270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0394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90524"/>
          </a:xfr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Times New Roman"/>
                <a:ea typeface="Times New Roman"/>
              </a:rPr>
              <a:t>Историческая </a:t>
            </a:r>
            <a:r>
              <a:rPr lang="ru-RU" sz="28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справка 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67544" y="843558"/>
            <a:ext cx="5400600" cy="3705192"/>
          </a:xfr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noAutofit/>
          </a:bodyPr>
          <a:lstStyle/>
          <a:p>
            <a:pPr lvl="0" algn="just">
              <a:buFont typeface="+mj-lt"/>
              <a:buAutoNum type="arabicPeriod"/>
            </a:pPr>
            <a:r>
              <a:rPr lang="ru-RU" sz="1800" dirty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«Песнь о вещем Олеге» переносит нас в то далекое прошлое, когда наши предки - восточные славяне - были язычниками и все явления природы объясняли существованием особых сверхъестественных существ - богов. </a:t>
            </a:r>
            <a:endParaRPr lang="ru-RU" sz="18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just">
              <a:buFont typeface="+mj-lt"/>
              <a:buAutoNum type="arabicPeriod"/>
            </a:pPr>
            <a:r>
              <a:rPr lang="ru-RU" sz="1800" dirty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Одним из главных и почитаемых богов был Перун - бог войны и грозы.</a:t>
            </a:r>
            <a:endParaRPr lang="ru-RU" sz="18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just">
              <a:buFont typeface="+mj-lt"/>
              <a:buAutoNum type="arabicPeriod"/>
            </a:pPr>
            <a:r>
              <a:rPr lang="ru-RU" sz="1800" dirty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Согласно языческим верованиям, души умерших, погибших  в сече, в сражении, продолжали жить и после смерти. </a:t>
            </a:r>
            <a:endParaRPr lang="ru-RU" sz="18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just">
              <a:buFont typeface="+mj-lt"/>
              <a:buAutoNum type="arabicPeriod"/>
            </a:pPr>
            <a:r>
              <a:rPr lang="ru-RU" sz="1800" dirty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Над могилой насыпали курган - могильный холм. </a:t>
            </a:r>
            <a:endParaRPr lang="ru-RU" sz="18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12160" y="843558"/>
            <a:ext cx="2720617" cy="15696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010101"/>
                </a:solidFill>
                <a:latin typeface="Times New Roman"/>
                <a:ea typeface="Times New Roman"/>
              </a:rPr>
              <a:t>V – новое  </a:t>
            </a:r>
            <a:endParaRPr lang="ru-RU" sz="3200" dirty="0">
              <a:solidFill>
                <a:srgbClr val="010101"/>
              </a:solidFill>
              <a:latin typeface="Times New Roman"/>
              <a:ea typeface="Times New Roman"/>
            </a:endParaRPr>
          </a:p>
          <a:p>
            <a:r>
              <a:rPr lang="ru-RU" sz="3200" dirty="0">
                <a:solidFill>
                  <a:srgbClr val="010101"/>
                </a:solidFill>
                <a:latin typeface="Times New Roman"/>
                <a:ea typeface="Times New Roman"/>
              </a:rPr>
              <a:t>+ – </a:t>
            </a:r>
            <a:r>
              <a:rPr lang="ru-RU" sz="3200" dirty="0" smtClean="0">
                <a:solidFill>
                  <a:srgbClr val="010101"/>
                </a:solidFill>
                <a:latin typeface="Times New Roman"/>
                <a:ea typeface="Times New Roman"/>
              </a:rPr>
              <a:t>уже   </a:t>
            </a:r>
            <a:r>
              <a:rPr lang="ru-RU" sz="3200" dirty="0" smtClean="0">
                <a:solidFill>
                  <a:srgbClr val="010101"/>
                </a:solidFill>
                <a:latin typeface="Times New Roman"/>
                <a:ea typeface="Times New Roman"/>
              </a:rPr>
              <a:t>знал</a:t>
            </a:r>
          </a:p>
          <a:p>
            <a:r>
              <a:rPr lang="ru-RU" sz="3200" dirty="0" smtClean="0">
                <a:solidFill>
                  <a:srgbClr val="010101"/>
                </a:solidFill>
                <a:latin typeface="Times New Roman"/>
                <a:ea typeface="Times New Roman"/>
              </a:rPr>
              <a:t> </a:t>
            </a:r>
            <a:r>
              <a:rPr lang="ru-RU" sz="3200" dirty="0">
                <a:solidFill>
                  <a:srgbClr val="010101"/>
                </a:solidFill>
                <a:latin typeface="Times New Roman"/>
                <a:ea typeface="Times New Roman"/>
              </a:rPr>
              <a:t>? </a:t>
            </a:r>
            <a:r>
              <a:rPr lang="ru-RU" sz="3200" dirty="0" smtClean="0">
                <a:solidFill>
                  <a:srgbClr val="010101"/>
                </a:solidFill>
                <a:latin typeface="Times New Roman"/>
                <a:ea typeface="Times New Roman"/>
              </a:rPr>
              <a:t>– непонятно</a:t>
            </a:r>
            <a:endParaRPr lang="ru-RU" sz="3200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4234" y="2509937"/>
            <a:ext cx="2126198" cy="20002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90524"/>
          </a:xfr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Times New Roman"/>
                <a:ea typeface="Times New Roman"/>
              </a:rPr>
              <a:t>Историческая основа 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5757" y="1059582"/>
            <a:ext cx="5256584" cy="325012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lvl="0" algn="just">
              <a:spcBef>
                <a:spcPct val="20000"/>
              </a:spcBef>
            </a:pPr>
            <a:r>
              <a:rPr lang="ru-RU" dirty="0" smtClean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5. Вместе </a:t>
            </a:r>
            <a:r>
              <a:rPr lang="ru-RU" dirty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 покойником клали в могилу нож, огниво, посуду, пращ для метания камней, щит, меч, лук, копьё, боевой топорик с длинной рукояткой). </a:t>
            </a:r>
            <a:endParaRPr lang="ru-RU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just">
              <a:spcBef>
                <a:spcPct val="20000"/>
              </a:spcBef>
            </a:pPr>
            <a:r>
              <a:rPr lang="ru-RU" dirty="0" smtClean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6. Воина </a:t>
            </a:r>
            <a:r>
              <a:rPr lang="ru-RU" dirty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хоронили с конем - верным другом и спутником воинской </a:t>
            </a:r>
            <a:r>
              <a:rPr lang="ru-RU" dirty="0" smtClean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жизни. </a:t>
            </a:r>
            <a:endParaRPr lang="ru-RU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just">
              <a:spcBef>
                <a:spcPct val="20000"/>
              </a:spcBef>
            </a:pPr>
            <a:r>
              <a:rPr lang="ru-RU" dirty="0" smtClean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7. После </a:t>
            </a:r>
            <a:r>
              <a:rPr lang="ru-RU" dirty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того, как на могиле насыпали курган, в честь покойника совершалась тризна, то есть устраивалось пиршество, на котором пелись песни, прославлявшие подвиги умершего, и происходили военные игры.</a:t>
            </a:r>
            <a:endParaRPr lang="ru-RU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813" y="2492310"/>
            <a:ext cx="2671309" cy="18173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588224" y="4371950"/>
            <a:ext cx="19442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1400" b="1" i="1" dirty="0" smtClean="0">
                <a:solidFill>
                  <a:srgbClr val="C00000"/>
                </a:solidFill>
                <a:latin typeface="Times New Roman"/>
              </a:rPr>
              <a:t>В. М. </a:t>
            </a:r>
            <a:r>
              <a:rPr lang="ru-RU" sz="1400" b="1" i="1" dirty="0">
                <a:solidFill>
                  <a:srgbClr val="C00000"/>
                </a:solidFill>
                <a:latin typeface="Times New Roman"/>
              </a:rPr>
              <a:t>Васнецов </a:t>
            </a:r>
          </a:p>
          <a:p>
            <a:pPr lvl="0" algn="ctr">
              <a:defRPr/>
            </a:pPr>
            <a:r>
              <a:rPr lang="ru-RU" sz="1400" b="1" i="1" dirty="0" smtClean="0">
                <a:solidFill>
                  <a:srgbClr val="C00000"/>
                </a:solidFill>
                <a:latin typeface="Times New Roman"/>
              </a:rPr>
              <a:t>«Баян»</a:t>
            </a:r>
            <a:endParaRPr lang="ru-RU" sz="1400" b="1" i="1" dirty="0">
              <a:solidFill>
                <a:srgbClr val="C00000"/>
              </a:solidFill>
              <a:latin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12160" y="843558"/>
            <a:ext cx="2720617" cy="15696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010101"/>
                </a:solidFill>
                <a:latin typeface="Times New Roman"/>
                <a:ea typeface="Times New Roman"/>
              </a:rPr>
              <a:t>V – новое  </a:t>
            </a:r>
            <a:endParaRPr lang="ru-RU" sz="3200" dirty="0">
              <a:solidFill>
                <a:srgbClr val="010101"/>
              </a:solidFill>
              <a:latin typeface="Times New Roman"/>
              <a:ea typeface="Times New Roman"/>
            </a:endParaRPr>
          </a:p>
          <a:p>
            <a:r>
              <a:rPr lang="ru-RU" sz="3200" dirty="0">
                <a:solidFill>
                  <a:srgbClr val="010101"/>
                </a:solidFill>
                <a:latin typeface="Times New Roman"/>
                <a:ea typeface="Times New Roman"/>
              </a:rPr>
              <a:t>+ – </a:t>
            </a:r>
            <a:r>
              <a:rPr lang="ru-RU" sz="3200" dirty="0" smtClean="0">
                <a:solidFill>
                  <a:srgbClr val="010101"/>
                </a:solidFill>
                <a:latin typeface="Times New Roman"/>
                <a:ea typeface="Times New Roman"/>
              </a:rPr>
              <a:t>уже   </a:t>
            </a:r>
            <a:r>
              <a:rPr lang="ru-RU" sz="3200" dirty="0" smtClean="0">
                <a:solidFill>
                  <a:srgbClr val="010101"/>
                </a:solidFill>
                <a:latin typeface="Times New Roman"/>
                <a:ea typeface="Times New Roman"/>
              </a:rPr>
              <a:t>знал</a:t>
            </a:r>
          </a:p>
          <a:p>
            <a:r>
              <a:rPr lang="ru-RU" sz="3200" dirty="0" smtClean="0">
                <a:solidFill>
                  <a:srgbClr val="010101"/>
                </a:solidFill>
                <a:latin typeface="Times New Roman"/>
                <a:ea typeface="Times New Roman"/>
              </a:rPr>
              <a:t> </a:t>
            </a:r>
            <a:r>
              <a:rPr lang="ru-RU" sz="3200" dirty="0">
                <a:solidFill>
                  <a:srgbClr val="010101"/>
                </a:solidFill>
                <a:latin typeface="Times New Roman"/>
                <a:ea typeface="Times New Roman"/>
              </a:rPr>
              <a:t>? </a:t>
            </a:r>
            <a:r>
              <a:rPr lang="ru-RU" sz="3200" dirty="0" smtClean="0">
                <a:solidFill>
                  <a:srgbClr val="010101"/>
                </a:solidFill>
                <a:latin typeface="Times New Roman"/>
                <a:ea typeface="Times New Roman"/>
              </a:rPr>
              <a:t>– непонятно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963873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642</TotalTime>
  <Words>517</Words>
  <Application>Microsoft Office PowerPoint</Application>
  <PresentationFormat>Экран (16:9)</PresentationFormat>
  <Paragraphs>119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Анализ баллады А. С. Пушкина «Песнь о вещем Олеге»</vt:lpstr>
      <vt:lpstr> Самое лучшее пророчество –  трезвая решительность  и здравый смысл. ЭВРИПИД  (древнегреческий драматург) </vt:lpstr>
      <vt:lpstr>Презентация PowerPoint</vt:lpstr>
      <vt:lpstr>Словарь урока </vt:lpstr>
      <vt:lpstr>Тест</vt:lpstr>
      <vt:lpstr>Тест</vt:lpstr>
      <vt:lpstr>Современный читатель</vt:lpstr>
      <vt:lpstr>Историческая справка </vt:lpstr>
      <vt:lpstr>Историческая основа </vt:lpstr>
      <vt:lpstr>Презентация PowerPoint</vt:lpstr>
      <vt:lpstr>Презентация PowerPoint</vt:lpstr>
      <vt:lpstr>Летопись = баллада ???</vt:lpstr>
      <vt:lpstr>Презентация PowerPoint</vt:lpstr>
      <vt:lpstr>Образы героев</vt:lpstr>
      <vt:lpstr>Презентация PowerPoint</vt:lpstr>
      <vt:lpstr>Идея произведения</vt:lpstr>
      <vt:lpstr>Сегодня на уроке мне запомнилось…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А.С.Пушкин «Песнь о вещем Олеге»</dc:title>
  <dc:creator>Дмитрий</dc:creator>
  <cp:lastModifiedBy>Павел</cp:lastModifiedBy>
  <cp:revision>51</cp:revision>
  <dcterms:created xsi:type="dcterms:W3CDTF">2014-10-12T13:48:19Z</dcterms:created>
  <dcterms:modified xsi:type="dcterms:W3CDTF">2023-03-20T16:19:01Z</dcterms:modified>
</cp:coreProperties>
</file>