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84" r:id="rId3"/>
    <p:sldId id="258" r:id="rId4"/>
    <p:sldId id="260" r:id="rId5"/>
    <p:sldId id="266" r:id="rId6"/>
    <p:sldId id="279" r:id="rId7"/>
    <p:sldId id="262" r:id="rId8"/>
    <p:sldId id="276" r:id="rId9"/>
    <p:sldId id="263" r:id="rId10"/>
    <p:sldId id="264" r:id="rId11"/>
    <p:sldId id="265" r:id="rId12"/>
    <p:sldId id="285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90" d="100"/>
          <a:sy n="90" d="100"/>
        </p:scale>
        <p:origin x="-42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AA590-5C0E-405F-B9C6-D904FB2677D5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C00BE-9274-458D-98F7-24E1413F51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5064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25.01.2011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5628" y="0"/>
            <a:ext cx="856837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800" dirty="0">
                <a:latin typeface="Arial Black" pitchFamily="34" charset="0"/>
                <a:ea typeface="+mj-ea"/>
                <a:cs typeface="Arial" pitchFamily="34" charset="0"/>
              </a:rPr>
              <a:t>«У людей в распоряжении есть улыбка</a:t>
            </a:r>
            <a:r>
              <a:rPr lang="ru-RU" sz="2800" dirty="0" smtClean="0">
                <a:latin typeface="Arial Black" pitchFamily="34" charset="0"/>
                <a:ea typeface="+mj-ea"/>
                <a:cs typeface="Arial" pitchFamily="34" charset="0"/>
              </a:rPr>
              <a:t>…</a:t>
            </a:r>
          </a:p>
          <a:p>
            <a:pPr algn="ctr"/>
            <a:r>
              <a:rPr lang="ru-RU" sz="2800" dirty="0" smtClean="0">
                <a:latin typeface="Arial Black" pitchFamily="34" charset="0"/>
                <a:ea typeface="+mj-ea"/>
                <a:cs typeface="Arial" pitchFamily="34" charset="0"/>
              </a:rPr>
              <a:t>Она </a:t>
            </a:r>
            <a:r>
              <a:rPr lang="ru-RU" sz="2800" dirty="0">
                <a:latin typeface="Arial Black" pitchFamily="34" charset="0"/>
                <a:ea typeface="+mj-ea"/>
                <a:cs typeface="Arial" pitchFamily="34" charset="0"/>
              </a:rPr>
              <a:t>предназначена другим людям, </a:t>
            </a:r>
            <a:endParaRPr lang="ru-RU" sz="2800" dirty="0" smtClean="0">
              <a:latin typeface="Arial Black" pitchFamily="34" charset="0"/>
              <a:ea typeface="+mj-ea"/>
              <a:cs typeface="Arial" pitchFamily="34" charset="0"/>
            </a:endParaRPr>
          </a:p>
          <a:p>
            <a:pPr algn="ctr"/>
            <a:r>
              <a:rPr lang="ru-RU" sz="2800" dirty="0" smtClean="0">
                <a:latin typeface="Arial Black" pitchFamily="34" charset="0"/>
                <a:ea typeface="+mj-ea"/>
                <a:cs typeface="Arial" pitchFamily="34" charset="0"/>
              </a:rPr>
              <a:t>чтобы </a:t>
            </a:r>
            <a:r>
              <a:rPr lang="ru-RU" sz="2800" dirty="0">
                <a:latin typeface="Arial Black" pitchFamily="34" charset="0"/>
                <a:ea typeface="+mj-ea"/>
                <a:cs typeface="Arial" pitchFamily="34" charset="0"/>
              </a:rPr>
              <a:t>им с вами было хорошо</a:t>
            </a:r>
            <a:r>
              <a:rPr lang="ru-RU" sz="2800" dirty="0" smtClean="0">
                <a:latin typeface="Arial Black" pitchFamily="34" charset="0"/>
                <a:ea typeface="+mj-ea"/>
                <a:cs typeface="Arial" pitchFamily="34" charset="0"/>
              </a:rPr>
              <a:t>,</a:t>
            </a:r>
          </a:p>
          <a:p>
            <a:pPr algn="ctr"/>
            <a:r>
              <a:rPr lang="ru-RU" sz="2800" dirty="0" smtClean="0">
                <a:latin typeface="Arial Black" pitchFamily="34" charset="0"/>
                <a:ea typeface="+mj-ea"/>
                <a:cs typeface="Arial" pitchFamily="34" charset="0"/>
              </a:rPr>
              <a:t> </a:t>
            </a:r>
            <a:r>
              <a:rPr lang="ru-RU" sz="2800" dirty="0">
                <a:latin typeface="Arial Black" pitchFamily="34" charset="0"/>
                <a:ea typeface="+mj-ea"/>
                <a:cs typeface="Arial" pitchFamily="34" charset="0"/>
              </a:rPr>
              <a:t>радостно, легко</a:t>
            </a:r>
            <a:r>
              <a:rPr lang="ru-RU" sz="2800" dirty="0" smtClean="0">
                <a:latin typeface="Arial Black" pitchFamily="34" charset="0"/>
                <a:ea typeface="+mj-ea"/>
                <a:cs typeface="Arial" pitchFamily="34" charset="0"/>
              </a:rPr>
              <a:t>».</a:t>
            </a:r>
            <a:endParaRPr lang="ru-RU" sz="2800" dirty="0"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0173" y="367124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354" y="3098511"/>
            <a:ext cx="2315137" cy="25003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919537" y="5657671"/>
            <a:ext cx="32244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  <a:cs typeface="Arial" pitchFamily="34" charset="0"/>
              </a:rPr>
              <a:t> </a:t>
            </a:r>
            <a:r>
              <a:rPr lang="ru-RU" dirty="0">
                <a:latin typeface="Arial Black" pitchFamily="34" charset="0"/>
                <a:cs typeface="Arial" pitchFamily="34" charset="0"/>
              </a:rPr>
              <a:t> (1924-1997 гг.) 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ial" pitchFamily="34" charset="0"/>
              </a:rPr>
              <a:t>Владимир Солоухин - 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ial" pitchFamily="34" charset="0"/>
              </a:rPr>
              <a:t>русский </a:t>
            </a:r>
            <a:r>
              <a:rPr lang="ru-RU" dirty="0">
                <a:latin typeface="Arial Black" pitchFamily="34" charset="0"/>
                <a:cs typeface="Arial" pitchFamily="34" charset="0"/>
              </a:rPr>
              <a:t>советский писатель и поэт</a:t>
            </a: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23850" y="260350"/>
            <a:ext cx="849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54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Знаки препинания</a:t>
            </a:r>
            <a:endParaRPr lang="ru-RU" sz="5400" b="1" dirty="0">
              <a:latin typeface="Arial" charset="0"/>
            </a:endParaRP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323850" y="1125538"/>
            <a:ext cx="882015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Пунктуационные </a:t>
            </a: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схемы предложений, в которых </a:t>
            </a: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слова автора разрывают прямую речь:    </a:t>
            </a:r>
          </a:p>
          <a:p>
            <a:pPr marL="342900" indent="-342900"/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b="1" dirty="0" smtClean="0"/>
              <a:t>1) 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« П, – а, – п.»</a:t>
            </a:r>
          </a:p>
          <a:p>
            <a:pPr marL="342900" indent="-342900"/>
            <a:r>
              <a:rPr lang="ru-RU" sz="3600" b="1" dirty="0" smtClean="0"/>
              <a:t>	2) 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« П, – а. – П.»</a:t>
            </a:r>
          </a:p>
          <a:p>
            <a:pPr marL="342900" indent="-342900"/>
            <a:r>
              <a:rPr lang="ru-RU" sz="3600" b="1" dirty="0" smtClean="0"/>
              <a:t>	3) 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« П ? – а. – П.»</a:t>
            </a:r>
          </a:p>
          <a:p>
            <a:pPr marL="342900" indent="-342900"/>
            <a:r>
              <a:rPr lang="ru-RU" sz="3600" b="1" dirty="0" smtClean="0"/>
              <a:t>	4)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  « П ! – а. – П.»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307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22253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6228" y="144379"/>
            <a:ext cx="831812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latin typeface="Arial Black" pitchFamily="34" charset="0"/>
              </a:rPr>
              <a:t>Примеры.</a:t>
            </a:r>
          </a:p>
          <a:p>
            <a:r>
              <a:rPr lang="ru-RU" sz="2400" dirty="0" smtClean="0"/>
              <a:t>1. «Без труда, – гласит русская пословица, – не вытащишь и рыбку из пруда».</a:t>
            </a:r>
          </a:p>
          <a:p>
            <a:r>
              <a:rPr lang="ru-RU" sz="2400" b="1" dirty="0" smtClean="0"/>
              <a:t>«П, – а, – п.»</a:t>
            </a:r>
          </a:p>
          <a:p>
            <a:endParaRPr lang="ru-RU" sz="2400" dirty="0" smtClean="0"/>
          </a:p>
          <a:p>
            <a:r>
              <a:rPr lang="ru-RU" sz="2400" dirty="0" smtClean="0"/>
              <a:t>2. «Ты с нею танцуешь мазурку? – спросил он торжественным голосом. – Она мне призналась».</a:t>
            </a:r>
          </a:p>
          <a:p>
            <a:r>
              <a:rPr lang="ru-RU" sz="2400" b="1" dirty="0" smtClean="0"/>
              <a:t>«П? – а. – П.»</a:t>
            </a:r>
          </a:p>
          <a:p>
            <a:endParaRPr lang="ru-RU" sz="2400" dirty="0" smtClean="0"/>
          </a:p>
          <a:p>
            <a:r>
              <a:rPr lang="ru-RU" sz="2400" dirty="0" smtClean="0"/>
              <a:t>3. «Как они сегодня хорошо поют! – думал он, прислушиваясь к пению. – Как хорошо».</a:t>
            </a:r>
          </a:p>
          <a:p>
            <a:r>
              <a:rPr lang="ru-RU" sz="2400" b="1" dirty="0" smtClean="0"/>
              <a:t>«П! – а. – П.»</a:t>
            </a:r>
          </a:p>
          <a:p>
            <a:endParaRPr lang="ru-RU" sz="2400" dirty="0" smtClean="0"/>
          </a:p>
          <a:p>
            <a:r>
              <a:rPr lang="ru-RU" sz="2400" dirty="0" smtClean="0"/>
              <a:t>4. «Тише ты, – зашипел Павлик. – Испугаешь ведь пчелиный рой».</a:t>
            </a:r>
          </a:p>
          <a:p>
            <a:r>
              <a:rPr lang="ru-RU" sz="2400" b="1" dirty="0" smtClean="0"/>
              <a:t>« П, – а. – П.»   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2078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124" y="-119270"/>
            <a:ext cx="9139938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02020" y="391803"/>
            <a:ext cx="5973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Закрепление нового материала.</a:t>
            </a:r>
            <a:endParaRPr lang="ru-RU" sz="3200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48478" y="1866736"/>
            <a:ext cx="8279297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500" dirty="0" smtClean="0"/>
              <a:t>Нам придется здесь ночевать сказал Максим </a:t>
            </a:r>
            <a:r>
              <a:rPr lang="ru-RU" sz="2500" dirty="0" err="1" smtClean="0"/>
              <a:t>Максимыч</a:t>
            </a:r>
            <a:endParaRPr lang="ru-RU" sz="2500" dirty="0" smtClean="0"/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500" dirty="0" smtClean="0"/>
              <a:t>в такую метель через горы не переедешь.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500" dirty="0" smtClean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500" dirty="0" smtClean="0"/>
              <a:t>2. Послушайте Иван Кузьмич сказал я коменданту долг наш защищать крепость до последнего нашего издыхания.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500" dirty="0" smtClean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500" dirty="0" smtClean="0"/>
              <a:t>3. Вот это приключение воскликнул Том об этом я и мечтал.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500" dirty="0" smtClean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500" dirty="0" smtClean="0"/>
              <a:t>4. А как же главный герой подумает читатель хотелось бы узнать что с ним случилось дальше.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8235" y="1108718"/>
            <a:ext cx="81500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ea typeface="Calibri" pitchFamily="34" charset="0"/>
                <a:cs typeface="Times New Roman" pitchFamily="18" charset="0"/>
              </a:rPr>
              <a:t>Задание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. Списать, расставить знаки препинания, в том числе и при прямой речи. Начертить схемы предложений.</a:t>
            </a:r>
          </a:p>
        </p:txBody>
      </p:sp>
    </p:spTree>
    <p:extLst>
      <p:ext uri="{BB962C8B-B14F-4D97-AF65-F5344CB8AC3E}">
        <p14:creationId xmlns="" xmlns:p14="http://schemas.microsoft.com/office/powerpoint/2010/main" val="101302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57012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2225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9050" y="616337"/>
            <a:ext cx="77299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РЕФЛЕКСИЯ.</a:t>
            </a:r>
          </a:p>
          <a:p>
            <a:pPr algn="ctr"/>
            <a:endParaRPr lang="ru-RU" sz="3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3600" b="1" dirty="0">
              <a:latin typeface="Times New Roman" panose="02020603050405020304" pitchFamily="18" charset="0"/>
            </a:endParaRPr>
          </a:p>
          <a:p>
            <a:pPr algn="ctr"/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8588" y="1354993"/>
            <a:ext cx="9305365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4000" dirty="0"/>
              <a:t>О </a:t>
            </a:r>
            <a:r>
              <a:rPr lang="ru-RU" sz="4000" dirty="0" smtClean="0"/>
              <a:t>чем мы </a:t>
            </a:r>
            <a:r>
              <a:rPr lang="ru-RU" sz="4000" dirty="0"/>
              <a:t>сегодня говорили на уроке?</a:t>
            </a:r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4000" dirty="0" smtClean="0"/>
              <a:t>Из каких частей состоят предложения </a:t>
            </a:r>
            <a:endParaRPr lang="ru-RU" sz="4000" dirty="0" smtClean="0"/>
          </a:p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4000" dirty="0" smtClean="0"/>
              <a:t> </a:t>
            </a:r>
            <a:r>
              <a:rPr lang="ru-RU" sz="4000" dirty="0" smtClean="0"/>
              <a:t> </a:t>
            </a:r>
            <a:r>
              <a:rPr lang="ru-RU" sz="4000" dirty="0" smtClean="0"/>
              <a:t>с </a:t>
            </a:r>
            <a:r>
              <a:rPr lang="ru-RU" sz="4000" dirty="0" smtClean="0"/>
              <a:t>прямой речью?</a:t>
            </a:r>
          </a:p>
          <a:p>
            <a:pPr marL="36576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4000" dirty="0" smtClean="0"/>
              <a:t>Где могут находиться слова автора по отношению к прямой речи?</a:t>
            </a:r>
          </a:p>
          <a:p>
            <a:pPr marL="365760" indent="-256032"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ru-RU" sz="4000" dirty="0" smtClean="0"/>
              <a:t>Как пишется прямая речь?</a:t>
            </a:r>
            <a:endParaRPr lang="ru-RU" sz="4000" dirty="0"/>
          </a:p>
          <a:p>
            <a:pPr marL="109728" lvl="0">
              <a:spcBef>
                <a:spcPts val="300"/>
              </a:spcBef>
              <a:buClr>
                <a:srgbClr val="A04DA3"/>
              </a:buClr>
            </a:pPr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05578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063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42173" y="714449"/>
            <a:ext cx="5163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Домашнее задание.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ru-RU" dirty="0" smtClean="0"/>
              <a:t>§ 69, теорию </a:t>
            </a:r>
            <a:r>
              <a:rPr lang="ru-RU" dirty="0" smtClean="0"/>
              <a:t>учить, упражнение </a:t>
            </a:r>
            <a:r>
              <a:rPr lang="ru-RU" dirty="0" smtClean="0"/>
              <a:t>№410 (по </a:t>
            </a:r>
            <a:r>
              <a:rPr lang="ru-RU" dirty="0" smtClean="0"/>
              <a:t>заданию).</a:t>
            </a:r>
            <a:endParaRPr lang="ru-RU" dirty="0"/>
          </a:p>
        </p:txBody>
      </p:sp>
      <p:pic>
        <p:nvPicPr>
          <p:cNvPr id="8" name="Picture 3" descr="http://novostiliteratury.ru/wp-content/uploads/2011/08/%D0%A1%D0%BE%D1%87%D0%B8%D0%BD%D0%B5%D0%BD%D0%B8%D0%B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924944"/>
            <a:ext cx="3429024" cy="2571768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="" xmlns:p14="http://schemas.microsoft.com/office/powerpoint/2010/main" val="101302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9507" y="1474258"/>
            <a:ext cx="88744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Двадцать четвертое апреля.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38679" y="3597916"/>
            <a:ext cx="7553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863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23"/>
            <a:ext cx="9141969" cy="685952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386038" y="0"/>
            <a:ext cx="7565457" cy="50405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2800" dirty="0" smtClean="0">
                <a:latin typeface="Arial Black" pitchFamily="34" charset="0"/>
                <a:ea typeface="+mj-ea"/>
                <a:cs typeface="Arial" pitchFamily="34" charset="0"/>
              </a:rPr>
              <a:t>«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  <a:t>Речь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  <a:t>– удивительно 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  <a:t>                сильное средство, но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  <a:t>                  нужно иметь много ума,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  <a:t>               чтобы пользоваться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  <a:t>им».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Arial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Arial" pitchFamily="34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 descr="J:\гег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8529" y="2778588"/>
            <a:ext cx="3288531" cy="206081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730816" y="503676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  <a:cs typeface="Arial" pitchFamily="34" charset="0"/>
              </a:rPr>
              <a:t>(1770-1831 гг.)</a:t>
            </a:r>
          </a:p>
          <a:p>
            <a:pPr algn="ctr"/>
            <a:r>
              <a:rPr lang="ru-RU" i="1" dirty="0" smtClean="0">
                <a:latin typeface="Arial Black" pitchFamily="34" charset="0"/>
                <a:cs typeface="Arial" pitchFamily="34" charset="0"/>
              </a:rPr>
              <a:t>Гегель - немецкий</a:t>
            </a:r>
            <a:br>
              <a:rPr lang="ru-RU" i="1" dirty="0" smtClean="0">
                <a:latin typeface="Arial Black" pitchFamily="34" charset="0"/>
                <a:cs typeface="Arial" pitchFamily="34" charset="0"/>
              </a:rPr>
            </a:br>
            <a:r>
              <a:rPr lang="ru-RU" i="1" dirty="0" smtClean="0">
                <a:latin typeface="Arial Black" pitchFamily="34" charset="0"/>
                <a:cs typeface="Arial" pitchFamily="34" charset="0"/>
              </a:rPr>
              <a:t>  философ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1706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9685" y="1012954"/>
            <a:ext cx="74380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9685" y="1012954"/>
            <a:ext cx="7864689" cy="39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4615" y="-63238"/>
            <a:ext cx="8319541" cy="1341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ea typeface="Gabriola" panose="04040605051002020D02" pitchFamily="82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Gabriola" panose="04040605051002020D02" pitchFamily="82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endParaRPr lang="ru-RU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699792" y="2564904"/>
            <a:ext cx="2786082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РЕЧЬ</a:t>
            </a:r>
            <a:endParaRPr lang="ru-RU" sz="36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Содержимое 7"/>
          <p:cNvSpPr txBox="1">
            <a:spLocks/>
          </p:cNvSpPr>
          <p:nvPr/>
        </p:nvSpPr>
        <p:spPr>
          <a:xfrm>
            <a:off x="500514" y="841706"/>
            <a:ext cx="3505766" cy="11314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Разновидность общения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04048" y="764704"/>
            <a:ext cx="324036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Деятельность говорящего</a:t>
            </a:r>
            <a:endParaRPr lang="ru-RU" sz="2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91789" y="4268488"/>
            <a:ext cx="3024336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Публичное выступление</a:t>
            </a:r>
            <a:endParaRPr lang="ru-RU" sz="2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68048" y="4258499"/>
            <a:ext cx="360040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Построение высказывания</a:t>
            </a:r>
            <a:endParaRPr lang="ru-RU" sz="2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656573" y="1953928"/>
            <a:ext cx="403259" cy="82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2483768" y="3645024"/>
            <a:ext cx="648072" cy="882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5220072" y="2204864"/>
            <a:ext cx="72008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11" idx="1"/>
          </p:cNvCxnSpPr>
          <p:nvPr/>
        </p:nvCxnSpPr>
        <p:spPr>
          <a:xfrm>
            <a:off x="4889634" y="3676851"/>
            <a:ext cx="405681" cy="8136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869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96177" y="-154005"/>
            <a:ext cx="7363326" cy="52937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ctr"/>
            <a:endParaRPr lang="ru-RU" sz="54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4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«Предложения </a:t>
            </a:r>
            <a:b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с прямой речью.</a:t>
            </a:r>
            <a:b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Знаки </a:t>
            </a:r>
            <a:b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sz="4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препинания в них».</a:t>
            </a:r>
            <a:endParaRPr lang="ru-RU" sz="4400" b="1" dirty="0" smtClean="0">
              <a:latin typeface="Arial Black" pitchFamily="34" charset="0"/>
            </a:endParaRPr>
          </a:p>
          <a:p>
            <a:pPr algn="ctr"/>
            <a:endParaRPr lang="ru-RU" sz="5400" b="1" i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82218" y="115503"/>
            <a:ext cx="32896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latin typeface="Arial Black" pitchFamily="34" charset="0"/>
              </a:rPr>
              <a:t>ТЕМА УРОКА:</a:t>
            </a:r>
            <a:endParaRPr lang="ru-RU" sz="3200" b="0" cap="none" spc="0" dirty="0">
              <a:ln w="0"/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139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9685" y="1012954"/>
            <a:ext cx="74380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9685" y="1012954"/>
            <a:ext cx="7864689" cy="39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886" y="843899"/>
            <a:ext cx="85183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ial Black" pitchFamily="34" charset="0"/>
              </a:rPr>
              <a:t>Прямая речь </a:t>
            </a:r>
            <a:r>
              <a:rPr lang="ru-RU" sz="4000" b="1" dirty="0" smtClean="0">
                <a:latin typeface="Arial Black" pitchFamily="34" charset="0"/>
              </a:rPr>
              <a:t>– это речь какого-либо лица, передаваемая </a:t>
            </a:r>
            <a:r>
              <a:rPr lang="ru-RU" sz="4000" b="1" dirty="0" smtClean="0">
                <a:latin typeface="Arial Black" pitchFamily="34" charset="0"/>
              </a:rPr>
              <a:t>от </a:t>
            </a:r>
            <a:r>
              <a:rPr lang="ru-RU" sz="4000" b="1" dirty="0" smtClean="0">
                <a:latin typeface="Arial Black" pitchFamily="34" charset="0"/>
              </a:rPr>
              <a:t>его имени.</a:t>
            </a:r>
          </a:p>
        </p:txBody>
      </p:sp>
      <p:pic>
        <p:nvPicPr>
          <p:cNvPr id="9" name="Picture 6" descr="J009917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24" y="4849696"/>
            <a:ext cx="6038450" cy="1295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617" y="2812706"/>
            <a:ext cx="2194742" cy="28909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1553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56473" y="260350"/>
            <a:ext cx="849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54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Прямая </a:t>
            </a:r>
            <a:r>
              <a:rPr lang="ru-RU" sz="54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речь -</a:t>
            </a:r>
            <a:endParaRPr lang="ru-RU" sz="5400" b="1" dirty="0">
              <a:latin typeface="Arial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23850" y="1125538"/>
            <a:ext cx="8496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это точная передача чужого высказывания</a:t>
            </a:r>
            <a:r>
              <a:rPr lang="ru-RU" sz="32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5003800" y="1916113"/>
            <a:ext cx="3454400" cy="2808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68313" y="1773238"/>
            <a:ext cx="576262" cy="598487"/>
          </a:xfrm>
          <a:prstGeom prst="curvedRightArrow">
            <a:avLst>
              <a:gd name="adj1" fmla="val 20771"/>
              <a:gd name="adj2" fmla="val 41543"/>
              <a:gd name="adj3" fmla="val 33333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>
            <a:off x="8101013" y="1773238"/>
            <a:ext cx="576262" cy="598487"/>
          </a:xfrm>
          <a:prstGeom prst="curvedLeftArrow">
            <a:avLst>
              <a:gd name="adj1" fmla="val 20771"/>
              <a:gd name="adj2" fmla="val 41543"/>
              <a:gd name="adj3" fmla="val 33333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539750" y="1989138"/>
            <a:ext cx="3454400" cy="28082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684213" y="2064803"/>
            <a:ext cx="3167062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слова </a:t>
            </a: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/>
            </a:r>
            <a:b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автора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(комментирующая часть)</a:t>
            </a:r>
            <a:r>
              <a:rPr lang="ru-RU" sz="32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 </a:t>
            </a: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/>
            </a:r>
            <a:b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</a:br>
            <a:r>
              <a:rPr lang="ru-RU" sz="4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А, а</a:t>
            </a:r>
            <a:endParaRPr lang="ru-RU" sz="4800" dirty="0"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5148263" y="2565400"/>
            <a:ext cx="31670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прямая </a:t>
            </a:r>
            <a:b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</a:b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речь </a:t>
            </a:r>
            <a:b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</a:br>
            <a:r>
              <a:rPr lang="ru-RU" sz="48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П</a:t>
            </a:r>
            <a:endParaRPr lang="ru-RU" sz="4800" dirty="0"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323850" y="4868863"/>
            <a:ext cx="84963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Прямая речь заключается в кавычки </a:t>
            </a:r>
            <a:b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</a:b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и всегда пишется </a:t>
            </a:r>
            <a:b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</a:br>
            <a:r>
              <a:rPr lang="ru-RU" sz="28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с </a:t>
            </a:r>
            <a:r>
              <a:rPr lang="ru-RU" sz="2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заглавной буквы.</a:t>
            </a:r>
            <a:endParaRPr lang="ru-RU" sz="2800" b="1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179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7927" y="856357"/>
            <a:ext cx="83065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260350"/>
            <a:ext cx="849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54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Знаки препинания</a:t>
            </a:r>
            <a:endParaRPr lang="ru-RU" sz="5400" b="1" dirty="0">
              <a:latin typeface="Arial" charset="0"/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323850" y="1125538"/>
            <a:ext cx="8496300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Пунктуационные схемы предложений, в которых прямая речь стоит после слов автора:    </a:t>
            </a:r>
            <a:b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1) </a:t>
            </a:r>
            <a:r>
              <a:rPr lang="ru-RU" sz="3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А: ,,П”.</a:t>
            </a:r>
            <a:r>
              <a:rPr lang="ru-RU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</a:t>
            </a:r>
            <a:r>
              <a:rPr lang="ru-RU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2)</a:t>
            </a:r>
            <a:r>
              <a:rPr lang="ru-RU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А: ,,П!”</a:t>
            </a:r>
            <a:r>
              <a:rPr lang="ru-RU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</a:t>
            </a:r>
            <a:r>
              <a:rPr lang="ru-RU" sz="36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3)</a:t>
            </a:r>
            <a:r>
              <a:rPr lang="ru-RU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А: ,,П?”</a:t>
            </a:r>
            <a:r>
              <a:rPr lang="ru-RU" sz="36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0" y="3644900"/>
            <a:ext cx="91440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Пунктуационные схемы предложений, </a:t>
            </a:r>
            <a:br>
              <a:rPr lang="ru-RU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 которых прямая речь стоит перед </a:t>
            </a:r>
            <a:br>
              <a:rPr lang="ru-RU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словами автора:    </a:t>
            </a:r>
            <a:br>
              <a:rPr lang="ru-RU" sz="32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1) </a:t>
            </a:r>
            <a:r>
              <a:rPr lang="ru-RU" sz="3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,,П”, - а.</a:t>
            </a:r>
            <a:r>
              <a:rPr lang="ru-RU" sz="3600">
                <a:latin typeface="Arial" charset="0"/>
              </a:rPr>
              <a:t>   </a:t>
            </a:r>
            <a:r>
              <a:rPr lang="ru-RU" sz="36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2)</a:t>
            </a:r>
            <a:r>
              <a:rPr lang="ru-RU" sz="3600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,,П!” – а.</a:t>
            </a:r>
            <a:r>
              <a:rPr lang="ru-RU" sz="3600">
                <a:latin typeface="Arial" charset="0"/>
              </a:rPr>
              <a:t>   </a:t>
            </a:r>
            <a:r>
              <a:rPr lang="ru-RU" sz="3600" b="1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3)</a:t>
            </a:r>
            <a:r>
              <a:rPr lang="ru-RU" sz="3600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sz="3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,,П?” – а.</a:t>
            </a:r>
            <a:r>
              <a:rPr lang="ru-RU"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56059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56136" y="482461"/>
            <a:ext cx="865311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Задание.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Списать, расставить знаки препинания, в том числе и при прямой речи. Начертить схемы предложений.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514350" marR="0" lvl="0" indent="-514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Подкравшись он положил руку ей на плечо и </a:t>
            </a:r>
          </a:p>
          <a:p>
            <a:pPr marL="514350" marR="0" lvl="0" indent="-514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3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роизнес мама ты на меня сердишься</a:t>
            </a:r>
            <a:endParaRPr kumimoji="0" lang="en-US" sz="3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514350" marR="0" lvl="0" indent="-514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3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Куда идет этот автобус нам нужно в центр города спросили мы у водителя.</a:t>
            </a:r>
            <a:endParaRPr kumimoji="0" lang="en-US" sz="3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Как хорошо что я спрятал револьвер в вороньем гнезде подумал Павел.</a:t>
            </a:r>
            <a:endParaRPr kumimoji="0" lang="ru-RU" sz="3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131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1310</TotalTime>
  <Words>452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Users</cp:lastModifiedBy>
  <cp:revision>113</cp:revision>
  <dcterms:created xsi:type="dcterms:W3CDTF">2013-11-19T05:52:05Z</dcterms:created>
  <dcterms:modified xsi:type="dcterms:W3CDTF">2011-01-24T21:56:36Z</dcterms:modified>
</cp:coreProperties>
</file>