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5" r:id="rId4"/>
    <p:sldId id="269" r:id="rId5"/>
    <p:sldId id="270" r:id="rId6"/>
    <p:sldId id="260" r:id="rId7"/>
    <p:sldId id="257" r:id="rId8"/>
    <p:sldId id="271" r:id="rId9"/>
    <p:sldId id="266" r:id="rId10"/>
    <p:sldId id="264" r:id="rId11"/>
    <p:sldId id="262" r:id="rId12"/>
    <p:sldId id="263" r:id="rId13"/>
    <p:sldId id="261" r:id="rId14"/>
    <p:sldId id="258" r:id="rId15"/>
    <p:sldId id="272" r:id="rId16"/>
    <p:sldId id="267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0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2022-2023\&#1063;&#1077;&#1088;&#1085;&#1086;&#1077;%20&#1079;&#1086;&#1083;&#1086;&#1090;&#1086;\andrey-delyan-igra-na-bubne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2022-2023\&#1063;&#1077;&#1088;&#1085;&#1086;&#1077;%20&#1079;&#1086;&#1083;&#1086;&#1090;&#1086;\&#1042;&#1099;&#1089;&#1086;&#1094;&#1082;&#1080;&#1081;.mp4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VL5Q4Mw1cm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32656"/>
            <a:ext cx="8640960" cy="6178233"/>
          </a:xfrm>
          <a:prstGeom prst="rect">
            <a:avLst/>
          </a:prstGeom>
        </p:spPr>
      </p:pic>
      <p:pic>
        <p:nvPicPr>
          <p:cNvPr id="9" name="andrey-delyan-igra-na-bub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32440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10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1412776"/>
            <a:ext cx="8640960" cy="525658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1959 году из состава Березовской комплексной геологоразведочной экспедиции была выделена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Нарыкарская партия глубокого бурения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(основание: приказ Тюменского территориального геологического управления от 07.07.1959 № 144). С 01 июня 1960 года Нарыкарская партия глубокого бурения подчинена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Нарыкарской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нефтеразведочной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экспедиции с местонахождением в с.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Нижние-Нарыкары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Октябрьского района Ханты-Мансийского национального округа (основание: приказ Тюменского территориального геологического управления от 09.05.1960 № 88). 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С 17 марта 1964 года начальником экспедиции был назначен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Гиря Иван Яковлевич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В состав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Нарыкарской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нефтеразведочной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экспедиции входили партии глубокого бурения: Нарыкарская,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Шеркалинская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Больше-Каменская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260648"/>
            <a:ext cx="8712968" cy="1008112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Нарыкарская </a:t>
            </a:r>
            <a:r>
              <a:rPr lang="ru-RU" sz="4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нефтеразведочная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экспедиция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1340768"/>
            <a:ext cx="5400600" cy="5328592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1958—1961 — инженер, старший инженер по бурению Березовской КГЭ,</a:t>
            </a: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1961—1964 — начальник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Сартыньинской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партии глубокого бурения, главный инженер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Сартыниньской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Нарыкарской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нефтеразведочных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экспедиций Тюменского геологического управления;</a:t>
            </a: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1964—1968 — начальник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Нарыкарской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нефтеразведочной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экспедиции;</a:t>
            </a: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1968—1971 — главный инженер треста «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Ямалнефтегазразведка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1971—1990 —главный технолог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Главтюменгеологии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1990—1995 — главный технолог, вице-президент концерна «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Тюменгеология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1995—1998 — консультант по производству, заместитель генерального директора ОАО «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Тюменьнедра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ЗАО «Ресурсы Востока».</a:t>
            </a: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1998—2004 — технический директор ООО «Статор».</a:t>
            </a: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Первооткрыватель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Игримского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Похромского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Пунгинского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Шухтунгортской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группы газовых месторождений. Под его руководством открыто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Уренгойское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месторождение.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260648"/>
            <a:ext cx="8280920" cy="93610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Гиря Иван Яковлевич</a:t>
            </a:r>
            <a:endParaRPr lang="ru-RU" sz="4000" dirty="0"/>
          </a:p>
        </p:txBody>
      </p:sp>
      <p:pic>
        <p:nvPicPr>
          <p:cNvPr id="6" name="Рисунок 5" descr="Гиря_Иван_Яковлеви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1772816"/>
            <a:ext cx="2969890" cy="42922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B05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1340768"/>
            <a:ext cx="8640960" cy="525658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Я слово «Тюмень» впервые услышал в фильме «Сказание о земле Сибирской». Стало интересно, смотрю карту: Тюмень, Тюмень, где она?.. Вокруг населенных пунктов почти нет, и самое главное, что все окрестности заштрихованы, то есть болота кругом. Первая мысль: «Как там люди живут, как им там - тяжело?»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Березово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дали нам комнату в общежитии. Пустую. Никакой мебели. Завхоз предложил сходить недалеко в овраг, там кто-то недавно старые кровати выбросил. Мы их собрали, а он нам дал матрасы, ну как матрасы – мешки. А наполнять их пришлось на конном дворе и не сеном, а объедками, которые лошади не едят. О подушках и речи не шло. Про досуг тоже особо не скажешь. Спросили, где радио. Завхоз ответил, что у него на 10 комнат один репродуктор, и нам как-то надо договориться, кто и когда его будет слушать. Ничего, обжились и начали работать.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Вот так мы приехали покорять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Сибирь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260648"/>
            <a:ext cx="8280920" cy="93610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 воспоминаний…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1340768"/>
            <a:ext cx="8640960" cy="5328592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В 1966 году с в связи с увеличением объема работ на </a:t>
            </a:r>
            <a:r>
              <a:rPr lang="ru-RU" sz="2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Уренгойском</a:t>
            </a:r>
            <a:r>
              <a:rPr lang="ru-RU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Ненецком сводах, а также прекращением геологоразведочных работ в районе деятельности принято решение о передаче в состав Ямало-Ненецкого треста «</a:t>
            </a:r>
            <a:r>
              <a:rPr lang="ru-RU" sz="2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Ямалнефтегазразведка</a:t>
            </a:r>
            <a:r>
              <a:rPr lang="ru-RU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Нарыкарской</a:t>
            </a:r>
            <a:r>
              <a:rPr lang="ru-RU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нефтеразведочной</a:t>
            </a:r>
            <a:r>
              <a:rPr lang="ru-RU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экспедиции с перебазированием её в посёлок </a:t>
            </a:r>
            <a:r>
              <a:rPr lang="ru-RU" sz="23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Уренгой</a:t>
            </a:r>
            <a:r>
              <a:rPr lang="ru-RU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Пуровского</a:t>
            </a:r>
            <a:r>
              <a:rPr lang="ru-RU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 Ямало-Ненецкого автономного округа (основание: приказ Главного Тюменского территориального геологического управления от 10.02.1966 № 37). </a:t>
            </a:r>
          </a:p>
          <a:p>
            <a:r>
              <a:rPr lang="ru-RU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Предметом деятельности </a:t>
            </a:r>
            <a:r>
              <a:rPr lang="ru-RU" sz="2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Нарыкарской</a:t>
            </a:r>
            <a:r>
              <a:rPr lang="ru-RU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нефтеразведочной</a:t>
            </a:r>
            <a:r>
              <a:rPr lang="ru-RU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экспедиции является производство работ на </a:t>
            </a:r>
            <a:r>
              <a:rPr lang="ru-RU" sz="23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Уренгойском</a:t>
            </a:r>
            <a:r>
              <a:rPr lang="ru-RU" sz="23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вале</a:t>
            </a:r>
            <a:r>
              <a:rPr lang="ru-RU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3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44005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SchbkCyrill BT" pitchFamily="18" charset="-52"/>
              </a:rPr>
              <a:t>Нарыкары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entSchbkCyrill BT" pitchFamily="18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3253" y="0"/>
            <a:ext cx="3430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SchbkCyrill BT" pitchFamily="18" charset="-52"/>
              </a:rPr>
              <a:t>Уренгой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entSchbkCyrill BT" pitchFamily="18" charset="-52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4499992" y="332656"/>
            <a:ext cx="936104" cy="36004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260648"/>
            <a:ext cx="8280920" cy="93610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Уренгой узнала вся страна!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foto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412776"/>
            <a:ext cx="6480720" cy="513273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483768" y="6021288"/>
            <a:ext cx="4176464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каком году?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haim.jpg"/>
          <p:cNvPicPr>
            <a:picLocks noChangeAspect="1"/>
          </p:cNvPicPr>
          <p:nvPr/>
        </p:nvPicPr>
        <p:blipFill>
          <a:blip r:embed="rId2" cstate="print"/>
          <a:srcRect l="6885" b="3335"/>
          <a:stretch>
            <a:fillRect/>
          </a:stretch>
        </p:blipFill>
        <p:spPr>
          <a:xfrm>
            <a:off x="323528" y="3068960"/>
            <a:ext cx="4716016" cy="3671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79512" y="188640"/>
            <a:ext cx="6192688" cy="2664296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Шаимское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месторождение (</a:t>
            </a:r>
            <a:r>
              <a:rPr lang="ru-RU" sz="2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Кондинский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район)– 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 июня 1960</a:t>
            </a:r>
          </a:p>
          <a:p>
            <a:r>
              <a:rPr lang="ru-RU" sz="2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Мегион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1961</a:t>
            </a:r>
          </a:p>
          <a:p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Усть- Балыкское (г. </a:t>
            </a:r>
            <a:r>
              <a:rPr lang="ru-RU" sz="2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Нефтеюганск) – 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1961</a:t>
            </a:r>
          </a:p>
          <a:p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Самотлор (</a:t>
            </a:r>
            <a:r>
              <a:rPr lang="ru-RU" sz="2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Нижневартовский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район)   - 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1965</a:t>
            </a:r>
          </a:p>
          <a:p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Мамонтовское (г. </a:t>
            </a:r>
            <a:r>
              <a:rPr lang="ru-RU" sz="2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Пыть-Ях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– 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1965</a:t>
            </a:r>
          </a:p>
          <a:p>
            <a:r>
              <a:rPr lang="ru-RU" sz="2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Аганское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Нижневартовский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район) - 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1965</a:t>
            </a:r>
            <a:endParaRPr lang="ru-RU" sz="2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u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4365104"/>
            <a:ext cx="3048000" cy="2249424"/>
          </a:xfrm>
          <a:prstGeom prst="rect">
            <a:avLst/>
          </a:prstGeom>
        </p:spPr>
      </p:pic>
      <p:pic>
        <p:nvPicPr>
          <p:cNvPr id="4" name="Содержимое 3" descr="нефть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796136" y="2060848"/>
            <a:ext cx="2952328" cy="2079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ugra-news.ru/upload/iblock/925/sa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628800"/>
            <a:ext cx="3384376" cy="4752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528" y="260648"/>
            <a:ext cx="8568952" cy="93610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«Я нашел нефть. Вот так, Салманов»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1340768"/>
            <a:ext cx="5256584" cy="5328592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 жизни прославленного нефтяника была настолько удивительной, что легла в основу целого художественного фильма («Стратегия риска», 1978 год) и одной из частей «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Сибириады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Андрея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Кончаловского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Когда юноша учился в 8-ом классе, в село Шамхор, где жила его семья, приехал министр нефтяной промышленности Николай Байбаков.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«По-русски я говорил немного лучше своих сверстников, поэтому мне поручили рассказать высокому гостю о школе. В конце встречи он обернулся и спросил, кем я хочу быть. Я ответил: «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Нефтяником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 Он похвалил мой выбор и сказал: «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Нефть — будущее нашей страны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Высоцкий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11560" y="404664"/>
            <a:ext cx="7992888" cy="5994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63117" y="404664"/>
            <a:ext cx="553709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Impact" pitchFamily="34" charset="0"/>
              </a:rPr>
              <a:t>Черное и Голубое.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Impact" pitchFamily="34" charset="0"/>
              </a:rPr>
              <a:t>Как разбудили</a:t>
            </a:r>
          </a:p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Impact" pitchFamily="34" charset="0"/>
              </a:rPr>
              <a:t>Спящую Землю…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076056" y="260648"/>
            <a:ext cx="3672408" cy="1008112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Ирина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Затуловская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«Нефть и газ»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2008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cover_preview_image-04b7a59117b759f0efa04376a1de70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48064" y="1412776"/>
            <a:ext cx="3528392" cy="5253164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1763688" y="260648"/>
            <a:ext cx="3096344" cy="324036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Нефть – как черная кровь земли,                                                                                                              Паровозы кругом , корабли.                                                                                                                Руки у ней в бензине, пальцы в керосине.                                                                                                      А глаза у нее синие- синие                                                                                                                        Синие,  как у России.</a:t>
            </a:r>
          </a:p>
          <a:p>
            <a:pPr algn="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С.Есенин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63117" y="404664"/>
            <a:ext cx="553709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Impact" pitchFamily="34" charset="0"/>
              </a:rPr>
              <a:t>Черное и Голубое.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Impact" pitchFamily="34" charset="0"/>
              </a:rPr>
              <a:t>Как разбудили</a:t>
            </a:r>
          </a:p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Impact" pitchFamily="34" charset="0"/>
              </a:rPr>
              <a:t>Спящую Землю…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076056" y="260648"/>
            <a:ext cx="3672408" cy="1008112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Ирина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Затуловская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«Нефть и газ»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2008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cover_preview_image-04b7a59117b759f0efa04376a1de70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48064" y="1412776"/>
            <a:ext cx="3528392" cy="5253164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1763688" y="260648"/>
            <a:ext cx="3096344" cy="324036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Нефть – как черная кровь земли,                                                                                                              Паровозы кругом , корабли.                                                                                                                Руки у ней в бензине, пальцы в керосине.                                                                                                      А глаза у нее синие- синие                                                                                                                        Синие,  как у России.</a:t>
            </a:r>
          </a:p>
          <a:p>
            <a:pPr algn="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С.Есенин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з нефт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8761119" cy="61926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 назван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31840" y="620688"/>
            <a:ext cx="5424707" cy="56971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" name="Содержимое 16" descr="Без названия (1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332656"/>
            <a:ext cx="7874271" cy="4032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 descr="til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4293096"/>
            <a:ext cx="2438400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 descr="kisspng-map-drawing-pin-clip-art-map-marker-5b0bc686887af8.8968557815274983745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1916832"/>
            <a:ext cx="757446" cy="1281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1412776"/>
            <a:ext cx="5616624" cy="525658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В феврале 1952 года для поиска нефти в Западную Сибирь прибыл 40-летний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Быстрицкий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назначенный начальником Березовской буровой партии. Задачей партии было глубокое бурение для оценки перспектив нового неизученного района.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Буровую смонтировали на окраине поселка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Березово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на берегу реки Вогулки, и в сентябре 1952 года начали бурение.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Ровно через год, 21 сентября 1953 года, из скважины Р-1 с глубины 1344 метра ударил мощнейший газо-водяной фонтан.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Это было первое открытие промышленной залежи углеводородов в Западной Сибири. </a:t>
            </a: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260648"/>
            <a:ext cx="8712968" cy="1008112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Сначала был газ…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Андрей Быстрицк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1772816"/>
            <a:ext cx="2841145" cy="44037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3" descr="v-poselke-berezovo-hanty-mansijskogo-avtonomnogo-okruga-21-sentyabrya-1953-goda-geologorazvedochnoj-partiej-aleksandra-bystrickogo-na-skvazhine-r-1-vpervye-v-zapadnoj-sibiri-byl-poluchen-prirodnyj-gaz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508437" cy="6381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1412776"/>
            <a:ext cx="5112568" cy="525658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000" dirty="0" smtClean="0"/>
              <a:t>«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справедливо заметил в том легендарном сентябре 1953-го министр нефтяной промышленности СССР Николай Константинович Байбаков: «Газ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Березово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поставил последнюю точку в спорах ученых о перспективности Западной Сибири как нефтегазоносной провинции. Даже, пожалуй, восклицательный знак!»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260648"/>
            <a:ext cx="8712968" cy="1008112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Пожалуй, восклицательный знак!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Березово 1 скважи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1" y="1556792"/>
            <a:ext cx="3330873" cy="4968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891</Words>
  <Application>Microsoft Office PowerPoint</Application>
  <PresentationFormat>Экран (4:3)</PresentationFormat>
  <Paragraphs>58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s.karskanov@gmail.com</cp:lastModifiedBy>
  <cp:revision>57</cp:revision>
  <dcterms:created xsi:type="dcterms:W3CDTF">2022-11-22T12:50:29Z</dcterms:created>
  <dcterms:modified xsi:type="dcterms:W3CDTF">2022-12-04T14:52:13Z</dcterms:modified>
</cp:coreProperties>
</file>