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09" autoAdjust="0"/>
  </p:normalViewPr>
  <p:slideViewPr>
    <p:cSldViewPr>
      <p:cViewPr varScale="1">
        <p:scale>
          <a:sx n="65" d="100"/>
          <a:sy n="65" d="100"/>
        </p:scale>
        <p:origin x="-1300" y="-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44799-1EC7-413F-B226-50432F8B45C2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E493CC-E25A-41A3-960B-D0B077A76C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44799-1EC7-413F-B226-50432F8B45C2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93CC-E25A-41A3-960B-D0B077A76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44799-1EC7-413F-B226-50432F8B45C2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93CC-E25A-41A3-960B-D0B077A76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C544799-1EC7-413F-B226-50432F8B45C2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1E493CC-E25A-41A3-960B-D0B077A76C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44799-1EC7-413F-B226-50432F8B45C2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93CC-E25A-41A3-960B-D0B077A76C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44799-1EC7-413F-B226-50432F8B45C2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93CC-E25A-41A3-960B-D0B077A76C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93CC-E25A-41A3-960B-D0B077A76C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44799-1EC7-413F-B226-50432F8B45C2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44799-1EC7-413F-B226-50432F8B45C2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93CC-E25A-41A3-960B-D0B077A76C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44799-1EC7-413F-B226-50432F8B45C2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493CC-E25A-41A3-960B-D0B077A76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C544799-1EC7-413F-B226-50432F8B45C2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1E493CC-E25A-41A3-960B-D0B077A76C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44799-1EC7-413F-B226-50432F8B45C2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E493CC-E25A-41A3-960B-D0B077A76C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C544799-1EC7-413F-B226-50432F8B45C2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1E493CC-E25A-41A3-960B-D0B077A76C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1\&#1052;&#1086;&#1080;%20&#1076;&#1086;&#1082;&#1091;&#1084;&#1077;&#1085;&#1090;&#1099;\Mocart-Lakrimoza.mp3" TargetMode="External"/><Relationship Id="rId5" Type="http://schemas.openxmlformats.org/officeDocument/2006/relationships/image" Target="../media/image15.jpe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1\&#1056;&#1072;&#1073;&#1086;&#1095;&#1080;&#1081;%20&#1089;&#1090;&#1086;&#1083;\&#1055;&#1088;&#1077;&#1079;&#1077;&#1085;&#1090;&#1072;&#1094;&#1080;&#1103;%20&#1089;%20&#1062;&#1054;&#1056;\&#1057;&#1072;&#1076;&#1082;&#1086;%20-%20&#1047;&#1072;&#1080;&#1075;&#1088;&#1072;&#1081;&#1090;&#1077;%20&#1084;&#1086;&#1080;%20&#1075;&#1091;&#1089;&#1077;&#1083;&#1100;&#1082;&#1080;.mp3" TargetMode="External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Documents%20and%20Settings\1\&#1056;&#1072;&#1073;&#1086;&#1095;&#1080;&#1081;%20&#1089;&#1090;&#1086;&#1083;\&#1055;&#1088;&#1077;&#1079;&#1077;&#1085;&#1090;&#1072;&#1094;&#1080;&#1103;%20&#1089;%20&#1062;&#1054;&#1056;\video1.wmv" TargetMode="Externa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6;&#1072;&#1073;&#1086;&#1095;&#1080;&#1081;%20&#1089;&#1090;&#1086;&#1083;\&#1055;&#1088;&#1077;&#1079;&#1077;&#1085;&#1090;&#1072;&#1094;&#1080;&#1103;%20&#1089;%20&#1062;&#1054;&#1056;\30%20-%20&#1051;.%20&#1043;&#1091;&#1088;&#1095;&#1077;&#1085;&#1082;&#1086;%20-%20&#1055;&#1077;&#1089;&#1077;&#1085;&#1082;&#1072;%20&#1087;&#1088;&#1086;%20&#1087;&#1103;&#1090;&#1100;%20&#1084;&#1080;&#1085;&#1091;&#1090;.mp3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1\&#1056;&#1072;&#1073;&#1086;&#1095;&#1080;&#1081;%20&#1089;&#1090;&#1086;&#1083;\&#1055;&#1088;&#1077;&#1079;&#1077;&#1085;&#1090;&#1072;&#1094;&#1080;&#1103;%20&#1089;%20&#1062;&#1054;&#1056;\&#1052;&#1102;&#1079;&#1080;&#1082;&#1083;%20&#1050;&#1086;&#1096;&#1082;&#1080;.wmv" TargetMode="Externa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1" Type="http://schemas.openxmlformats.org/officeDocument/2006/relationships/slide" Target="slide21.xml"/><Relationship Id="rId5" Type="http://schemas.openxmlformats.org/officeDocument/2006/relationships/slide" Target="slide9.xml"/><Relationship Id="rId10" Type="http://schemas.openxmlformats.org/officeDocument/2006/relationships/slide" Target="slide19.xml"/><Relationship Id="rId4" Type="http://schemas.openxmlformats.org/officeDocument/2006/relationships/slide" Target="slide8.xml"/><Relationship Id="rId9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uz24.ru/news9947/" TargetMode="External"/><Relationship Id="rId13" Type="http://schemas.openxmlformats.org/officeDocument/2006/relationships/hyperlink" Target="http://www.utronews.ru/images/photo/medium/kuh.jpg-" TargetMode="External"/><Relationship Id="rId18" Type="http://schemas.openxmlformats.org/officeDocument/2006/relationships/hyperlink" Target="http://lcweb2.loc.gov/service/pnp/cph/3b30000/3b33000/3b33700/3b33705r.jpg" TargetMode="External"/><Relationship Id="rId3" Type="http://schemas.openxmlformats.org/officeDocument/2006/relationships/hyperlink" Target="http://musvid.net/videocat/%EC%FE%E7%E8%EA%EB+%CA%EE%F8%EA%E8/" TargetMode="External"/><Relationship Id="rId21" Type="http://schemas.openxmlformats.org/officeDocument/2006/relationships/hyperlink" Target="http://demagazine.ru/wp-content/uploads/2011/12/paustovsky.jpg" TargetMode="External"/><Relationship Id="rId7" Type="http://schemas.openxmlformats.org/officeDocument/2006/relationships/hyperlink" Target="http://vmusice.net/mp3/%EB%E0%EA%F0%E8%EC%EE%E7%E0" TargetMode="External"/><Relationship Id="rId12" Type="http://schemas.openxmlformats.org/officeDocument/2006/relationships/hyperlink" Target="http://media.syracuse.com/discover/photo/022100-catsjpg-5640557fa1bc94b9_large.jpg-" TargetMode="External"/><Relationship Id="rId17" Type="http://schemas.openxmlformats.org/officeDocument/2006/relationships/hyperlink" Target="http://img0.liveinternet.ru/images/attach/b/3/18/580/18580048_FrederikSHopen.jpg" TargetMode="External"/><Relationship Id="rId25" Type="http://schemas.openxmlformats.org/officeDocument/2006/relationships/hyperlink" Target="http://img13.nnm.ru/imagez/gallery/6/7/1/a/3/671a3e93057b6031480241a03f4af2a8_full.jpg" TargetMode="External"/><Relationship Id="rId2" Type="http://schemas.openxmlformats.org/officeDocument/2006/relationships/slide" Target="slide2.xml"/><Relationship Id="rId16" Type="http://schemas.openxmlformats.org/officeDocument/2006/relationships/hyperlink" Target="http://s11.radikal.ru/i184/1102/5e/b1fcb1c1dda7.jpg" TargetMode="External"/><Relationship Id="rId20" Type="http://schemas.openxmlformats.org/officeDocument/2006/relationships/hyperlink" Target="http://www.dagpravda.ru/images/materials/full_orlova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p3keks.com/listen/%D0%B3%D0%BE%D1%80%D0%BD%D1%8B%D0%B5%20%D0%B2%D0%B5%D1%80%D1%88%D0%B8%D0%BD%D1%8B" TargetMode="External"/><Relationship Id="rId11" Type="http://schemas.openxmlformats.org/officeDocument/2006/relationships/hyperlink" Target="http://www.graycell.ru/picture/big/krylov2.jpg" TargetMode="External"/><Relationship Id="rId24" Type="http://schemas.openxmlformats.org/officeDocument/2006/relationships/hyperlink" Target="http://img11.nnm.ru/1/4/a/c/c/14acce305a9d8b9cefc093ffec1dd70d_full.jpg" TargetMode="External"/><Relationship Id="rId5" Type="http://schemas.openxmlformats.org/officeDocument/2006/relationships/hyperlink" Target="http://onlinemusic.org.ua/download-617165.html" TargetMode="External"/><Relationship Id="rId15" Type="http://schemas.openxmlformats.org/officeDocument/2006/relationships/hyperlink" Target="http://www.music-talks.ru/pictures/36.lyadov.jpg" TargetMode="External"/><Relationship Id="rId23" Type="http://schemas.openxmlformats.org/officeDocument/2006/relationships/hyperlink" Target="http://img1.liveinternet.ru/images/attach/c/5/88/540/88540529_4000491_rimskii_tanec_devyshek.jpg" TargetMode="External"/><Relationship Id="rId10" Type="http://schemas.openxmlformats.org/officeDocument/2006/relationships/hyperlink" Target="http://s48.radikal.ru/i122/0908/bf/3c00b7c04ef0.jpg%20%20-" TargetMode="External"/><Relationship Id="rId19" Type="http://schemas.openxmlformats.org/officeDocument/2006/relationships/hyperlink" Target="http://story.com.ua/i/photos_publication/2060/400_585/eMN3PXHV.jpg" TargetMode="External"/><Relationship Id="rId4" Type="http://schemas.openxmlformats.org/officeDocument/2006/relationships/hyperlink" Target="http://www.youtube.com/watch?v=lG5Zkl1nJVA" TargetMode="External"/><Relationship Id="rId9" Type="http://schemas.openxmlformats.org/officeDocument/2006/relationships/hyperlink" Target="http://www.elkniga.ru/static/authors/1/61954.jpg" TargetMode="External"/><Relationship Id="rId14" Type="http://schemas.openxmlformats.org/officeDocument/2006/relationships/hyperlink" Target="http://kaleidoskop-dance.ru/wp-content/uploads/2011/11/zhizel.jpg" TargetMode="External"/><Relationship Id="rId22" Type="http://schemas.openxmlformats.org/officeDocument/2006/relationships/hyperlink" Target="http://img0.liveinternet.ru/images/attach/c/3/75/448/75448710_large_4000491_rims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1\&#1052;&#1086;&#1080;%20&#1076;&#1086;&#1082;&#1091;&#1084;&#1077;&#1085;&#1090;&#1099;\&#1043;&#1086;&#1088;&#1085;&#1099;&#1077;%20&#1074;&#1077;&#1088;&#1096;&#1080;&#1085;&#1099;.mp3" TargetMode="External"/><Relationship Id="rId5" Type="http://schemas.openxmlformats.org/officeDocument/2006/relationships/image" Target="../media/image5.jpe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844824"/>
            <a:ext cx="8305800" cy="2997980"/>
          </a:xfrm>
        </p:spPr>
        <p:txBody>
          <a:bodyPr/>
          <a:lstStyle/>
          <a:p>
            <a:endParaRPr lang="ru-RU" sz="4400" dirty="0" smtClean="0"/>
          </a:p>
          <a:p>
            <a:r>
              <a:rPr lang="ru-RU" sz="4400" dirty="0" smtClean="0">
                <a:latin typeface="Arial" pitchFamily="34" charset="0"/>
                <a:cs typeface="Arial" pitchFamily="34" charset="0"/>
              </a:rPr>
              <a:t>«Музыка 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литература»</a:t>
            </a:r>
            <a:endParaRPr lang="ru-RU" sz="4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4400" dirty="0" smtClean="0">
                <a:latin typeface="Arial" pitchFamily="34" charset="0"/>
                <a:cs typeface="Arial" pitchFamily="34" charset="0"/>
              </a:rPr>
              <a:t>                      </a:t>
            </a:r>
          </a:p>
          <a:p>
            <a:r>
              <a:rPr lang="ru-RU" sz="4400" dirty="0" smtClean="0">
                <a:latin typeface="Arial" pitchFamily="34" charset="0"/>
                <a:cs typeface="Arial" pitchFamily="34" charset="0"/>
              </a:rPr>
              <a:t>                    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Автор: Агеева Татьяна Юрьевна,</a:t>
            </a:r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                                              учитель музыки МОУ-СОШ №1</a:t>
            </a:r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            г.Аткарска</a:t>
            </a: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Аткарск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2021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4400" dirty="0" smtClean="0"/>
          </a:p>
          <a:p>
            <a:endParaRPr lang="ru-RU" sz="4400" dirty="0" smtClean="0"/>
          </a:p>
          <a:p>
            <a:endParaRPr lang="ru-RU" sz="4400" dirty="0" smtClean="0"/>
          </a:p>
          <a:p>
            <a:endParaRPr lang="ru-RU" sz="4400" dirty="0" smtClean="0"/>
          </a:p>
          <a:p>
            <a:r>
              <a:rPr lang="ru-RU" sz="4400" dirty="0" smtClean="0"/>
              <a:t> </a:t>
            </a:r>
          </a:p>
          <a:p>
            <a:endParaRPr lang="ru-RU" sz="4400" dirty="0" smtClean="0"/>
          </a:p>
          <a:p>
            <a:r>
              <a:rPr lang="ru-RU" sz="4400" dirty="0" smtClean="0"/>
              <a:t>    </a:t>
            </a:r>
          </a:p>
          <a:p>
            <a:endParaRPr lang="ru-RU" sz="4400" dirty="0" smtClean="0"/>
          </a:p>
          <a:p>
            <a:endParaRPr lang="ru-RU" sz="44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0"/>
            <a:ext cx="8305800" cy="2276872"/>
          </a:xfrm>
        </p:spPr>
        <p:txBody>
          <a:bodyPr/>
          <a:lstStyle/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 - </a:t>
            </a:r>
            <a:b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 № 1 </a:t>
            </a:r>
            <a:b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имени 397-й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Сарненской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дивизии города Аткарска Саратовской области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949280"/>
            <a:ext cx="8280920" cy="47667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Фредерик Шопен (1810-1849) 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944" y="332656"/>
            <a:ext cx="4640192" cy="576334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Горсть земли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Когда Шопен отчизну покидал,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Друзья ему любовно поднесли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старинном кубке горсть родной земли,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Чтоб милый дар его сопровождал.</a:t>
            </a:r>
          </a:p>
          <a:p>
            <a:endParaRPr lang="ru-RU" sz="7200" dirty="0" smtClean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неизъяснимой грусти дни текли .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Средь разных стран, холодных, чуждых зал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Он свято кубок  свой оберегал,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нем видя край, оставленный вдали.</a:t>
            </a:r>
          </a:p>
          <a:p>
            <a:endParaRPr lang="ru-RU" sz="7200" dirty="0" smtClean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Гармонии задумчивый поэт,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Он пел печали благородный свет,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Высокую любовь в людских сердцах.</a:t>
            </a:r>
          </a:p>
          <a:p>
            <a:endParaRPr lang="ru-RU" sz="7200" dirty="0" smtClean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Когда он  умер на земле чужой,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Той милой горсткою земли родной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 хмурым небом был увенчан прах.</a:t>
            </a:r>
          </a:p>
          <a:p>
            <a:pPr>
              <a:buNone/>
            </a:pPr>
            <a:r>
              <a:rPr lang="ru-RU" sz="72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                     </a:t>
            </a:r>
            <a:r>
              <a:rPr lang="ru-RU" sz="7200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А.Граши</a:t>
            </a:r>
            <a:endParaRPr lang="ru-RU" sz="7200" dirty="0" smtClean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4" name="Picture 2" descr="E:\маме\18580048_FrederikSHopen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3563236" cy="49289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33256"/>
            <a:ext cx="4104456" cy="47667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Вольфганг  Амадей  Моцарт  (1756-1799)           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950640"/>
            <a:ext cx="4059936" cy="59073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В своей «маленькой трагедии» « Моцарт и Сальери» А. Пушкин рассказал об истории создания «Реквиема»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Mocart-Lakrimoza.mp3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23528" y="6309320"/>
            <a:ext cx="1224136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К содержанию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E:\маме\3b33705r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60648"/>
            <a:ext cx="4320480" cy="565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91336"/>
          </a:xfrm>
        </p:spPr>
        <p:txBody>
          <a:bodyPr>
            <a:normAutofit/>
          </a:bodyPr>
          <a:lstStyle/>
          <a:p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Первое путешествие в музыкальный театр</a:t>
            </a:r>
          </a:p>
          <a:p>
            <a:pPr>
              <a:buNone/>
            </a:pPr>
            <a:endParaRPr lang="ru-RU" sz="2400" b="1" dirty="0" smtClean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Опера -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это слово имеет итальянской произведение и переводится как труд, сочинение. Возникла опера в Италии на рубеже </a:t>
            </a:r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XVI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XVII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веков и первоначально называлась драма на музыке. В этом жанре на основе литературного сюжета соединяются музыка (вокальная и инструментальная), драматическое (театральное) действие , сценическое и изобразительное искусство  (костюмы, декорации) реже – хореография.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Либретто -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краткое литературное изложение сюжета оперы, балета, оперетты, мюзикла. В переводе с итальянского либретто означает книжечка.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97152"/>
            <a:ext cx="8229600" cy="108012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       Н.А. Римский-Корсаков  опера-былина «Садко» 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E:\маме\_img_985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620688"/>
            <a:ext cx="6949802" cy="4637155"/>
          </a:xfrm>
          <a:prstGeom prst="rect">
            <a:avLst/>
          </a:prstGeom>
          <a:noFill/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179512" y="6309320"/>
            <a:ext cx="1224136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К содержанию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Садко - Заиграйте мои гусельки.mp3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2440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24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Второе путешествие в музыкальный театр.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552" y="5373216"/>
            <a:ext cx="8352928" cy="794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Балет-слово французского происхождения, а на латинском языке </a:t>
            </a:r>
            <a:r>
              <a:rPr lang="en-US" sz="1800" b="1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ballo</a:t>
            </a:r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означает танцую. Этот жанр появился благодаря творческому союзу музыки , литературы, хореографии,  драматического и изобразительного искусства.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E:\маме\zhizel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0100" y="1628800"/>
            <a:ext cx="4533900" cy="3724275"/>
          </a:xfrm>
          <a:prstGeom prst="rect">
            <a:avLst/>
          </a:prstGeom>
          <a:noFill/>
        </p:spPr>
      </p:pic>
      <p:pic>
        <p:nvPicPr>
          <p:cNvPr id="6147" name="Picture 3" descr="E:\маме\kuh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38904"/>
            <a:ext cx="4644008" cy="34830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949280"/>
            <a:ext cx="6984776" cy="43204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Фрагмент из балета П.И. Чайковского «Щелкунчик» 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video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5576" y="332656"/>
            <a:ext cx="7416824" cy="5562618"/>
          </a:xfrm>
          <a:prstGeom prst="rect">
            <a:avLst/>
          </a:prstGeom>
        </p:spPr>
      </p:pic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179512" y="6309320"/>
            <a:ext cx="1224136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К содержанию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2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               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Музыка  в театре, кино, на телевидении 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251520" y="6237312"/>
            <a:ext cx="1224136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3" action="ppaction://hlinksldjump"/>
              </a:rPr>
              <a:t>К содержанию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30 - Л. Гурченко - Песенка про пять минут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165304"/>
            <a:ext cx="304800" cy="304800"/>
          </a:xfrm>
          <a:prstGeom prst="rect">
            <a:avLst/>
          </a:prstGeom>
        </p:spPr>
      </p:pic>
      <p:pic>
        <p:nvPicPr>
          <p:cNvPr id="1026" name="Picture 2" descr="E:\маме\06labarlm1217432093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19" y="3501008"/>
            <a:ext cx="3652773" cy="2473449"/>
          </a:xfrm>
          <a:prstGeom prst="rect">
            <a:avLst/>
          </a:prstGeom>
          <a:noFill/>
        </p:spPr>
      </p:pic>
      <p:pic>
        <p:nvPicPr>
          <p:cNvPr id="1027" name="Picture 3" descr="E:\маме\0_757e3_d5b6d891_XL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412776"/>
            <a:ext cx="3407860" cy="2440880"/>
          </a:xfrm>
          <a:prstGeom prst="rect">
            <a:avLst/>
          </a:prstGeom>
          <a:noFill/>
        </p:spPr>
      </p:pic>
      <p:pic>
        <p:nvPicPr>
          <p:cNvPr id="1028" name="Picture 4" descr="E:\маме\b1fcb1c1dda7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3284984"/>
            <a:ext cx="2578401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3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7924800" cy="980728"/>
          </a:xfrm>
        </p:spPr>
        <p:txBody>
          <a:bodyPr/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Третье  путешествие в музыкальный театр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797152"/>
            <a:ext cx="7924800" cy="18002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Мюзикл -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развлекательное представление в котором соединяются различные жанры искусства – эстрадная и бытовая музыка, хореография и современный танец , драма и изобразительное искусство. Мюзиклы пришли к нам из Америки в 60-е гг. 20 века.</a:t>
            </a:r>
            <a:endParaRPr lang="ru-RU" sz="18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E:\маме\022100-catsjpg-5640557fa1bc94b9_larg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908720"/>
            <a:ext cx="3456384" cy="4000444"/>
          </a:xfrm>
          <a:prstGeom prst="rect">
            <a:avLst/>
          </a:prstGeom>
          <a:noFill/>
        </p:spPr>
      </p:pic>
      <p:pic>
        <p:nvPicPr>
          <p:cNvPr id="7171" name="Picture 3" descr="E:\маме\3c00b7c04ef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4224469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237312"/>
            <a:ext cx="6120680" cy="43204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Фрагмент из мюзикла Э. Л.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Уэббера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«Кошки»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Мюзикл Кошк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0"/>
            <a:ext cx="8352928" cy="6251714"/>
          </a:xfrm>
          <a:prstGeom prst="rect">
            <a:avLst/>
          </a:prstGeom>
        </p:spPr>
      </p:pic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179512" y="6309320"/>
            <a:ext cx="1224136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К содержанию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1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832648"/>
          </a:xfrm>
        </p:spPr>
        <p:txBody>
          <a:bodyPr>
            <a:normAutofit lnSpcReduction="10000"/>
            <a:scene3d>
              <a:camera prst="orthographicFront">
                <a:rot lat="0" lon="20999997" rev="0"/>
              </a:camera>
              <a:lightRig rig="threePt" dir="t"/>
            </a:scene3d>
          </a:bodyPr>
          <a:lstStyle/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1. Какой из данных музыкальных жанров не связан с литературой?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А) песня      Б)опера    В) симфония   г)балет 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2. Какой композитор создавал симфонические миниатюры обращаясь к русскому фольклору ?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А)П.И.Чайковский   Б)А. К.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Лядов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В)М.И.Глинка 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Г) Ф.Шопен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3. Какое музыкальное произведение принадлежит В.А.Моцарту?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А)  «Реквием»   Б) «Песня венецианского гондольера»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  В) «Горные вершины»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4.Либретто-это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А)краткое музыкальное изложение     Б)краткое литературное изложение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В)концертное произведение для пения с инструментальным сопровождением</a:t>
            </a:r>
          </a:p>
          <a:p>
            <a:endParaRPr lang="ru-RU" sz="1800" dirty="0" smtClean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5. Какой композитор создал оперу- былину «Садко» взяв за основу одноимённую былину?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А) В.А.Моцарт    Б)П.И. Чайковский   В)Н.А. Римский-Корсаков          Г)М.И.Глинка</a:t>
            </a:r>
          </a:p>
          <a:p>
            <a:endParaRPr lang="ru-RU" sz="18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                                               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Тест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924944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  <a:hlinkClick r:id="rId2" action="ppaction://hlinksldjump"/>
              </a:rPr>
              <a:t>Вокальная музыка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5816" y="278092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  <a:hlinkClick r:id="rId3" action="ppaction://hlinksldjump"/>
              </a:rPr>
              <a:t>Фольклор в музыке русских композиторов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285293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Песни без слов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83760" y="2852936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  <a:hlinkClick r:id="rId5" action="ppaction://hlinksldjump"/>
              </a:rPr>
              <a:t>Писатели и поэты о музыке и музыкантах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472514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  <a:hlinkClick r:id="rId6" action="ppaction://hlinksldjump"/>
              </a:rPr>
              <a:t>Опера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465313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  <a:hlinkClick r:id="rId7" action="ppaction://hlinksldjump"/>
              </a:rPr>
              <a:t>Балет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4653136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  <a:hlinkClick r:id="rId8" action="ppaction://hlinksldjump"/>
              </a:rPr>
              <a:t>Музыка в театре, в кино, на телевидении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36296" y="465313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  <a:hlinkClick r:id="rId9" action="ppaction://hlinksldjump"/>
              </a:rPr>
              <a:t>Мюзикл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hlinkClick r:id="rId10" action="ppaction://hlinksldjump"/>
          </p:cNvPr>
          <p:cNvSpPr txBox="1"/>
          <p:nvPr/>
        </p:nvSpPr>
        <p:spPr>
          <a:xfrm>
            <a:off x="827584" y="580526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  <a:hlinkClick r:id="rId10" action="ppaction://hlinksldjump"/>
              </a:rPr>
              <a:t>Тест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9792" y="5805264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  <a:hlinkClick r:id="rId11" action="ppaction://hlinksldjump"/>
              </a:rPr>
              <a:t>Интернет-ресурсы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476672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   Аннотация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908720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Данная презентация может быть использована на уроках музыки в 5 классе по теме «Музыка и литература» . Презентация содержит необходимый теоретический материал, аудио и видео фрагменты по данной теме, тестовое задание.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192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6.  Что легло в основу либретто  балета П.И. Чайковского «Щелкунчик»?</a:t>
            </a:r>
            <a:b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А) сказка  А.С. Пушкина         Б) сказка Э.Т.А. Гофмана         В) сказка  А.Островского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179512" y="6309320"/>
            <a:ext cx="1224136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2" action="ppaction://hlinksldjump"/>
              </a:rPr>
              <a:t>К содержанию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219200"/>
          </a:xfrm>
        </p:spPr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Интернет-ресурсы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524328" y="6165304"/>
            <a:ext cx="1224136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2" action="ppaction://hlinksldjump"/>
              </a:rPr>
              <a:t>К содержанию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71287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u="sng" dirty="0" smtClean="0">
                <a:hlinkClick r:id="rId3"/>
              </a:rPr>
              <a:t>http://musvid.net/videocat/%EC%FE%E7%E8%EA%EB+%CA%EE%F8%EA%E8/</a:t>
            </a:r>
            <a:endParaRPr lang="ru-RU" sz="800" dirty="0" smtClean="0"/>
          </a:p>
          <a:p>
            <a:r>
              <a:rPr lang="ru-RU" sz="800" dirty="0" smtClean="0"/>
              <a:t> </a:t>
            </a:r>
          </a:p>
          <a:p>
            <a:r>
              <a:rPr lang="ru-RU" sz="800" u="sng" dirty="0" smtClean="0">
                <a:hlinkClick r:id="rId4"/>
              </a:rPr>
              <a:t>http://www.youtube.com/watch?v=lG5Zkl1nJVA</a:t>
            </a:r>
            <a:endParaRPr lang="ru-RU" sz="800" dirty="0" smtClean="0"/>
          </a:p>
          <a:p>
            <a:r>
              <a:rPr lang="ru-RU" sz="800" dirty="0" smtClean="0"/>
              <a:t> </a:t>
            </a:r>
          </a:p>
          <a:p>
            <a:r>
              <a:rPr lang="ru-RU" sz="800" u="sng" dirty="0" smtClean="0">
                <a:hlinkClick r:id="rId5"/>
              </a:rPr>
              <a:t>http://onlinemusic.org.ua/download-617165.html</a:t>
            </a:r>
            <a:endParaRPr lang="ru-RU" sz="800" dirty="0" smtClean="0"/>
          </a:p>
          <a:p>
            <a:r>
              <a:rPr lang="ru-RU" sz="800" dirty="0" smtClean="0"/>
              <a:t> </a:t>
            </a:r>
          </a:p>
          <a:p>
            <a:r>
              <a:rPr lang="ru-RU" sz="800" u="sng" dirty="0" smtClean="0">
                <a:hlinkClick r:id="rId6"/>
              </a:rPr>
              <a:t>http://mp3keks.com/listen/%D0%B3%D0%BE%D1%80%D0%BD%D1%8B%D0%B5%20%D0%B2%D0%B5%D1%80%D1%88%D0%B8%D0%BD%D1%8B</a:t>
            </a:r>
            <a:endParaRPr lang="ru-RU" sz="800" dirty="0" smtClean="0"/>
          </a:p>
          <a:p>
            <a:r>
              <a:rPr lang="ru-RU" sz="800" dirty="0" smtClean="0"/>
              <a:t> </a:t>
            </a:r>
          </a:p>
          <a:p>
            <a:r>
              <a:rPr lang="ru-RU" sz="800" u="sng" dirty="0" smtClean="0">
                <a:hlinkClick r:id="rId7"/>
              </a:rPr>
              <a:t>http://vmusice.net/mp3/%EB%E0%EA%F0%E8%EC%EE%E7%E0</a:t>
            </a:r>
            <a:endParaRPr lang="ru-RU" sz="800" dirty="0" smtClean="0"/>
          </a:p>
          <a:p>
            <a:r>
              <a:rPr lang="ru-RU" sz="800" dirty="0" smtClean="0"/>
              <a:t> </a:t>
            </a:r>
          </a:p>
          <a:p>
            <a:r>
              <a:rPr lang="ru-RU" sz="800" u="sng" dirty="0" smtClean="0">
                <a:hlinkClick r:id="rId8"/>
              </a:rPr>
              <a:t>http://www.muz24.ru/news9947/</a:t>
            </a:r>
            <a:endParaRPr lang="ru-RU" sz="800" dirty="0" smtClean="0"/>
          </a:p>
          <a:p>
            <a:r>
              <a:rPr lang="ru-RU" sz="800" dirty="0" smtClean="0"/>
              <a:t> </a:t>
            </a:r>
          </a:p>
          <a:p>
            <a:r>
              <a:rPr lang="ru-RU" sz="800" u="sng" dirty="0" smtClean="0">
                <a:hlinkClick r:id="rId9"/>
              </a:rPr>
              <a:t>http://www.elkniga.ru/static/authors/1/61954.jpg</a:t>
            </a:r>
            <a:endParaRPr lang="ru-RU" sz="800" dirty="0" smtClean="0"/>
          </a:p>
          <a:p>
            <a:r>
              <a:rPr lang="ru-RU" sz="800" dirty="0" smtClean="0"/>
              <a:t>  </a:t>
            </a:r>
          </a:p>
          <a:p>
            <a:r>
              <a:rPr lang="ru-RU" sz="800" u="sng" dirty="0" smtClean="0">
                <a:hlinkClick r:id="rId10"/>
              </a:rPr>
              <a:t>http://s48.radikal.ru/i122/0908/bf/3c00b7c04ef0.jpg  </a:t>
            </a:r>
            <a:r>
              <a:rPr lang="ru-RU" sz="800" dirty="0" smtClean="0"/>
              <a:t> </a:t>
            </a:r>
          </a:p>
          <a:p>
            <a:r>
              <a:rPr lang="ru-RU" sz="800" dirty="0" smtClean="0"/>
              <a:t> </a:t>
            </a:r>
          </a:p>
          <a:p>
            <a:r>
              <a:rPr lang="ru-RU" sz="800" u="sng" dirty="0" smtClean="0">
                <a:hlinkClick r:id="rId11"/>
              </a:rPr>
              <a:t>http://www.graycell.ru/picture/big/krylov2.jpg</a:t>
            </a:r>
            <a:endParaRPr lang="ru-RU" sz="800" dirty="0" smtClean="0"/>
          </a:p>
          <a:p>
            <a:r>
              <a:rPr lang="ru-RU" sz="800" dirty="0" smtClean="0"/>
              <a:t>  </a:t>
            </a:r>
          </a:p>
          <a:p>
            <a:r>
              <a:rPr lang="ru-RU" sz="800" u="sng" dirty="0" smtClean="0">
                <a:hlinkClick r:id="rId12"/>
              </a:rPr>
              <a:t>http://media.syracuse.com/discover/photo/022100-catsjpg-5640557fa1bc94b9_large.jpg</a:t>
            </a:r>
            <a:r>
              <a:rPr lang="ru-RU" sz="800" dirty="0" smtClean="0"/>
              <a:t> </a:t>
            </a:r>
          </a:p>
          <a:p>
            <a:r>
              <a:rPr lang="ru-RU" sz="800" dirty="0" smtClean="0"/>
              <a:t>  </a:t>
            </a:r>
          </a:p>
          <a:p>
            <a:r>
              <a:rPr lang="ru-RU" sz="800" u="sng" dirty="0" smtClean="0">
                <a:hlinkClick r:id="rId13"/>
              </a:rPr>
              <a:t>http://www.utronews.ru/images/photo/medium/kuh.jpg</a:t>
            </a:r>
            <a:endParaRPr lang="ru-RU" sz="800" dirty="0" smtClean="0"/>
          </a:p>
          <a:p>
            <a:r>
              <a:rPr lang="ru-RU" sz="800" dirty="0" smtClean="0"/>
              <a:t>  </a:t>
            </a:r>
          </a:p>
          <a:p>
            <a:r>
              <a:rPr lang="ru-RU" sz="800" u="sng" dirty="0" smtClean="0">
                <a:hlinkClick r:id="rId14"/>
              </a:rPr>
              <a:t>http://kaleidoskop-dance.ru/wp-content/uploads/2011/11/zhizel.jpg</a:t>
            </a:r>
            <a:endParaRPr lang="ru-RU" sz="800" dirty="0" smtClean="0"/>
          </a:p>
          <a:p>
            <a:r>
              <a:rPr lang="ru-RU" sz="800" dirty="0" smtClean="0"/>
              <a:t> </a:t>
            </a:r>
          </a:p>
          <a:p>
            <a:r>
              <a:rPr lang="ru-RU" sz="800" u="sng" dirty="0" smtClean="0">
                <a:hlinkClick r:id="rId15"/>
              </a:rPr>
              <a:t>http://www.music-talks.ru/pictures/36.lyadov.jpg</a:t>
            </a:r>
            <a:endParaRPr lang="ru-RU" sz="800" dirty="0" smtClean="0"/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  <a:r>
              <a:rPr lang="ru-RU" sz="800" u="sng" dirty="0" smtClean="0">
                <a:hlinkClick r:id="rId16"/>
              </a:rPr>
              <a:t>http://s11.radikal.ru/i184/1102/5e/b1fcb1c1dda7.jpg</a:t>
            </a:r>
            <a:endParaRPr lang="ru-RU" sz="800" dirty="0" smtClean="0"/>
          </a:p>
          <a:p>
            <a:r>
              <a:rPr lang="ru-RU" sz="800" dirty="0" smtClean="0"/>
              <a:t>  </a:t>
            </a:r>
          </a:p>
          <a:p>
            <a:r>
              <a:rPr lang="ru-RU" sz="800" u="sng" dirty="0" smtClean="0">
                <a:hlinkClick r:id="rId17"/>
              </a:rPr>
              <a:t>http://img0.liveinternet.ru/images/attach/b/3/18/580/18580048_FrederikSHopen.jpg</a:t>
            </a:r>
            <a:endParaRPr lang="ru-RU" sz="800" dirty="0" smtClean="0"/>
          </a:p>
          <a:p>
            <a:r>
              <a:rPr lang="ru-RU" sz="800" dirty="0" smtClean="0"/>
              <a:t>  </a:t>
            </a:r>
          </a:p>
          <a:p>
            <a:r>
              <a:rPr lang="ru-RU" sz="800" u="sng" dirty="0" smtClean="0">
                <a:hlinkClick r:id="rId18"/>
              </a:rPr>
              <a:t>http://lcweb2.loc.gov/service/pnp/cph/3b30000/3b33000/3b33700/3b33705r.jpg</a:t>
            </a:r>
            <a:endParaRPr lang="ru-RU" sz="800" dirty="0" smtClean="0"/>
          </a:p>
          <a:p>
            <a:r>
              <a:rPr lang="ru-RU" sz="800" dirty="0" smtClean="0"/>
              <a:t>  </a:t>
            </a:r>
          </a:p>
          <a:p>
            <a:r>
              <a:rPr lang="ru-RU" sz="800" u="sng" dirty="0" smtClean="0">
                <a:hlinkClick r:id="rId19"/>
              </a:rPr>
              <a:t>http://story.com.ua/i/photos_publication/2060/400_585/eMN3PXHV.jpg</a:t>
            </a:r>
            <a:endParaRPr lang="ru-RU" sz="800" dirty="0" smtClean="0"/>
          </a:p>
          <a:p>
            <a:r>
              <a:rPr lang="ru-RU" sz="800" dirty="0" smtClean="0"/>
              <a:t>  </a:t>
            </a:r>
          </a:p>
          <a:p>
            <a:r>
              <a:rPr lang="ru-RU" sz="800" u="sng" dirty="0" smtClean="0">
                <a:hlinkClick r:id="rId20"/>
              </a:rPr>
              <a:t>http://www.dagpravda.ru/images/materials/full_orlova.jpg</a:t>
            </a:r>
            <a:endParaRPr lang="ru-RU" sz="800" dirty="0" smtClean="0"/>
          </a:p>
          <a:p>
            <a:r>
              <a:rPr lang="ru-RU" sz="800" dirty="0" smtClean="0"/>
              <a:t>  </a:t>
            </a:r>
          </a:p>
          <a:p>
            <a:r>
              <a:rPr lang="ru-RU" sz="800" u="sng" dirty="0" smtClean="0">
                <a:hlinkClick r:id="rId21"/>
              </a:rPr>
              <a:t>http://demagazine.ru/wp-content/uploads/2011/12/paustovsky.jpg</a:t>
            </a:r>
            <a:endParaRPr lang="ru-RU" sz="800" dirty="0" smtClean="0"/>
          </a:p>
          <a:p>
            <a:r>
              <a:rPr lang="ru-RU" sz="800" dirty="0" smtClean="0"/>
              <a:t> </a:t>
            </a:r>
          </a:p>
          <a:p>
            <a:r>
              <a:rPr lang="ru-RU" sz="800" dirty="0" smtClean="0"/>
              <a:t> </a:t>
            </a:r>
            <a:r>
              <a:rPr lang="ru-RU" sz="800" u="sng" dirty="0" smtClean="0">
                <a:hlinkClick r:id="rId22"/>
              </a:rPr>
              <a:t>http://img0.liveinternet.ru/images/attach/c/3/75/448/75448710_large_4000491_rims.jpg</a:t>
            </a:r>
            <a:r>
              <a:rPr lang="ru-RU" sz="800" dirty="0" smtClean="0"/>
              <a:t> </a:t>
            </a:r>
          </a:p>
          <a:p>
            <a:r>
              <a:rPr lang="ru-RU" sz="800" dirty="0" smtClean="0"/>
              <a:t>  </a:t>
            </a:r>
          </a:p>
          <a:p>
            <a:r>
              <a:rPr lang="ru-RU" sz="800" u="sng" dirty="0" smtClean="0">
                <a:hlinkClick r:id="rId23"/>
              </a:rPr>
              <a:t>http://img1.liveinternet.ru/images/attach/c/5/88/540/88540529_4000491_rimskii_tanec_devyshek.jpg</a:t>
            </a:r>
            <a:r>
              <a:rPr lang="ru-RU" sz="800" dirty="0" smtClean="0"/>
              <a:t>   </a:t>
            </a:r>
          </a:p>
          <a:p>
            <a:r>
              <a:rPr lang="ru-RU" sz="800" dirty="0" smtClean="0"/>
              <a:t>  </a:t>
            </a:r>
          </a:p>
          <a:p>
            <a:r>
              <a:rPr lang="ru-RU" sz="800" u="sng" dirty="0" smtClean="0">
                <a:hlinkClick r:id="rId24"/>
              </a:rPr>
              <a:t>http://img11.nnm.ru/1/4/a/c/c/14acce305a9d8b9cefc093ffec1dd70d_full.jpg</a:t>
            </a:r>
            <a:endParaRPr lang="ru-RU" sz="800" dirty="0" smtClean="0"/>
          </a:p>
          <a:p>
            <a:r>
              <a:rPr lang="ru-RU" sz="800" dirty="0" smtClean="0"/>
              <a:t>  </a:t>
            </a:r>
          </a:p>
          <a:p>
            <a:r>
              <a:rPr lang="ru-RU" sz="800" u="sng" dirty="0" smtClean="0">
                <a:hlinkClick r:id="rId25"/>
              </a:rPr>
              <a:t>http://img13.nnm.ru/imagez/gallery/6/7/1/a/3/671a3e93057b6031480241a03f4af2a8_full.jpg</a:t>
            </a:r>
            <a:endParaRPr lang="ru-RU" sz="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pPr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Самый распространенный жанр музыкально-литературного творчества – песня. Песня-душа народа.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:\маме\Choir_Pyatnickogo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548680"/>
            <a:ext cx="5715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Овал 20"/>
          <p:cNvSpPr/>
          <p:nvPr/>
        </p:nvSpPr>
        <p:spPr>
          <a:xfrm>
            <a:off x="6228184" y="4509120"/>
            <a:ext cx="1872208" cy="504056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347864" y="5373216"/>
            <a:ext cx="2592288" cy="576064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51520" y="4437112"/>
            <a:ext cx="2592288" cy="72008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55576" y="1124744"/>
            <a:ext cx="1944216" cy="576064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563888" y="620688"/>
            <a:ext cx="1512168" cy="648072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868144" y="980728"/>
            <a:ext cx="2160240" cy="79208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483768" y="2420888"/>
            <a:ext cx="4392488" cy="180020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0736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        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игровые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протяжные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            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хороводные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Русские народные песни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                                             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лирические                                                   трудовые      </a:t>
            </a:r>
          </a:p>
          <a:p>
            <a:pPr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             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        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колыбельные</a:t>
            </a:r>
          </a:p>
        </p:txBody>
      </p:sp>
      <p:sp>
        <p:nvSpPr>
          <p:cNvPr id="9" name="Стрелка вниз 8"/>
          <p:cNvSpPr/>
          <p:nvPr/>
        </p:nvSpPr>
        <p:spPr>
          <a:xfrm rot="2442812">
            <a:off x="2221135" y="3757558"/>
            <a:ext cx="371856" cy="6673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8488146">
            <a:off x="2567669" y="1966204"/>
            <a:ext cx="379871" cy="6333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0800000">
            <a:off x="4211960" y="1556792"/>
            <a:ext cx="360040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2923136">
            <a:off x="5971213" y="1891255"/>
            <a:ext cx="369928" cy="6246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rot="19168698">
            <a:off x="6403172" y="3947868"/>
            <a:ext cx="370105" cy="675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4283968" y="4365104"/>
            <a:ext cx="360040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2192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Романс-это камерное (небольшое) вокальное произведение для голоса с инструментом . В романсах  раскрываются  чувства человека, его отношение  к  жизни, к  природе.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Горные верши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179512" y="6309320"/>
            <a:ext cx="1224136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К содержанию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E:\маме\184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2132856"/>
            <a:ext cx="6984167" cy="4365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9552" y="3645024"/>
            <a:ext cx="8305800" cy="1143000"/>
          </a:xfrm>
        </p:spPr>
        <p:txBody>
          <a:bodyPr/>
          <a:lstStyle/>
          <a:p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Анатолий Константинович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Лядов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(1855-1914), создал несколько симфонических миниатюр (небольших пьес) на сюжеты русского фольклора. Среди них: картинка к русской народной сказке «Баба яга», сказочная картинка «Волшебное озеро», народное сказание «Кикимора».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E:\маме\36.lyadov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589240"/>
            <a:ext cx="7200800" cy="64807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Николай Андреевич Римский-Корсаков  сочинил  симфоническую  сюиту  «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Шехеразада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по мотивам арабских 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ск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азок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«Тысяча и одна ночь»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251520" y="6237312"/>
            <a:ext cx="1224136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2" action="ppaction://hlinksldjump"/>
              </a:rPr>
              <a:t>К содержанию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:\маме\в презентации\75448710_large_4000491_rims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3961437" cy="5183188"/>
          </a:xfrm>
          <a:prstGeom prst="rect">
            <a:avLst/>
          </a:prstGeom>
          <a:noFill/>
        </p:spPr>
      </p:pic>
      <p:pic>
        <p:nvPicPr>
          <p:cNvPr id="1027" name="Picture 3" descr="E:\маме\в презентации\88540529_4000491_rimskii_tanec_devyshek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132856"/>
            <a:ext cx="4644008" cy="3422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157192"/>
            <a:ext cx="8229600" cy="93610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Что  стало бы  с песней без стихотворного  текста?  Осталась бы мелодия  - песня  без  слов.  Немецкий композитор </a:t>
            </a:r>
            <a:r>
              <a:rPr lang="en-US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XIX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века  Феликс  Мендельсон сочинил цикл фортепианных  пьес  под названием  «Песни без слов»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179512" y="6309320"/>
            <a:ext cx="1224136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  <a:hlinkClick r:id="rId2" action="ppaction://hlinksldjump"/>
              </a:rPr>
              <a:t>К содержанию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E:\маме\в презентации\671a3e93057b6031480241a03f4af2a8_full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620688"/>
            <a:ext cx="3311128" cy="4358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45224"/>
            <a:ext cx="8229600" cy="1152128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Писатели и поэты  создавали  литературные  произведения  о  музыке  и  музыкантах.</a:t>
            </a:r>
            <a:endParaRPr lang="ru-RU" sz="1800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E:\маме\krylov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708920"/>
            <a:ext cx="3275360" cy="3275360"/>
          </a:xfrm>
          <a:prstGeom prst="rect">
            <a:avLst/>
          </a:prstGeom>
          <a:noFill/>
        </p:spPr>
      </p:pic>
      <p:pic>
        <p:nvPicPr>
          <p:cNvPr id="4099" name="Picture 3" descr="E:\маме\6195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0"/>
            <a:ext cx="3124200" cy="3810000"/>
          </a:xfrm>
          <a:prstGeom prst="rect">
            <a:avLst/>
          </a:prstGeom>
          <a:noFill/>
        </p:spPr>
      </p:pic>
      <p:pic>
        <p:nvPicPr>
          <p:cNvPr id="4100" name="Picture 4" descr="E:\маме\paustovsky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2500" y="3429000"/>
            <a:ext cx="4381500" cy="2552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720</TotalTime>
  <Words>750</Words>
  <Application>Microsoft Office PowerPoint</Application>
  <PresentationFormat>Экран (4:3)</PresentationFormat>
  <Paragraphs>166</Paragraphs>
  <Slides>21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Муниципальное общеобразовательное учреждение -  средняя общеобразовательная школа № 1  имени 397-й  Сарненской дивизии города Аткарска Саратовской области</vt:lpstr>
      <vt:lpstr>Презентация PowerPoint</vt:lpstr>
      <vt:lpstr>Презентация PowerPoint</vt:lpstr>
      <vt:lpstr>Презентация PowerPoint</vt:lpstr>
      <vt:lpstr>Романс-это камерное (небольшое) вокальное произведение для голоса с инструментом . В романсах  раскрываются  чувства человека, его отношение  к  жизни, к  природе.</vt:lpstr>
      <vt:lpstr>Презентация PowerPoint</vt:lpstr>
      <vt:lpstr>Николай Андреевич Римский-Корсаков  сочинил  симфоническую  сюиту  «Шехеразада» по мотивам арабских  ск азок  «Тысяча и одна ночь»</vt:lpstr>
      <vt:lpstr>Что  стало бы  с песней без стихотворного  текста?  Осталась бы мелодия  - песня  без  слов.  Немецкий композитор XIX века  Феликс  Мендельсон сочинил цикл фортепианных  пьес  под названием  «Песни без слов»</vt:lpstr>
      <vt:lpstr>Писатели и поэты  создавали  литературные  произведения  о  музыке  и  музыкантах.</vt:lpstr>
      <vt:lpstr>Фредерик Шопен (1810-1849) </vt:lpstr>
      <vt:lpstr>Вольфганг  Амадей  Моцарт  (1756-1799)           </vt:lpstr>
      <vt:lpstr>Презентация PowerPoint</vt:lpstr>
      <vt:lpstr>                       Н.А. Римский-Корсаков  опера-былина «Садко» </vt:lpstr>
      <vt:lpstr>          Второе путешествие в музыкальный театр.</vt:lpstr>
      <vt:lpstr>Фрагмент из балета П.И. Чайковского «Щелкунчик» </vt:lpstr>
      <vt:lpstr>                  Музыка  в театре, кино, на телевидении </vt:lpstr>
      <vt:lpstr>          Третье  путешествие в музыкальный театр</vt:lpstr>
      <vt:lpstr>Фрагмент из мюзикла Э. Л. Уэббера «Кошки»</vt:lpstr>
      <vt:lpstr>                                                   Тест</vt:lpstr>
      <vt:lpstr>6.  Что легло в основу либретто  балета П.И. Чайковского «Щелкунчик»? А) сказка  А.С. Пушкина         Б) сказка Э.Т.А. Гофмана         В) сказка  А.Островского</vt:lpstr>
      <vt:lpstr>Интернет-ресурсы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ГАОУ ДПО «Саратовский институт повышения квалификации и переподготовки работников  образования» </dc:title>
  <dc:creator>Lenovo User</dc:creator>
  <cp:lastModifiedBy>Татьяна</cp:lastModifiedBy>
  <cp:revision>68</cp:revision>
  <dcterms:created xsi:type="dcterms:W3CDTF">2013-02-17T11:34:31Z</dcterms:created>
  <dcterms:modified xsi:type="dcterms:W3CDTF">2021-04-30T17:24:02Z</dcterms:modified>
</cp:coreProperties>
</file>