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1B932B-FAE3-4FCD-B215-07221C1FD3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5E6FA1-0402-4208-870F-546D8F875E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E65690-46EE-43EA-956F-C2DC466A5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184573-4EBC-4A0F-8D28-6B812CA16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C023E4-C552-41A2-8444-F77DA2C2C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743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31C8C2-C3B4-4672-B6E2-2111A5D36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8E24E27-0B09-4206-8D44-1EE7274848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8F398A-4E5B-4D40-9532-C49E5373C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7D0A197-E56B-495C-8116-EB7F5B71A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F43D56-D312-4FCC-BD8F-6DA66CF22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531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2A96102-B27E-4FDF-B81E-DF4EF3B585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330406C-A8B1-41C5-8068-2C8E6EF742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FF0551-A1D6-4A09-81C2-3DD6E7A44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7D50F6-356A-4CAB-BEE4-B6815675D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52F27F-61A8-41C0-AD08-D0D6A0387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694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6A8F9F-65AF-4A60-A508-5C5234E82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9FCEC9-BFFD-4144-B57C-F39BDD8F54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693C02-B793-426F-A28A-78764A917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5171F9-72D5-4A8B-8529-5DF3A9B28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CF9615-C174-4B03-82A3-8E32CCA45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445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B0E6F4-4345-4175-A346-889692770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13B3D1-1DD2-4954-B1AF-D6FFE18FF6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279D40-8E6A-48C0-B903-B702B6476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C58630-EAF8-48EC-B67D-3274919F3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04399A-8255-468E-A4B4-F07BD94FC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091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24A3B1-E416-452C-8789-E5C946D54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6F213C-A4EA-45D2-9997-CFDB22C671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B98825C-CDA7-4105-8174-B59D9A3C1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13202C5-7461-432C-8D25-24C9AD00F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739E54A-9F09-4D3B-A11A-35FB45CBD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84DD5AA-8C00-4484-93EE-60461C772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10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D86451-F702-4338-82FB-BEEFD778A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0198C9E-AB68-492B-A091-D943E5AB60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933E8D2-296A-4B99-9162-64F9BBA163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B26E0DC-E226-4917-BAEA-B11B522D21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4F4F87C-9D8C-4D5A-99CF-F7C35BFB5D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C2DB224-57A0-4DC9-81E4-DF86118A8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169E522-13AA-4DD8-B7F8-6D2C0E426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FC9102C-6F97-4296-A8C2-4DA2A6635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600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79D910-A16E-4E33-9C77-1FF27F394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01A374-B874-4385-8EBA-825E8BCF9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56A1FED-9005-45E5-A5E1-1EF1D35B3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DD49AE5-8398-4C77-AA52-E48ADB57D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668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ADBADE5-DC4E-4609-945C-0FF2D89C2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55C285D-2B00-4F87-89F2-BEC93F353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5A2816C-0EBA-4AA5-945A-B28670CE2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69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658EB6-AE4E-4AE2-853B-663D2F9D8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9B3627-F51B-477D-A6D2-464D060C7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BB3064C-640B-4512-8A5D-310CAF8488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9A25E0-8158-4F24-990B-BCC45EBEF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397B25-486F-43DF-A2C8-8830C7439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212F147-EC8B-4B3F-91BC-6659FC057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538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E3E03E-296B-438F-A8ED-255F85FD3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4190F19-FF8E-4942-B248-8DA7D876AB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4AA22DB-C01B-45D4-8D9B-10A49F693E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5EF9E88-C330-45A2-92E2-E4A90961F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3F3A4D-C7DD-4EA0-B44E-F4A11054A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65F2AB-6596-4D52-A72E-01E57A50E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1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FBE1EE-080E-4102-B643-6D3CB8F7D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0651603-34F1-4FFF-8DA9-ACFDED7991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7BAB87-B79D-4C63-ABA1-9A4236806D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4C4F666-F0CE-43C9-8D4C-E0280728C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DEF9FE-9AA4-4235-AECD-250E3C8959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749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8CF7B5-CAD0-4290-B1B8-91A4844A4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22363"/>
            <a:ext cx="4501341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 err="1"/>
              <a:t>Харвестерная</a:t>
            </a:r>
            <a:r>
              <a:rPr lang="en-US" sz="4800" dirty="0"/>
              <a:t> </a:t>
            </a:r>
            <a:r>
              <a:rPr lang="en-US" sz="4800" dirty="0" err="1"/>
              <a:t>головка</a:t>
            </a:r>
            <a:endParaRPr lang="en-US" sz="4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AFA061E-BE97-4FF8-9944-BEF96152E2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7980" y="4872922"/>
            <a:ext cx="4023359" cy="1208141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000"/>
              <a:t>Выполнил Маркирьев Илья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DD5FB78-955E-415F-B27E-6D6A4C9AEC3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9091" r="24160"/>
          <a:stretch/>
        </p:blipFill>
        <p:spPr>
          <a:xfrm>
            <a:off x="3690573" y="10"/>
            <a:ext cx="8668512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331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557A916-FDD1-44A1-A7A1-70009FD6B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B874C19-9B23-4B12-823E-D67615A9B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743949" cy="6858000"/>
          </a:xfrm>
          <a:custGeom>
            <a:avLst/>
            <a:gdLst>
              <a:gd name="connsiteX0" fmla="*/ 956085 w 7743949"/>
              <a:gd name="connsiteY0" fmla="*/ 2071857 h 6858000"/>
              <a:gd name="connsiteX1" fmla="*/ 4999548 w 7743949"/>
              <a:gd name="connsiteY1" fmla="*/ 2071857 h 6858000"/>
              <a:gd name="connsiteX2" fmla="*/ 5619604 w 7743949"/>
              <a:gd name="connsiteY2" fmla="*/ 2437296 h 6858000"/>
              <a:gd name="connsiteX3" fmla="*/ 7645701 w 7743949"/>
              <a:gd name="connsiteY3" fmla="*/ 5926372 h 6858000"/>
              <a:gd name="connsiteX4" fmla="*/ 7645701 w 7743949"/>
              <a:gd name="connsiteY4" fmla="*/ 6639850 h 6858000"/>
              <a:gd name="connsiteX5" fmla="*/ 7538856 w 7743949"/>
              <a:gd name="connsiteY5" fmla="*/ 6823844 h 6858000"/>
              <a:gd name="connsiteX6" fmla="*/ 7519022 w 7743949"/>
              <a:gd name="connsiteY6" fmla="*/ 6858000 h 6858000"/>
              <a:gd name="connsiteX7" fmla="*/ 0 w 7743949"/>
              <a:gd name="connsiteY7" fmla="*/ 6858000 h 6858000"/>
              <a:gd name="connsiteX8" fmla="*/ 0 w 7743949"/>
              <a:gd name="connsiteY8" fmla="*/ 3003362 h 6858000"/>
              <a:gd name="connsiteX9" fmla="*/ 144017 w 7743949"/>
              <a:gd name="connsiteY9" fmla="*/ 2754282 h 6858000"/>
              <a:gd name="connsiteX10" fmla="*/ 327296 w 7743949"/>
              <a:gd name="connsiteY10" fmla="*/ 2437296 h 6858000"/>
              <a:gd name="connsiteX11" fmla="*/ 956085 w 7743949"/>
              <a:gd name="connsiteY11" fmla="*/ 2071857 h 6858000"/>
              <a:gd name="connsiteX12" fmla="*/ 6281397 w 7743949"/>
              <a:gd name="connsiteY12" fmla="*/ 1163923 h 6858000"/>
              <a:gd name="connsiteX13" fmla="*/ 7148441 w 7743949"/>
              <a:gd name="connsiteY13" fmla="*/ 1163923 h 6858000"/>
              <a:gd name="connsiteX14" fmla="*/ 7281401 w 7743949"/>
              <a:gd name="connsiteY14" fmla="*/ 1242285 h 6858000"/>
              <a:gd name="connsiteX15" fmla="*/ 7715859 w 7743949"/>
              <a:gd name="connsiteY15" fmla="*/ 1990451 h 6858000"/>
              <a:gd name="connsiteX16" fmla="*/ 7715859 w 7743949"/>
              <a:gd name="connsiteY16" fmla="*/ 2143443 h 6858000"/>
              <a:gd name="connsiteX17" fmla="*/ 7281401 w 7743949"/>
              <a:gd name="connsiteY17" fmla="*/ 2891610 h 6858000"/>
              <a:gd name="connsiteX18" fmla="*/ 7148441 w 7743949"/>
              <a:gd name="connsiteY18" fmla="*/ 2969971 h 6858000"/>
              <a:gd name="connsiteX19" fmla="*/ 6281397 w 7743949"/>
              <a:gd name="connsiteY19" fmla="*/ 2969971 h 6858000"/>
              <a:gd name="connsiteX20" fmla="*/ 6146565 w 7743949"/>
              <a:gd name="connsiteY20" fmla="*/ 2891610 h 6858000"/>
              <a:gd name="connsiteX21" fmla="*/ 5713979 w 7743949"/>
              <a:gd name="connsiteY21" fmla="*/ 2143443 h 6858000"/>
              <a:gd name="connsiteX22" fmla="*/ 5713979 w 7743949"/>
              <a:gd name="connsiteY22" fmla="*/ 1990451 h 6858000"/>
              <a:gd name="connsiteX23" fmla="*/ 6146565 w 7743949"/>
              <a:gd name="connsiteY23" fmla="*/ 1242285 h 6858000"/>
              <a:gd name="connsiteX24" fmla="*/ 6281397 w 7743949"/>
              <a:gd name="connsiteY24" fmla="*/ 1163923 h 6858000"/>
              <a:gd name="connsiteX25" fmla="*/ 0 w 7743949"/>
              <a:gd name="connsiteY25" fmla="*/ 0 h 6858000"/>
              <a:gd name="connsiteX26" fmla="*/ 6600525 w 7743949"/>
              <a:gd name="connsiteY26" fmla="*/ 0 h 6858000"/>
              <a:gd name="connsiteX27" fmla="*/ 6486618 w 7743949"/>
              <a:gd name="connsiteY27" fmla="*/ 196155 h 6858000"/>
              <a:gd name="connsiteX28" fmla="*/ 5677553 w 7743949"/>
              <a:gd name="connsiteY28" fmla="*/ 1589421 h 6858000"/>
              <a:gd name="connsiteX29" fmla="*/ 5057496 w 7743949"/>
              <a:gd name="connsiteY29" fmla="*/ 1954861 h 6858000"/>
              <a:gd name="connsiteX30" fmla="*/ 1014033 w 7743949"/>
              <a:gd name="connsiteY30" fmla="*/ 1954861 h 6858000"/>
              <a:gd name="connsiteX31" fmla="*/ 385244 w 7743949"/>
              <a:gd name="connsiteY31" fmla="*/ 1589421 h 6858000"/>
              <a:gd name="connsiteX32" fmla="*/ 69234 w 7743949"/>
              <a:gd name="connsiteY32" fmla="*/ 1042874 h 6858000"/>
              <a:gd name="connsiteX33" fmla="*/ 0 w 7743949"/>
              <a:gd name="connsiteY33" fmla="*/ 9231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743949" h="6858000">
                <a:moveTo>
                  <a:pt x="956085" y="2071857"/>
                </a:moveTo>
                <a:cubicBezTo>
                  <a:pt x="956085" y="2071857"/>
                  <a:pt x="956085" y="2071857"/>
                  <a:pt x="4999548" y="2071857"/>
                </a:cubicBezTo>
                <a:cubicBezTo>
                  <a:pt x="5252811" y="2071857"/>
                  <a:pt x="5497339" y="2211072"/>
                  <a:pt x="5619604" y="2437296"/>
                </a:cubicBezTo>
                <a:cubicBezTo>
                  <a:pt x="5619604" y="2437296"/>
                  <a:pt x="5619604" y="2437296"/>
                  <a:pt x="7645701" y="5926372"/>
                </a:cubicBezTo>
                <a:cubicBezTo>
                  <a:pt x="7776699" y="6143896"/>
                  <a:pt x="7776699" y="6422327"/>
                  <a:pt x="7645701" y="6639850"/>
                </a:cubicBezTo>
                <a:cubicBezTo>
                  <a:pt x="7645701" y="6639850"/>
                  <a:pt x="7645701" y="6639850"/>
                  <a:pt x="7538856" y="6823844"/>
                </a:cubicBezTo>
                <a:lnTo>
                  <a:pt x="7519022" y="6858000"/>
                </a:lnTo>
                <a:lnTo>
                  <a:pt x="0" y="6858000"/>
                </a:lnTo>
                <a:lnTo>
                  <a:pt x="0" y="3003362"/>
                </a:lnTo>
                <a:lnTo>
                  <a:pt x="144017" y="2754282"/>
                </a:lnTo>
                <a:cubicBezTo>
                  <a:pt x="203181" y="2651956"/>
                  <a:pt x="264254" y="2546330"/>
                  <a:pt x="327296" y="2437296"/>
                </a:cubicBezTo>
                <a:cubicBezTo>
                  <a:pt x="458294" y="2211072"/>
                  <a:pt x="694090" y="2071857"/>
                  <a:pt x="956085" y="2071857"/>
                </a:cubicBezTo>
                <a:close/>
                <a:moveTo>
                  <a:pt x="6281397" y="1163923"/>
                </a:moveTo>
                <a:cubicBezTo>
                  <a:pt x="6281397" y="1163923"/>
                  <a:pt x="6281397" y="1163923"/>
                  <a:pt x="7148441" y="1163923"/>
                </a:cubicBezTo>
                <a:cubicBezTo>
                  <a:pt x="7202749" y="1163923"/>
                  <a:pt x="7255183" y="1193775"/>
                  <a:pt x="7281401" y="1242285"/>
                </a:cubicBezTo>
                <a:cubicBezTo>
                  <a:pt x="7281401" y="1242285"/>
                  <a:pt x="7281401" y="1242285"/>
                  <a:pt x="7715859" y="1990451"/>
                </a:cubicBezTo>
                <a:cubicBezTo>
                  <a:pt x="7743949" y="2037095"/>
                  <a:pt x="7743949" y="2096799"/>
                  <a:pt x="7715859" y="2143443"/>
                </a:cubicBezTo>
                <a:cubicBezTo>
                  <a:pt x="7715859" y="2143443"/>
                  <a:pt x="7715859" y="2143443"/>
                  <a:pt x="7281401" y="2891610"/>
                </a:cubicBezTo>
                <a:cubicBezTo>
                  <a:pt x="7255183" y="2940119"/>
                  <a:pt x="7202749" y="2969971"/>
                  <a:pt x="7148441" y="2969971"/>
                </a:cubicBezTo>
                <a:cubicBezTo>
                  <a:pt x="7148441" y="2969971"/>
                  <a:pt x="7148441" y="2969971"/>
                  <a:pt x="6281397" y="2969971"/>
                </a:cubicBezTo>
                <a:cubicBezTo>
                  <a:pt x="6225217" y="2969971"/>
                  <a:pt x="6174655" y="2940119"/>
                  <a:pt x="6146565" y="2891610"/>
                </a:cubicBezTo>
                <a:cubicBezTo>
                  <a:pt x="6146565" y="2891610"/>
                  <a:pt x="6146565" y="2891610"/>
                  <a:pt x="5713979" y="2143443"/>
                </a:cubicBezTo>
                <a:cubicBezTo>
                  <a:pt x="5685889" y="2096799"/>
                  <a:pt x="5685889" y="2037095"/>
                  <a:pt x="5713979" y="1990451"/>
                </a:cubicBezTo>
                <a:cubicBezTo>
                  <a:pt x="5713979" y="1990451"/>
                  <a:pt x="5713979" y="1990451"/>
                  <a:pt x="6146565" y="1242285"/>
                </a:cubicBezTo>
                <a:cubicBezTo>
                  <a:pt x="6174655" y="1193775"/>
                  <a:pt x="6225217" y="1163923"/>
                  <a:pt x="6281397" y="1163923"/>
                </a:cubicBezTo>
                <a:close/>
                <a:moveTo>
                  <a:pt x="0" y="0"/>
                </a:moveTo>
                <a:lnTo>
                  <a:pt x="6600525" y="0"/>
                </a:lnTo>
                <a:lnTo>
                  <a:pt x="6486618" y="196155"/>
                </a:lnTo>
                <a:cubicBezTo>
                  <a:pt x="6261242" y="584267"/>
                  <a:pt x="5994130" y="1044253"/>
                  <a:pt x="5677553" y="1589421"/>
                </a:cubicBezTo>
                <a:cubicBezTo>
                  <a:pt x="5555288" y="1815646"/>
                  <a:pt x="5310759" y="1954861"/>
                  <a:pt x="5057496" y="1954861"/>
                </a:cubicBezTo>
                <a:cubicBezTo>
                  <a:pt x="5057496" y="1954861"/>
                  <a:pt x="5057496" y="1954861"/>
                  <a:pt x="1014033" y="1954861"/>
                </a:cubicBezTo>
                <a:cubicBezTo>
                  <a:pt x="752038" y="1954861"/>
                  <a:pt x="516243" y="1815646"/>
                  <a:pt x="385244" y="1589421"/>
                </a:cubicBezTo>
                <a:cubicBezTo>
                  <a:pt x="385244" y="1589421"/>
                  <a:pt x="385244" y="1589421"/>
                  <a:pt x="69234" y="1042874"/>
                </a:cubicBezTo>
                <a:lnTo>
                  <a:pt x="0" y="9231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A37F43-9D4A-4E6D-BB2F-FF0E8D77D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44" y="349858"/>
            <a:ext cx="4761461" cy="135172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8. Кантователь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9A1418-FF2E-4A4D-B1E8-720A667F73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6746" y="2863018"/>
            <a:ext cx="4666592" cy="330445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 dirty="0" err="1">
                <a:solidFill>
                  <a:schemeClr val="bg1"/>
                </a:solidFill>
              </a:rPr>
              <a:t>Служит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для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наклона</a:t>
            </a:r>
            <a:r>
              <a:rPr lang="en-US" sz="2400" dirty="0">
                <a:solidFill>
                  <a:schemeClr val="bg1"/>
                </a:solidFill>
              </a:rPr>
              <a:t> х</a:t>
            </a:r>
            <a:r>
              <a:rPr lang="ru-RU" sz="2400" dirty="0" err="1">
                <a:solidFill>
                  <a:schemeClr val="bg1"/>
                </a:solidFill>
              </a:rPr>
              <a:t>арвестерной</a:t>
            </a:r>
            <a:r>
              <a:rPr lang="ru-RU" sz="2400" dirty="0">
                <a:solidFill>
                  <a:schemeClr val="bg1"/>
                </a:solidFill>
              </a:rPr>
              <a:t> головки</a:t>
            </a:r>
            <a:endParaRPr lang="en-US" sz="2400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D6772CD-4F7F-410C-B0A6-0A160FF3AD2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836576" y="1784248"/>
            <a:ext cx="3858600" cy="281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638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1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98F79A4-A6C7-4101-B1E9-27E05CB7CF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2"/>
            <a:ext cx="2232251" cy="2361890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122CE-4F67-4182-9B4D-81A5DB30C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2252" y="633046"/>
            <a:ext cx="4463623" cy="131499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chemeClr val="bg1"/>
                </a:solidFill>
              </a:rPr>
              <a:t>9. Цилиндр кантователя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9AFCB35-9C04-4524-A0B1-57FF6865D0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92656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7963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283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7963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283"/>
                </a:lnTo>
                <a:lnTo>
                  <a:pt x="0" y="18045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11AD2AD-0BA0-4DD3-8EEA-84686A0E71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2391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8208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475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8208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475"/>
                </a:lnTo>
                <a:lnTo>
                  <a:pt x="0" y="18045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7607C6D1-FB1C-4323-A040-A90D1E820C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32252" y="2125737"/>
            <a:ext cx="4463623" cy="4044463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Служит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для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баланса</a:t>
            </a:r>
            <a:r>
              <a:rPr lang="en-US" dirty="0">
                <a:solidFill>
                  <a:schemeClr val="bg1"/>
                </a:solidFill>
              </a:rPr>
              <a:t> х</a:t>
            </a:r>
            <a:r>
              <a:rPr lang="ru-RU" dirty="0" err="1">
                <a:solidFill>
                  <a:schemeClr val="bg1"/>
                </a:solidFill>
              </a:rPr>
              <a:t>арвестерной</a:t>
            </a:r>
            <a:r>
              <a:rPr lang="ru-RU" dirty="0">
                <a:solidFill>
                  <a:schemeClr val="bg1"/>
                </a:solidFill>
              </a:rPr>
              <a:t> головки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3C8019B-3985-409B-9B87-494B974EE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2"/>
            <a:ext cx="2232251" cy="2361890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chemeClr val="accent6">
              <a:alpha val="3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E5C5460-229E-46C8-A712-CC31798542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9419" y="3564607"/>
            <a:ext cx="3432581" cy="3293393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85A4DB3-61AA-49A1-85A9-B3397CD519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9419" y="3564607"/>
            <a:ext cx="3432581" cy="3293393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26" name="Graphic 185">
            <a:extLst>
              <a:ext uri="{FF2B5EF4-FFF2-40B4-BE49-F238E27FC236}">
                <a16:creationId xmlns:a16="http://schemas.microsoft.com/office/drawing/2014/main" id="{0C156BF8-7FF7-440F-BE2B-417DFFE8BF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428634" y="5987064"/>
            <a:ext cx="1054466" cy="469689"/>
            <a:chOff x="9841624" y="4115729"/>
            <a:chExt cx="602169" cy="268223"/>
          </a:xfrm>
          <a:solidFill>
            <a:schemeClr val="bg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7067280-C3E7-4DF6-A345-B9FEF6EF8D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78365A8-666B-4417-9D3C-554E6E6B2C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71CAAFA-0A31-4308-AB9F-B1C84ABDF9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6AB1D25-144D-4BB4-A45C-60B8A094F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69F0FB4-779A-48FC-AC33-784F177C92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Объект 3">
            <a:extLst>
              <a:ext uri="{FF2B5EF4-FFF2-40B4-BE49-F238E27FC236}">
                <a16:creationId xmlns:a16="http://schemas.microsoft.com/office/drawing/2014/main" id="{A283243A-B132-4D82-95E5-ED30C8FB5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192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B5A0DB2-47E6-4C50-A409-1A449EFE9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10. Цилиндр пилы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F3103042-EF25-4245-A9E2-3A54C244CD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Для чего служит.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0BF6FBEF-4C07-4269-B1B7-AA9FBB782EE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Служит для привода в действие шину </a:t>
            </a:r>
          </a:p>
          <a:p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E72572F9-34B9-49C0-BC03-8591F0655D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Вид 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84823A80-EEE4-40C7-AFD2-3761C7D2C0B4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868319" y="2761456"/>
            <a:ext cx="37909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73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65000"/>
              </a:schemeClr>
            </a:gs>
            <a:gs pos="74000">
              <a:schemeClr val="bg1">
                <a:lumMod val="50000"/>
              </a:schemeClr>
            </a:gs>
            <a:gs pos="83000">
              <a:schemeClr val="tx1">
                <a:lumMod val="50000"/>
                <a:lumOff val="50000"/>
              </a:schemeClr>
            </a:gs>
            <a:gs pos="100000">
              <a:schemeClr val="tx1">
                <a:lumMod val="95000"/>
                <a:lumOff val="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13F8BD-899B-4879-83F9-BA4AB0741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11. Мотор пилы</a:t>
            </a:r>
            <a:endParaRPr lang="ru-RU" dirty="0"/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A34C7B3E-F9D6-4DD1-8ADE-3E64AE5F27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Мотор пилы</a:t>
            </a:r>
          </a:p>
          <a:p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030AA08-4D26-416D-8541-0D6847A81ED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9788" y="2644205"/>
            <a:ext cx="5157787" cy="3406328"/>
          </a:xfrm>
        </p:spPr>
      </p:pic>
      <p:sp>
        <p:nvSpPr>
          <p:cNvPr id="13" name="Текст 12">
            <a:extLst>
              <a:ext uri="{FF2B5EF4-FFF2-40B4-BE49-F238E27FC236}">
                <a16:creationId xmlns:a16="http://schemas.microsoft.com/office/drawing/2014/main" id="{AAA4A9E2-12F0-439E-8F68-51A859AF8A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51091" y="2644205"/>
            <a:ext cx="5183188" cy="1075289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Мотор пилы – преобразует поток гидравлического масла в механическую работу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5F897B-38E3-4CCA-8878-A64607567B89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0748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3C47C2-33A2-44B2-BEAB-FEB679075C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3324"/>
            <a:ext cx="12192000" cy="6861324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3">
            <a:extLst>
              <a:ext uri="{FF2B5EF4-FFF2-40B4-BE49-F238E27FC236}">
                <a16:creationId xmlns:a16="http://schemas.microsoft.com/office/drawing/2014/main" id="{AD182BA8-54AD-4D9F-8264-B0FA8BB47D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246925" y="-479"/>
            <a:ext cx="9468701" cy="6858478"/>
          </a:xfrm>
          <a:custGeom>
            <a:avLst/>
            <a:gdLst>
              <a:gd name="connsiteX0" fmla="*/ 0 w 8078051"/>
              <a:gd name="connsiteY0" fmla="*/ 0 h 5829300"/>
              <a:gd name="connsiteX1" fmla="*/ 4453793 w 8078051"/>
              <a:gd name="connsiteY1" fmla="*/ 0 h 5829300"/>
              <a:gd name="connsiteX2" fmla="*/ 5363426 w 8078051"/>
              <a:gd name="connsiteY2" fmla="*/ 0 h 5829300"/>
              <a:gd name="connsiteX3" fmla="*/ 5368184 w 8078051"/>
              <a:gd name="connsiteY3" fmla="*/ 0 h 5829300"/>
              <a:gd name="connsiteX4" fmla="*/ 8078051 w 8078051"/>
              <a:gd name="connsiteY4" fmla="*/ 5829300 h 5829300"/>
              <a:gd name="connsiteX5" fmla="*/ 1743926 w 8078051"/>
              <a:gd name="connsiteY5" fmla="*/ 5829300 h 5829300"/>
              <a:gd name="connsiteX6" fmla="*/ 1744148 w 8078051"/>
              <a:gd name="connsiteY6" fmla="*/ 5828822 h 5829300"/>
              <a:gd name="connsiteX7" fmla="*/ 0 w 8078051"/>
              <a:gd name="connsiteY7" fmla="*/ 5828822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1" h="5829300">
                <a:moveTo>
                  <a:pt x="0" y="0"/>
                </a:moveTo>
                <a:lnTo>
                  <a:pt x="4453793" y="0"/>
                </a:lnTo>
                <a:lnTo>
                  <a:pt x="5363426" y="0"/>
                </a:lnTo>
                <a:lnTo>
                  <a:pt x="5368184" y="0"/>
                </a:lnTo>
                <a:lnTo>
                  <a:pt x="8078051" y="5829300"/>
                </a:lnTo>
                <a:lnTo>
                  <a:pt x="1743926" y="5829300"/>
                </a:lnTo>
                <a:lnTo>
                  <a:pt x="1744148" y="5828822"/>
                </a:lnTo>
                <a:lnTo>
                  <a:pt x="0" y="5828822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6">
            <a:extLst>
              <a:ext uri="{FF2B5EF4-FFF2-40B4-BE49-F238E27FC236}">
                <a16:creationId xmlns:a16="http://schemas.microsoft.com/office/drawing/2014/main" id="{4ED83379-0499-45E1-AB78-6AA230F964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479"/>
            <a:ext cx="9324977" cy="6858479"/>
          </a:xfrm>
          <a:custGeom>
            <a:avLst/>
            <a:gdLst>
              <a:gd name="connsiteX0" fmla="*/ 1246925 w 9324977"/>
              <a:gd name="connsiteY0" fmla="*/ 0 h 6858479"/>
              <a:gd name="connsiteX1" fmla="*/ 5076797 w 9324977"/>
              <a:gd name="connsiteY1" fmla="*/ 0 h 6858479"/>
              <a:gd name="connsiteX2" fmla="*/ 6143025 w 9324977"/>
              <a:gd name="connsiteY2" fmla="*/ 0 h 6858479"/>
              <a:gd name="connsiteX3" fmla="*/ 6148602 w 9324977"/>
              <a:gd name="connsiteY3" fmla="*/ 0 h 6858479"/>
              <a:gd name="connsiteX4" fmla="*/ 9324977 w 9324977"/>
              <a:gd name="connsiteY4" fmla="*/ 6858478 h 6858479"/>
              <a:gd name="connsiteX5" fmla="*/ 3359025 w 9324977"/>
              <a:gd name="connsiteY5" fmla="*/ 6858478 h 6858479"/>
              <a:gd name="connsiteX6" fmla="*/ 3359025 w 9324977"/>
              <a:gd name="connsiteY6" fmla="*/ 6858479 h 6858479"/>
              <a:gd name="connsiteX7" fmla="*/ 0 w 9324977"/>
              <a:gd name="connsiteY7" fmla="*/ 6858479 h 6858479"/>
              <a:gd name="connsiteX8" fmla="*/ 0 w 9324977"/>
              <a:gd name="connsiteY8" fmla="*/ 479 h 6858479"/>
              <a:gd name="connsiteX9" fmla="*/ 1246925 w 9324977"/>
              <a:gd name="connsiteY9" fmla="*/ 479 h 6858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24977" h="6858479">
                <a:moveTo>
                  <a:pt x="1246925" y="0"/>
                </a:moveTo>
                <a:lnTo>
                  <a:pt x="5076797" y="0"/>
                </a:lnTo>
                <a:lnTo>
                  <a:pt x="6143025" y="0"/>
                </a:lnTo>
                <a:lnTo>
                  <a:pt x="6148602" y="0"/>
                </a:lnTo>
                <a:lnTo>
                  <a:pt x="9324977" y="6858478"/>
                </a:lnTo>
                <a:lnTo>
                  <a:pt x="3359025" y="6858478"/>
                </a:lnTo>
                <a:lnTo>
                  <a:pt x="3359025" y="6858479"/>
                </a:lnTo>
                <a:lnTo>
                  <a:pt x="0" y="6858479"/>
                </a:lnTo>
                <a:lnTo>
                  <a:pt x="0" y="479"/>
                </a:lnTo>
                <a:lnTo>
                  <a:pt x="1246925" y="479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7E908D-E139-410C-B803-9FEFD9EDA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962246"/>
            <a:ext cx="6437700" cy="261196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12. </a:t>
            </a:r>
            <a:r>
              <a:rPr lang="en-US" sz="54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Серийный</a:t>
            </a:r>
            <a:r>
              <a:rPr lang="en-US" sz="5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4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номер</a:t>
            </a:r>
            <a:endParaRPr lang="en-US" sz="5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414E51-A7CB-40E9-BDB6-B97F022E78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3719618"/>
            <a:ext cx="4167376" cy="115552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Код, присвоенный объекту поставщиком на весь срок службы</a:t>
            </a:r>
          </a:p>
        </p:txBody>
      </p:sp>
    </p:spTree>
    <p:extLst>
      <p:ext uri="{BB962C8B-B14F-4D97-AF65-F5344CB8AC3E}">
        <p14:creationId xmlns:p14="http://schemas.microsoft.com/office/powerpoint/2010/main" val="10965525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05834C4-2FFB-4E44-B72B-851A9058C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FB35610-FC72-4B5D-8270-0C2EAB4FAE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3958AAE-9A35-4269-9827-755CAE53AF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468" y="685800"/>
            <a:ext cx="7979307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C2798F-E047-45A3-A22B-81B493D95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274" y="1265274"/>
            <a:ext cx="2998382" cy="4391247"/>
          </a:xfrm>
        </p:spPr>
        <p:txBody>
          <a:bodyPr anchor="ctr">
            <a:normAutofit/>
          </a:bodyPr>
          <a:lstStyle/>
          <a:p>
            <a:pPr algn="ctr"/>
            <a:r>
              <a:rPr lang="ru-RU" sz="2800">
                <a:solidFill>
                  <a:schemeClr val="bg1">
                    <a:alpha val="60000"/>
                  </a:schemeClr>
                </a:solidFill>
              </a:rPr>
              <a:t>13. Бачок для краски системы цветомаркировки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49A2682-D6AB-4E8E-A2F9-1416770564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21238" y="1834357"/>
            <a:ext cx="3252787" cy="325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765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CDA1A2E9-63FE-408D-A803-8E306ECAB4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058" y="450221"/>
            <a:ext cx="11272742" cy="3918123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882FC4-2145-43DB-A051-B88C0174A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669" y="1111086"/>
            <a:ext cx="10011831" cy="262388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66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14. Мотры протяжки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BE9F90C-C163-435B-9A68-D15C92D1CF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7200" y="4521269"/>
            <a:ext cx="6699246" cy="1877811"/>
          </a:xfrm>
          <a:prstGeom prst="rect">
            <a:avLst/>
          </a:prstGeom>
          <a:solidFill>
            <a:srgbClr val="7F7F7F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6BA66F5-FAA4-4939-90C1-ABF8E22B53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79500" y="4843002"/>
            <a:ext cx="5433479" cy="1234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sz="2600" kern="1200" dirty="0" err="1">
                <a:solidFill>
                  <a:srgbClr val="1B1B1B"/>
                </a:solidFill>
                <a:latin typeface="+mn-lt"/>
                <a:ea typeface="+mn-ea"/>
                <a:cs typeface="+mn-cs"/>
              </a:rPr>
              <a:t>Нужен</a:t>
            </a:r>
            <a:r>
              <a:rPr lang="en-US" sz="2600" kern="1200" dirty="0">
                <a:solidFill>
                  <a:srgbClr val="1B1B1B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600" kern="1200" dirty="0" err="1">
                <a:solidFill>
                  <a:srgbClr val="1B1B1B"/>
                </a:solidFill>
                <a:latin typeface="+mn-lt"/>
                <a:ea typeface="+mn-ea"/>
                <a:cs typeface="+mn-cs"/>
              </a:rPr>
              <a:t>для</a:t>
            </a:r>
            <a:r>
              <a:rPr lang="en-US" sz="2600" kern="1200" dirty="0">
                <a:solidFill>
                  <a:srgbClr val="1B1B1B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600" kern="1200" dirty="0" err="1">
                <a:solidFill>
                  <a:srgbClr val="1B1B1B"/>
                </a:solidFill>
                <a:latin typeface="+mn-lt"/>
                <a:ea typeface="+mn-ea"/>
                <a:cs typeface="+mn-cs"/>
              </a:rPr>
              <a:t>вращения</a:t>
            </a:r>
            <a:r>
              <a:rPr lang="en-US" sz="2600" kern="1200" dirty="0">
                <a:solidFill>
                  <a:srgbClr val="1B1B1B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600" kern="1200" dirty="0" err="1">
                <a:solidFill>
                  <a:srgbClr val="1B1B1B"/>
                </a:solidFill>
                <a:latin typeface="+mn-lt"/>
                <a:ea typeface="+mn-ea"/>
                <a:cs typeface="+mn-cs"/>
              </a:rPr>
              <a:t>протягивающих</a:t>
            </a:r>
            <a:r>
              <a:rPr lang="en-US" sz="2600" kern="1200" dirty="0">
                <a:solidFill>
                  <a:srgbClr val="1B1B1B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600" kern="1200" dirty="0" err="1">
                <a:solidFill>
                  <a:srgbClr val="1B1B1B"/>
                </a:solidFill>
                <a:latin typeface="+mn-lt"/>
                <a:ea typeface="+mn-ea"/>
                <a:cs typeface="+mn-cs"/>
              </a:rPr>
              <a:t>роликов</a:t>
            </a:r>
            <a:endParaRPr lang="en-US" sz="2600" kern="1200" dirty="0">
              <a:solidFill>
                <a:srgbClr val="1B1B1B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2A62240-24A1-4270-9676-5729EF10745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478179" y="4920969"/>
            <a:ext cx="1819434" cy="1087111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1A882A9F-F4E9-4E23-8F0B-20B5DF42EA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19345" y="4521270"/>
            <a:ext cx="2115455" cy="1890204"/>
          </a:xfrm>
          <a:prstGeom prst="rect">
            <a:avLst/>
          </a:prstGeom>
          <a:solidFill>
            <a:srgbClr val="54533E">
              <a:alpha val="9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157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4A4EF1AF-C8A1-43AF-BFA3-5EA7C6E6E58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12159" b="1302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18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BE00F6-8FD0-4AD7-A528-10A0C4A81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/>
              <a:t>15.Передние сучкорезные ножы</a:t>
            </a:r>
          </a:p>
        </p:txBody>
      </p:sp>
      <p:cxnSp>
        <p:nvCxnSpPr>
          <p:cNvPr id="19" name="Straight Connector 11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4A9375-A183-43FB-A6D9-8023DDA4FD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3417573"/>
            <a:ext cx="4593021" cy="261983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1800" dirty="0"/>
              <a:t>Служит для захвата дерева и обрезки сучков.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41535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7FA33FF-088D-4F16-95A2-2C64D353DE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376EFB1-01CF-419F-ABF1-2AF02BBFC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709160" cy="6858000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F9DEA15-78BD-4750-AA18-B9F28A6D5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284331" cy="6858000"/>
          </a:xfrm>
          <a:custGeom>
            <a:avLst/>
            <a:gdLst>
              <a:gd name="connsiteX0" fmla="*/ 0 w 4319042"/>
              <a:gd name="connsiteY0" fmla="*/ 0 h 6858000"/>
              <a:gd name="connsiteX1" fmla="*/ 1142888 w 4319042"/>
              <a:gd name="connsiteY1" fmla="*/ 0 h 6858000"/>
              <a:gd name="connsiteX2" fmla="*/ 4319042 w 4319042"/>
              <a:gd name="connsiteY2" fmla="*/ 6858000 h 6858000"/>
              <a:gd name="connsiteX3" fmla="*/ 0 w 431904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9042" h="6858000">
                <a:moveTo>
                  <a:pt x="0" y="0"/>
                </a:moveTo>
                <a:lnTo>
                  <a:pt x="1142888" y="0"/>
                </a:lnTo>
                <a:lnTo>
                  <a:pt x="431904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D2604-D557-462A-9954-DDA310E94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640263"/>
            <a:ext cx="4250435" cy="5376224"/>
          </a:xfrm>
        </p:spPr>
        <p:txBody>
          <a:bodyPr>
            <a:normAutofit/>
          </a:bodyPr>
          <a:lstStyle/>
          <a:p>
            <a:r>
              <a:rPr lang="ru-RU" dirty="0"/>
              <a:t>Основные узлы </a:t>
            </a:r>
            <a:r>
              <a:rPr lang="ru-RU" dirty="0" err="1"/>
              <a:t>харвестерной</a:t>
            </a:r>
            <a:r>
              <a:rPr lang="ru-RU" dirty="0"/>
              <a:t> головки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CD4546-150C-4CF1-B5BB-91494A958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8384" y="640263"/>
            <a:ext cx="6028944" cy="5254510"/>
          </a:xfrm>
        </p:spPr>
        <p:txBody>
          <a:bodyPr anchor="ctr">
            <a:normAutofit/>
          </a:bodyPr>
          <a:lstStyle/>
          <a:p>
            <a:r>
              <a:rPr lang="ru-RU" sz="1500">
                <a:solidFill>
                  <a:schemeClr val="bg1"/>
                </a:solidFill>
              </a:rPr>
              <a:t>1. Бак смазки пильного механизма</a:t>
            </a:r>
          </a:p>
          <a:p>
            <a:r>
              <a:rPr lang="ru-RU" sz="1500">
                <a:solidFill>
                  <a:schemeClr val="bg1"/>
                </a:solidFill>
              </a:rPr>
              <a:t>2. Пильная шина</a:t>
            </a:r>
          </a:p>
          <a:p>
            <a:r>
              <a:rPr lang="ru-RU" sz="1500">
                <a:solidFill>
                  <a:schemeClr val="bg1"/>
                </a:solidFill>
              </a:rPr>
              <a:t>3. Протаскивающие ролики (вальцы)</a:t>
            </a:r>
          </a:p>
          <a:p>
            <a:r>
              <a:rPr lang="ru-RU" sz="1500">
                <a:solidFill>
                  <a:schemeClr val="bg1"/>
                </a:solidFill>
              </a:rPr>
              <a:t>4. Ротатор</a:t>
            </a:r>
          </a:p>
          <a:p>
            <a:r>
              <a:rPr lang="ru-RU" sz="1500">
                <a:solidFill>
                  <a:schemeClr val="bg1"/>
                </a:solidFill>
              </a:rPr>
              <a:t>5. Задние сучкорезные ножи</a:t>
            </a:r>
          </a:p>
          <a:p>
            <a:r>
              <a:rPr lang="ru-RU" sz="1500">
                <a:solidFill>
                  <a:schemeClr val="bg1"/>
                </a:solidFill>
              </a:rPr>
              <a:t>6. Цилиндр сучкорезных ножей</a:t>
            </a:r>
          </a:p>
          <a:p>
            <a:r>
              <a:rPr lang="ru-RU" sz="1500">
                <a:solidFill>
                  <a:schemeClr val="bg1"/>
                </a:solidFill>
              </a:rPr>
              <a:t>7. Серьга</a:t>
            </a:r>
          </a:p>
          <a:p>
            <a:r>
              <a:rPr lang="ru-RU" sz="1500">
                <a:solidFill>
                  <a:schemeClr val="bg1"/>
                </a:solidFill>
              </a:rPr>
              <a:t>8. Кантователь</a:t>
            </a:r>
          </a:p>
          <a:p>
            <a:r>
              <a:rPr lang="ru-RU" sz="1500">
                <a:solidFill>
                  <a:schemeClr val="bg1"/>
                </a:solidFill>
              </a:rPr>
              <a:t>9. Цилиндр кантователя</a:t>
            </a:r>
          </a:p>
          <a:p>
            <a:r>
              <a:rPr lang="ru-RU" sz="1500">
                <a:solidFill>
                  <a:schemeClr val="bg1"/>
                </a:solidFill>
              </a:rPr>
              <a:t>10. Цилиндр пилы</a:t>
            </a:r>
          </a:p>
          <a:p>
            <a:r>
              <a:rPr lang="ru-RU" sz="1500">
                <a:solidFill>
                  <a:schemeClr val="bg1"/>
                </a:solidFill>
              </a:rPr>
              <a:t>11. Мотор пилы</a:t>
            </a:r>
          </a:p>
          <a:p>
            <a:r>
              <a:rPr lang="ru-RU" sz="1500">
                <a:solidFill>
                  <a:schemeClr val="bg1"/>
                </a:solidFill>
              </a:rPr>
              <a:t>12. Серийный номер</a:t>
            </a:r>
          </a:p>
          <a:p>
            <a:r>
              <a:rPr lang="ru-RU" sz="1500">
                <a:solidFill>
                  <a:schemeClr val="bg1"/>
                </a:solidFill>
              </a:rPr>
              <a:t>13. Бачок для краски системы цветомаркировки</a:t>
            </a:r>
          </a:p>
          <a:p>
            <a:r>
              <a:rPr lang="ru-RU" sz="1500">
                <a:solidFill>
                  <a:schemeClr val="bg1"/>
                </a:solidFill>
              </a:rPr>
              <a:t>14. Моторы протяжки</a:t>
            </a:r>
          </a:p>
          <a:p>
            <a:r>
              <a:rPr lang="ru-RU" sz="1500">
                <a:solidFill>
                  <a:schemeClr val="bg1"/>
                </a:solidFill>
              </a:rPr>
              <a:t>15. Передние сучкорезные ножи</a:t>
            </a:r>
          </a:p>
        </p:txBody>
      </p:sp>
    </p:spTree>
    <p:extLst>
      <p:ext uri="{BB962C8B-B14F-4D97-AF65-F5344CB8AC3E}">
        <p14:creationId xmlns:p14="http://schemas.microsoft.com/office/powerpoint/2010/main" val="35591913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8B8BAC-663F-426E-A577-7B392AC34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614" y="1783959"/>
            <a:ext cx="4087306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1. Бак смазки пильного механизма.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DBC492-6747-475F-9983-BAB44C26AF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464612" y="4750893"/>
            <a:ext cx="4087305" cy="11478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000"/>
              <a:t>Предназначен для смазки трущихся деталей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C116EDF-CD7E-46EC-8F4D-A1D14DA03E5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6537" r="17624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6584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277A31-D0D3-4B76-AC93-2DA08C3E2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>
                <a:solidFill>
                  <a:srgbClr val="FFFFFF"/>
                </a:solidFill>
              </a:rPr>
              <a:t>2. Пильная шина.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9A8EF4-DC6F-4061-859B-93E9B0FEEC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0" y="4159404"/>
            <a:ext cx="9144000" cy="109839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2400">
                <a:solidFill>
                  <a:srgbClr val="FFFFFF"/>
                </a:solidFill>
              </a:rPr>
              <a:t>Служит для того чтобы распилить дерево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3AEA8B1-3DAF-420F-B9CE-4E1BE6136B9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alphaModFix amt="50000"/>
            <a:extLst/>
          </a:blip>
          <a:srcRect t="24496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3913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0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30DF940C-1D92-478C-9009-CBFC908DFD9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4131" r="25253" b="6499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C651A7-6D20-496E-9F82-03F13E781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100"/>
              <a:t>3. Протаскивающие ролики.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32E4BF-BD9B-4088-9187-E5C47DC3E8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7980" y="4872922"/>
            <a:ext cx="4023359" cy="1208141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000"/>
              <a:t>Предназначены для протаскивания дерева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47881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98F79A4-A6C7-4101-B1E9-27E05CB7CF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2"/>
            <a:ext cx="2232251" cy="2361890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A9014B-85B9-47BF-9F31-8DC12AEA9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2252" y="633046"/>
            <a:ext cx="4463623" cy="131499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4. Ротатор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9AFCB35-9C04-4524-A0B1-57FF6865D0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92656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7963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283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7963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283"/>
                </a:lnTo>
                <a:lnTo>
                  <a:pt x="0" y="18045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11AD2AD-0BA0-4DD3-8EEA-84686A0E71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2391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8208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475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8208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475"/>
                </a:lnTo>
                <a:lnTo>
                  <a:pt x="0" y="18045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2AA0CF-D95A-4002-8095-5ED403E054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32252" y="2125737"/>
            <a:ext cx="4463623" cy="40444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Ротатор служит для вращение харвестестерной головки </a:t>
            </a:r>
          </a:p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3C8019B-3985-409B-9B87-494B974EE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2"/>
            <a:ext cx="2232251" cy="2361890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chemeClr val="accent6">
              <a:alpha val="3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9E5C5460-229E-46C8-A712-CC31798542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9419" y="3564607"/>
            <a:ext cx="3432581" cy="3293393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85A4DB3-61AA-49A1-85A9-B3397CD519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9419" y="3564607"/>
            <a:ext cx="3432581" cy="3293393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FF3C73E-F147-480F-B5C1-C97DB0B46AF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r="250"/>
          <a:stretch/>
        </p:blipFill>
        <p:spPr>
          <a:xfrm>
            <a:off x="7020480" y="871280"/>
            <a:ext cx="4415738" cy="4415738"/>
          </a:xfrm>
          <a:custGeom>
            <a:avLst/>
            <a:gdLst/>
            <a:ahLst/>
            <a:cxnLst/>
            <a:rect l="l" t="t" r="r" b="b"/>
            <a:pathLst>
              <a:path w="2452978" h="2452978">
                <a:moveTo>
                  <a:pt x="1226489" y="0"/>
                </a:moveTo>
                <a:cubicBezTo>
                  <a:pt x="1903860" y="0"/>
                  <a:pt x="2452978" y="549118"/>
                  <a:pt x="2452978" y="1226489"/>
                </a:cubicBezTo>
                <a:cubicBezTo>
                  <a:pt x="2452978" y="1903860"/>
                  <a:pt x="1903860" y="2452978"/>
                  <a:pt x="1226489" y="2452978"/>
                </a:cubicBezTo>
                <a:cubicBezTo>
                  <a:pt x="549118" y="2452978"/>
                  <a:pt x="0" y="1903860"/>
                  <a:pt x="0" y="1226489"/>
                </a:cubicBezTo>
                <a:cubicBezTo>
                  <a:pt x="0" y="549118"/>
                  <a:pt x="549118" y="0"/>
                  <a:pt x="1226489" y="0"/>
                </a:cubicBezTo>
                <a:close/>
              </a:path>
            </a:pathLst>
          </a:custGeom>
        </p:spPr>
      </p:pic>
      <p:grpSp>
        <p:nvGrpSpPr>
          <p:cNvPr id="24" name="Graphic 185">
            <a:extLst>
              <a:ext uri="{FF2B5EF4-FFF2-40B4-BE49-F238E27FC236}">
                <a16:creationId xmlns:a16="http://schemas.microsoft.com/office/drawing/2014/main" id="{0C156BF8-7FF7-440F-BE2B-417DFFE8BF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428634" y="5987064"/>
            <a:ext cx="1054466" cy="469689"/>
            <a:chOff x="9841624" y="4115729"/>
            <a:chExt cx="602169" cy="268223"/>
          </a:xfrm>
          <a:solidFill>
            <a:schemeClr val="bg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7067280-C3E7-4DF6-A345-B9FEF6EF8D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78365A8-666B-4417-9D3C-554E6E6B2C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71CAAFA-0A31-4308-AB9F-B1C84ABDF9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6AB1D25-144D-4BB4-A45C-60B8A094F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69F0FB4-779A-48FC-AC33-784F177C92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36854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BDDD09D-4C87-4B50-938E-9EB0E18D8E5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alphaModFix amt="50000"/>
            <a:extLst/>
          </a:blip>
          <a:srcRect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AC2697-FEEC-4749-9F71-2C7130DF5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>
                <a:solidFill>
                  <a:srgbClr val="FFFFFF"/>
                </a:solidFill>
              </a:rPr>
              <a:t>5. Задние сучкорезные ножи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14A223-E5C9-430B-8AC9-D5B5C90F07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0" y="4159404"/>
            <a:ext cx="9144000" cy="109839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2400" dirty="0" err="1">
                <a:solidFill>
                  <a:srgbClr val="FFFFFF"/>
                </a:solidFill>
              </a:rPr>
              <a:t>служит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err="1">
                <a:solidFill>
                  <a:srgbClr val="FFFFFF"/>
                </a:solidFill>
              </a:rPr>
              <a:t>для</a:t>
            </a: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err="1">
                <a:solidFill>
                  <a:srgbClr val="FFFFFF"/>
                </a:solidFill>
              </a:rPr>
              <a:t>срезание</a:t>
            </a:r>
            <a:r>
              <a:rPr lang="ru-RU" sz="2400">
                <a:solidFill>
                  <a:srgbClr val="FFFFFF"/>
                </a:solidFill>
              </a:rPr>
              <a:t> сучьев </a:t>
            </a:r>
            <a:r>
              <a:rPr lang="en-US" sz="2400" dirty="0">
                <a:solidFill>
                  <a:srgbClr val="FFFFFF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3188931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397E3E-B90C-4D82-BAAA-36F7AC6A45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16C8D8F-10E9-4498-ABDB-0F923F8B68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561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7963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283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7963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283"/>
                </a:lnTo>
                <a:lnTo>
                  <a:pt x="0" y="18045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E5A83E3-8A11-4492-BB6E-F5F2240316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564296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8208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475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8208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475"/>
                </a:lnTo>
                <a:lnTo>
                  <a:pt x="0" y="18045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CF5E676-CA04-4CED-9F1E-5026ED66E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782347" cy="2943932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BA9E676-A8FC-4C2F-8D78-C13ED8ABD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782347" cy="2943932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2B5CBEA-F125-49B6-8335-227C325B11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65207" y="4529611"/>
            <a:ext cx="2426793" cy="2328389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ECD79B5-5FC5-495F-BFD6-346C16E787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65207" y="4529611"/>
            <a:ext cx="2426793" cy="2328389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6">
              <a:alpha val="3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C1D3151-5F97-4860-B56C-C98BD62CC2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21898" y="819446"/>
            <a:ext cx="8751370" cy="5402463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D9D048-3063-435A-8C23-26C1907E9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21898" y="819446"/>
            <a:ext cx="8751370" cy="5402463"/>
          </a:xfrm>
          <a:prstGeom prst="rect">
            <a:avLst/>
          </a:prstGeom>
          <a:solidFill>
            <a:schemeClr val="accent2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DE96824-E506-4448-8704-5EC7BF7BC5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20315" y="727769"/>
            <a:ext cx="8751370" cy="5402463"/>
          </a:xfrm>
          <a:prstGeom prst="rect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DCF345-1839-42CA-9F5F-F227D877F0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1534" y="1344304"/>
            <a:ext cx="7451678" cy="2843702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chemeClr val="bg1"/>
                </a:solidFill>
              </a:rPr>
              <a:t>6. Цилиндр сучкорезных ножей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1F3054-B749-4F1D-9ECC-34BD443BF3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86765" y="4414123"/>
            <a:ext cx="6418471" cy="1432109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Для закрытия и открытия </a:t>
            </a:r>
            <a:r>
              <a:rPr lang="ru-RU" sz="2000" dirty="0" err="1">
                <a:solidFill>
                  <a:schemeClr val="bg1"/>
                </a:solidFill>
              </a:rPr>
              <a:t>харвестерной</a:t>
            </a:r>
            <a:r>
              <a:rPr lang="ru-RU" sz="2000" dirty="0">
                <a:solidFill>
                  <a:schemeClr val="bg1"/>
                </a:solidFill>
              </a:rPr>
              <a:t> головки ножей </a:t>
            </a:r>
          </a:p>
          <a:p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D1A5E71-B6B6-486A-8CDC-C7ABD9B90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29446" y="4786746"/>
            <a:ext cx="620727" cy="620727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B6C541AE-9B02-44C0-B8C6-B2DEA7ED38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29446" y="4786746"/>
            <a:ext cx="620727" cy="620727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339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3225CD-CE92-465E-9D36-60846ADA4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803325"/>
            <a:ext cx="5314536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7. Серьга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095F634-DC14-4761-84B1-EE06E940DF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2000" y="2279018"/>
            <a:ext cx="5314543" cy="33759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800" dirty="0" err="1"/>
              <a:t>Служит</a:t>
            </a:r>
            <a:r>
              <a:rPr lang="en-US" sz="1800" dirty="0"/>
              <a:t> </a:t>
            </a:r>
            <a:r>
              <a:rPr lang="en-US" sz="1800" dirty="0" err="1"/>
              <a:t>для</a:t>
            </a:r>
            <a:r>
              <a:rPr lang="en-US" sz="1800" dirty="0"/>
              <a:t> </a:t>
            </a:r>
            <a:r>
              <a:rPr lang="en-US" sz="1800" dirty="0" err="1"/>
              <a:t>сцепления</a:t>
            </a:r>
            <a:r>
              <a:rPr lang="en-US" sz="1800" dirty="0"/>
              <a:t> х</a:t>
            </a:r>
            <a:r>
              <a:rPr lang="ru-RU" sz="1800" dirty="0" err="1"/>
              <a:t>арвестерной</a:t>
            </a:r>
            <a:r>
              <a:rPr lang="ru-RU" sz="1800" dirty="0"/>
              <a:t> головки</a:t>
            </a:r>
            <a:r>
              <a:rPr lang="en-US" sz="1800" dirty="0"/>
              <a:t> и </a:t>
            </a:r>
            <a:r>
              <a:rPr lang="en-US" sz="1800" dirty="0" err="1"/>
              <a:t>мунипулятора</a:t>
            </a:r>
            <a:r>
              <a:rPr lang="en-US" sz="1800" dirty="0"/>
              <a:t> </a:t>
            </a:r>
          </a:p>
          <a:p>
            <a:endParaRPr lang="en-US" sz="180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769C3126-EFF6-487F-AAB8-5A5432D023C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9AA6660-29BC-47F0-966D-39F0F6F28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7117" y="1196849"/>
            <a:ext cx="4320498" cy="481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756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242</Words>
  <Application>Microsoft Office PowerPoint</Application>
  <PresentationFormat>Широкоэкранный</PresentationFormat>
  <Paragraphs>50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Харвестерная головка</vt:lpstr>
      <vt:lpstr>Основные узлы харвестерной головки</vt:lpstr>
      <vt:lpstr>1. Бак смазки пильного механизма.</vt:lpstr>
      <vt:lpstr>2. Пильная шина.</vt:lpstr>
      <vt:lpstr>3. Протаскивающие ролики.</vt:lpstr>
      <vt:lpstr>4. Ротатор</vt:lpstr>
      <vt:lpstr>5. Задние сучкорезные ножи</vt:lpstr>
      <vt:lpstr>6. Цилиндр сучкорезных ножей</vt:lpstr>
      <vt:lpstr>7. Серьга</vt:lpstr>
      <vt:lpstr>8. Кантователь</vt:lpstr>
      <vt:lpstr>9. Цилиндр кантователя</vt:lpstr>
      <vt:lpstr>10. Цилиндр пилы</vt:lpstr>
      <vt:lpstr>11. Мотор пилы</vt:lpstr>
      <vt:lpstr>12. Серийный номер</vt:lpstr>
      <vt:lpstr>13. Бачок для краски системы цветомаркировки</vt:lpstr>
      <vt:lpstr>14. Мотры протяжки</vt:lpstr>
      <vt:lpstr>15.Передние сучкорезные ножы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Харвестерная головка</dc:title>
  <dc:creator>123</dc:creator>
  <cp:lastModifiedBy>123</cp:lastModifiedBy>
  <cp:revision>9</cp:revision>
  <dcterms:created xsi:type="dcterms:W3CDTF">2021-04-02T10:28:06Z</dcterms:created>
  <dcterms:modified xsi:type="dcterms:W3CDTF">2021-04-02T10:56:54Z</dcterms:modified>
</cp:coreProperties>
</file>