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338616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МБОУ «Барсовская СОШ №1»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 smtClean="0"/>
              <a:t>Повышение мотивации на уроках </a:t>
            </a:r>
            <a:r>
              <a:rPr lang="ru-RU" dirty="0" smtClean="0"/>
              <a:t>географии через решение ситуационных задач»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>
              <a:solidFill>
                <a:srgbClr val="0D0D0D"/>
              </a:solidFill>
            </a:endParaRPr>
          </a:p>
          <a:p>
            <a:endParaRPr lang="ru-RU" dirty="0" smtClean="0">
              <a:solidFill>
                <a:srgbClr val="0D0D0D"/>
              </a:solidFill>
            </a:endParaRPr>
          </a:p>
          <a:p>
            <a:r>
              <a:rPr lang="ru-RU" dirty="0" smtClean="0">
                <a:solidFill>
                  <a:srgbClr val="0D0D0D"/>
                </a:solidFill>
              </a:rPr>
              <a:t>Вернова </a:t>
            </a:r>
            <a:r>
              <a:rPr lang="ru-RU" dirty="0" smtClean="0">
                <a:solidFill>
                  <a:srgbClr val="0D0D0D"/>
                </a:solidFill>
              </a:rPr>
              <a:t>Н.В., учитель географии</a:t>
            </a:r>
          </a:p>
          <a:p>
            <a:endParaRPr lang="ru-RU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Понимание: Объясните ситуацию, которая сложилась на рынке. </a:t>
            </a:r>
          </a:p>
          <a:p>
            <a:r>
              <a:rPr lang="ru-RU" dirty="0" smtClean="0"/>
              <a:t>Применение: Используя </a:t>
            </a:r>
            <a:r>
              <a:rPr lang="ru-RU" dirty="0" smtClean="0"/>
              <a:t>статистические данные, определите обеспеченность населения страны гречневой крупой нового урожая – 2014года. </a:t>
            </a:r>
          </a:p>
          <a:p>
            <a:r>
              <a:rPr lang="ru-RU" dirty="0" smtClean="0"/>
              <a:t>Анализ: </a:t>
            </a:r>
            <a:r>
              <a:rPr lang="ru-RU" dirty="0" smtClean="0"/>
              <a:t>Проанализируйте имеющиеся данные и сделайте вывод, о причинах отсутствия и повышения цен на гречневую крупу осенью 2014 года.</a:t>
            </a:r>
          </a:p>
          <a:p>
            <a:r>
              <a:rPr lang="ru-RU" dirty="0" smtClean="0"/>
              <a:t> </a:t>
            </a:r>
            <a:r>
              <a:rPr lang="ru-RU" dirty="0" smtClean="0"/>
              <a:t>Оценка: </a:t>
            </a:r>
            <a:r>
              <a:rPr lang="ru-RU" dirty="0" smtClean="0"/>
              <a:t>Спрогнозируйте ситуацию на рынке с гречневой крупой на 2015 год.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Целью моей деятельности является развитие познавательного интереса к предмету география через современные методы и приемы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200" b="1" i="1" dirty="0" smtClean="0">
                <a:latin typeface="Calibri" pitchFamily="34" charset="0"/>
              </a:rPr>
              <a:t>«Обучение, построенное на усвоении конкретных фактов, изжило себя в принципе, ибо факты быстро устаревают, а их объем стремится к бесконечности». </a:t>
            </a:r>
            <a:endParaRPr lang="ru-RU" sz="2200" b="1" dirty="0" smtClean="0">
              <a:latin typeface="Calibri" pitchFamily="34" charset="0"/>
            </a:endParaRPr>
          </a:p>
          <a:p>
            <a:pPr algn="r"/>
            <a:r>
              <a:rPr lang="ru-RU" sz="2200" b="1" i="1" dirty="0" smtClean="0">
                <a:latin typeface="Calibri" pitchFamily="34" charset="0"/>
              </a:rPr>
              <a:t>Анатолий Александрович Грин</a:t>
            </a:r>
          </a:p>
          <a:p>
            <a:endParaRPr lang="ru-RU" dirty="0" smtClean="0"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Ситуационная задача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методический прием, включающий совокупность условий, направленных на решение практически значимой ситуации с целью формирования компонентов содержания школьного образования и социально-контекстных </a:t>
            </a:r>
            <a:r>
              <a:rPr lang="ru-RU" sz="2800" dirty="0" smtClean="0"/>
              <a:t>компетенций</a:t>
            </a:r>
          </a:p>
          <a:p>
            <a:r>
              <a:rPr lang="ru-RU" sz="2800" dirty="0" smtClean="0"/>
              <a:t>обязательным </a:t>
            </a:r>
            <a:r>
              <a:rPr lang="ru-RU" sz="2800" dirty="0" smtClean="0"/>
              <a:t>элементом задачи является проблемный вопрос, который должен быть сформулирован таким образом, чтобы ученику захотелось найти на него </a:t>
            </a:r>
            <a:r>
              <a:rPr lang="ru-RU" sz="2800" dirty="0" smtClean="0"/>
              <a:t>ответ</a:t>
            </a:r>
          </a:p>
          <a:p>
            <a:r>
              <a:rPr lang="ru-RU" sz="2800" dirty="0" smtClean="0"/>
              <a:t>для </a:t>
            </a:r>
            <a:r>
              <a:rPr lang="ru-RU" sz="2800" dirty="0" smtClean="0"/>
              <a:t>создания географических ситуационных задач базовыми источниками являются: художественная и публицистическая литература, оперативная информация средств массовой информации, статистические материалы, научные публикации, интернет и его ресурсы. </a:t>
            </a:r>
            <a:endParaRPr lang="ru-RU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Основная идея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суть </a:t>
            </a:r>
            <a:r>
              <a:rPr lang="ru-RU" dirty="0" smtClean="0"/>
              <a:t>ситуационного обучения заключается в том, что школьникам предлагается осмыслить реальную ситуацию, описание которой одновременно отражает не только какую-либо практическую проблему, но и актуализирует накопленный «багаж» знаний и </a:t>
            </a:r>
            <a:r>
              <a:rPr lang="ru-RU" dirty="0" smtClean="0"/>
              <a:t>умений</a:t>
            </a:r>
          </a:p>
          <a:p>
            <a:r>
              <a:rPr lang="ru-RU" dirty="0" smtClean="0"/>
              <a:t>проблема строится на основе реальной ситуации, в отличие от проблемного метода обучения, где она носит искусственный характер, т. е. проблема уже решена, уже известен ответ на поставленный вопрос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Типовая структура</a:t>
            </a:r>
            <a:br>
              <a:rPr lang="ru-RU" b="1" dirty="0" smtClean="0"/>
            </a:br>
            <a:r>
              <a:rPr lang="ru-RU" dirty="0" smtClean="0"/>
              <a:t>Задача </a:t>
            </a:r>
            <a:r>
              <a:rPr lang="ru-RU" dirty="0" smtClean="0"/>
              <a:t>включает в себя: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название </a:t>
            </a:r>
            <a:r>
              <a:rPr lang="ru-RU" dirty="0" smtClean="0"/>
              <a:t>(желательно яркое, привлекающее внимание учащихся); </a:t>
            </a:r>
            <a:endParaRPr lang="ru-RU" dirty="0" smtClean="0"/>
          </a:p>
          <a:p>
            <a:r>
              <a:rPr lang="ru-RU" dirty="0" smtClean="0"/>
              <a:t>социально-контекстную </a:t>
            </a:r>
            <a:r>
              <a:rPr lang="ru-RU" dirty="0" smtClean="0"/>
              <a:t>ситуацию – случай, проблема, история из реальной жизни; </a:t>
            </a:r>
            <a:endParaRPr lang="ru-RU" dirty="0" smtClean="0"/>
          </a:p>
          <a:p>
            <a:r>
              <a:rPr lang="ru-RU" dirty="0" smtClean="0"/>
              <a:t>личностно-значимый </a:t>
            </a:r>
            <a:r>
              <a:rPr lang="ru-RU" dirty="0" smtClean="0"/>
              <a:t>познавательный вопрос;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информацию по данному вопросу, представленная в разнообразном виде (текст, таблица, график, статистические данные); </a:t>
            </a:r>
            <a:endParaRPr lang="ru-RU" dirty="0" smtClean="0"/>
          </a:p>
          <a:p>
            <a:r>
              <a:rPr lang="ru-RU" dirty="0" smtClean="0"/>
              <a:t>вопросы </a:t>
            </a:r>
            <a:r>
              <a:rPr lang="ru-RU" dirty="0" smtClean="0"/>
              <a:t>или задания для работы с задачей. Задания для учащихся в этих задачах составляются разного уровня сложности (от ознакомления до оценки), что позволяет учитывать индивидуальные особенности учащихся (класса)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Ситуационная </a:t>
            </a:r>
            <a:r>
              <a:rPr lang="ru-RU" dirty="0" smtClean="0"/>
              <a:t>задача и </a:t>
            </a:r>
            <a:r>
              <a:rPr lang="ru-RU" dirty="0" smtClean="0"/>
              <a:t>ФГОС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Требования ФГОС</a:t>
            </a:r>
          </a:p>
          <a:p>
            <a:pPr lvl="0"/>
            <a:endParaRPr lang="ru-RU" b="1" dirty="0" smtClean="0"/>
          </a:p>
          <a:p>
            <a:pPr lvl="0"/>
            <a:endParaRPr lang="ru-RU" b="1" dirty="0" smtClean="0"/>
          </a:p>
          <a:p>
            <a:pPr lvl="0"/>
            <a:r>
              <a:rPr lang="ru-RU" b="1" dirty="0" smtClean="0"/>
              <a:t>Инструмент - творчество при подаче предметного содержания</a:t>
            </a:r>
          </a:p>
          <a:p>
            <a:pPr lvl="0"/>
            <a:endParaRPr lang="ru-RU" b="1" dirty="0" smtClean="0"/>
          </a:p>
          <a:p>
            <a:pPr lvl="0"/>
            <a:endParaRPr lang="ru-RU" b="1" dirty="0" smtClean="0"/>
          </a:p>
          <a:p>
            <a:pPr lvl="0"/>
            <a:r>
              <a:rPr lang="ru-RU" b="1" dirty="0" smtClean="0"/>
              <a:t>Качество образовательных результатов</a:t>
            </a:r>
          </a:p>
          <a:p>
            <a:endParaRPr lang="ru-RU" b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3357554" y="2214554"/>
            <a:ext cx="642942" cy="11212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3438516" y="4214818"/>
            <a:ext cx="633418" cy="1071570"/>
          </a:xfrm>
          <a:prstGeom prst="downArrow">
            <a:avLst>
              <a:gd name="adj1" fmla="val 5969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Перечень </a:t>
            </a:r>
            <a:r>
              <a:rPr lang="ru-RU" dirty="0" smtClean="0"/>
              <a:t>критериев для подбора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972072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Ситуационная задача должна быть сформулирована в виде рассказа. </a:t>
            </a:r>
            <a:endParaRPr lang="ru-RU" sz="2000" dirty="0" smtClean="0"/>
          </a:p>
          <a:p>
            <a:r>
              <a:rPr lang="ru-RU" sz="2000" dirty="0" smtClean="0"/>
              <a:t>Для </a:t>
            </a:r>
            <a:r>
              <a:rPr lang="ru-RU" sz="2000" dirty="0" err="1" smtClean="0"/>
              <a:t>неѐ </a:t>
            </a:r>
            <a:r>
              <a:rPr lang="ru-RU" sz="2000" dirty="0" smtClean="0"/>
              <a:t>необходимо брать темы, которые привлекают внимание школьников. </a:t>
            </a:r>
            <a:endParaRPr lang="ru-RU" sz="2000" dirty="0" smtClean="0"/>
          </a:p>
          <a:p>
            <a:r>
              <a:rPr lang="ru-RU" sz="2000" dirty="0" smtClean="0"/>
              <a:t>Она </a:t>
            </a:r>
            <a:r>
              <a:rPr lang="ru-RU" sz="2000" dirty="0" smtClean="0"/>
              <a:t>должна быть актуальной. </a:t>
            </a:r>
            <a:endParaRPr lang="ru-RU" sz="2000" dirty="0" smtClean="0"/>
          </a:p>
          <a:p>
            <a:r>
              <a:rPr lang="ru-RU" sz="2000" dirty="0" smtClean="0"/>
              <a:t>Важно</a:t>
            </a:r>
            <a:r>
              <a:rPr lang="ru-RU" sz="2000" dirty="0" smtClean="0"/>
              <a:t>, чтобы в задаче была представлена реальная ситуация, которая стимулирует проявление разнообразных эмоций (сочувствие, удивление, радость, гнев и т.д</a:t>
            </a:r>
            <a:r>
              <a:rPr lang="ru-RU" sz="2000" dirty="0" smtClean="0"/>
              <a:t>.).</a:t>
            </a:r>
          </a:p>
          <a:p>
            <a:r>
              <a:rPr lang="ru-RU" sz="2000" dirty="0" smtClean="0"/>
              <a:t>В </a:t>
            </a:r>
            <a:r>
              <a:rPr lang="ru-RU" sz="2000" dirty="0" smtClean="0"/>
              <a:t>текст ситуационной задачи необходимо включать цитаты из различных источников, чтобы создать полноценную, реалистичную картину. </a:t>
            </a:r>
            <a:endParaRPr lang="ru-RU" sz="2000" dirty="0" smtClean="0"/>
          </a:p>
          <a:p>
            <a:r>
              <a:rPr lang="ru-RU" sz="2000" dirty="0" smtClean="0"/>
              <a:t>Создавая </a:t>
            </a:r>
            <a:r>
              <a:rPr lang="ru-RU" sz="2000" dirty="0" smtClean="0"/>
              <a:t>ситуационные задачи, необходимо учитывать возрастные особенности учащихся. Проблема, которая лежит в основе ситуационной задачи, должна быть понятна ученику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 </a:t>
            </a:r>
            <a:r>
              <a:rPr lang="ru-RU" sz="2000" dirty="0" smtClean="0"/>
              <a:t>Наиболее эффективно использовать систему взаимосвязанных ситуационных задач.</a:t>
            </a:r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Использование ситуационных задач социально-контекстного содержания на уроках географии позволяет обучающимся в ходе практического применения знаний и умений овладевать методами географического познания, развивать географическое мышление, совершенствовать опыт работы с различными источниками информации, ориентироваться в ключевых проблемах современной жизни. Ситуационные задачи интенсифицируют учебный процесс, создают ситуацию успеха на уроке, подготавливают его к решению жизненно важных проблем, а значит ребенку это интересно.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dirty="0" smtClean="0"/>
              <a:t>Пример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Пропала гречка» Гречневая крупа пропала с прилавков магазинов большинства крупных торговых сетей, в остальных цены подскочили в 1,5-2 раза, по сравнению с серединой августа. МОСКВА, 19.11.2014 — РИА Новости. </a:t>
            </a:r>
            <a:r>
              <a:rPr lang="ru-RU" dirty="0" err="1" smtClean="0"/>
              <a:t>Россельхознадзор</a:t>
            </a:r>
            <a:r>
              <a:rPr lang="ru-RU" dirty="0" smtClean="0"/>
              <a:t> уверяет, что гречки в РФ "Намолочено 744,6 тысячи тонн при урожайности 10,1 </a:t>
            </a:r>
            <a:r>
              <a:rPr lang="ru-RU" dirty="0" err="1" smtClean="0"/>
              <a:t>ц</a:t>
            </a:r>
            <a:r>
              <a:rPr lang="ru-RU" dirty="0" smtClean="0"/>
              <a:t>/га (в прошлом году на эту дату было намолочено 584,7 тыс. тонн с площади 521,8 тыс. га и урожайностью 11,2 </a:t>
            </a:r>
            <a:r>
              <a:rPr lang="ru-RU" dirty="0" err="1" smtClean="0"/>
              <a:t>ц</a:t>
            </a:r>
            <a:r>
              <a:rPr lang="ru-RU" dirty="0" smtClean="0"/>
              <a:t>/га). Россия занимает первое место в мире по производству гречихи. По данным Росстата, в текущем году в хозяйствах всех категорий РФ засеяно гречихой 1,015 миллиона гектаров или 92,8% к прошлогоднему уровню. Площади были снижены из-за перепроизводства крупы в предыдущий год, в результате чего цены на зерно были низкими. В СМИ была опубликована информация о потере части урожая на Алтае. В целом по стране среднегодовое производство зерна на протяжении пяти лет составляло 0,7 миллиона тонн (практически на уровне среднемноголетних). Рациональная норма потребления гречки на одного человека составляет 3,5 килограмма в год.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84</TotalTime>
  <Words>715</Words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Городская</vt:lpstr>
      <vt:lpstr>МБОУ «Барсовская СОШ №1» «Повышение мотивации на уроках географии через решение ситуационных задач»</vt:lpstr>
      <vt:lpstr>Цель </vt:lpstr>
      <vt:lpstr>Ситуационная задача</vt:lpstr>
      <vt:lpstr>Основная идея</vt:lpstr>
      <vt:lpstr>Типовая структура Задача включает в себя: </vt:lpstr>
      <vt:lpstr>Ситуационная задача и ФГОС</vt:lpstr>
      <vt:lpstr>Перечень критериев для подбора материала</vt:lpstr>
      <vt:lpstr>Значение</vt:lpstr>
      <vt:lpstr>Пример</vt:lpstr>
      <vt:lpstr>Решение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«Барсовская СОШ №1» «Повышение мотивации на уроках географии через решение ситуационных задач»</dc:title>
  <dc:creator>Владимир Галичин</dc:creator>
  <cp:lastModifiedBy>Владимир Галичин</cp:lastModifiedBy>
  <cp:revision>10</cp:revision>
  <dcterms:created xsi:type="dcterms:W3CDTF">2018-11-02T15:11:45Z</dcterms:created>
  <dcterms:modified xsi:type="dcterms:W3CDTF">2018-11-02T16:46:07Z</dcterms:modified>
</cp:coreProperties>
</file>