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  <p:sldId id="264" r:id="rId11"/>
    <p:sldId id="265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presProps" Target="presProps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slide" Target="slides/slide10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slide" Target="slides/slide9.xml"/><Relationship Id="rId5" Type="http://schemas.openxmlformats.org/officeDocument/2006/relationships/slide" Target="slides/slide3.xml"/><Relationship Id="rId15" Type="http://schemas.openxmlformats.org/officeDocument/2006/relationships/theme" Target="theme/theme1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6487011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48418432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37986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19792217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9987939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15387173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21142718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38963173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79925420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2646661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771367038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47083803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jpeg"/><Relationship Id="rId1" Type="http://schemas.openxmlformats.org/officeDocument/2006/relationships/slideLayout" Target="../slideLayouts/slideLayout18.xml"/></Relationships>
</file>

<file path=ppt/slides/_rels/slide10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3" Type="http://schemas.openxmlformats.org/officeDocument/2006/relationships/image" Target="../media/image2.png"/><Relationship Id="rId2" Type="http://schemas.openxmlformats.org/officeDocument/2006/relationships/hyperlink" Target="http://commons.wikimedia.org/wiki/File:Zollner_illusion.svg" TargetMode="External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hyperlink" Target="http://ru.wikipedia.org/wiki/%D0%A4%D0%B0%D0%B9%D0%BB:M%C3%BCller-Lyer_illusion.svg" TargetMode="External"/><Relationship Id="rId1" Type="http://schemas.openxmlformats.org/officeDocument/2006/relationships/slideLayout" Target="../slideLayouts/slideLayout18.xml"/><Relationship Id="rId5" Type="http://schemas.openxmlformats.org/officeDocument/2006/relationships/image" Target="../media/image4.png"/><Relationship Id="rId4" Type="http://schemas.openxmlformats.org/officeDocument/2006/relationships/hyperlink" Target="http://commons.wikimedia.org/wiki/File:Caf%C3%A9_wall.svg" TargetMode="Externa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png"/><Relationship Id="rId2" Type="http://schemas.openxmlformats.org/officeDocument/2006/relationships/hyperlink" Target="http://ru.wikipedia.org/wiki/%D0%A4%D0%B0%D0%B9%D0%BB:Revolving_circles.svg" TargetMode="External"/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6.png"/><Relationship Id="rId2" Type="http://schemas.openxmlformats.org/officeDocument/2006/relationships/hyperlink" Target="http://commons.wikimedia.org/wiki/File:Afterimage.svg" TargetMode="External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7.png"/><Relationship Id="rId7" Type="http://schemas.openxmlformats.org/officeDocument/2006/relationships/hyperlink" Target="file:///H:\&#1052;&#1072;&#1084;&#1072;\&#1052;&#1072;&#1090;&#1077;&#1084;&#1072;&#1090;&#1080;&#1095;&#1077;&#1089;&#1082;&#1080;&#1081;%20&#1082;&#1088;&#1091;&#1078;&#1086;&#1082;%205%20&#1082;&#1083;&#1072;&#1089;&#1089;\&#1056;&#1072;&#1079;&#1088;&#1072;&#1073;&#1086;&#1090;&#1082;&#1080;%20&#1079;&#1072;&#1085;&#1103;&#1090;&#1080;&#1081;%20&#1089;%20&#1087;&#1088;&#1077;&#1079;&#1077;&#1085;&#1090;&#1072;&#1094;&#1080;&#1103;&#1084;&#1080;\&#1047;&#1072;&#1085;&#1103;&#1090;&#1080;&#1077;%20&#8470;13\&#1089;&#1084;&#1086;&#1090;&#1088;&#1077;&#1090;&#1100;" TargetMode="External"/><Relationship Id="rId2" Type="http://schemas.openxmlformats.org/officeDocument/2006/relationships/hyperlink" Target="http://ru.wikipedia.org/wiki/%D0%A4%D0%B0%D0%B9%D0%BB:Optical_grey_squares_orange_brown.svg" TargetMode="External"/><Relationship Id="rId1" Type="http://schemas.openxmlformats.org/officeDocument/2006/relationships/slideLayout" Target="../slideLayouts/slideLayout18.xml"/><Relationship Id="rId6" Type="http://schemas.openxmlformats.org/officeDocument/2006/relationships/image" Target="../media/image9.jpeg"/><Relationship Id="rId5" Type="http://schemas.openxmlformats.org/officeDocument/2006/relationships/hyperlink" Target="http://ru.wikipedia.org/wiki/%D0%A4%D0%B0%D0%B9%D0%BB:Duck-Rabbit_illusion.jpg" TargetMode="External"/><Relationship Id="rId4" Type="http://schemas.openxmlformats.org/officeDocument/2006/relationships/image" Target="../media/image8.jpeg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1026" name="Picture 2" descr="H:\Мама\Математический кружок 5 класс\Разработки занятий с презентациями\Занятие №13\смотреть\2[1].jpg"/>
          <p:cNvPicPr>
            <a:picLocks noChangeAspect="1" noChangeArrowheads="1"/>
          </p:cNvPicPr>
          <p:nvPr/>
        </p:nvPicPr>
        <p:blipFill>
          <a:blip r:embed="rId2" cstate="print">
            <a:duotone>
              <a:schemeClr val="accent1">
                <a:shade val="45000"/>
                <a:satMod val="135000"/>
              </a:schemeClr>
              <a:prstClr val="white"/>
            </a:duotone>
          </a:blip>
          <a:srcRect/>
          <a:stretch>
            <a:fillRect/>
          </a:stretch>
        </p:blipFill>
        <p:spPr bwMode="auto">
          <a:xfrm>
            <a:off x="0" y="0"/>
            <a:ext cx="9144000" cy="6858000"/>
          </a:xfrm>
          <a:prstGeom prst="rect">
            <a:avLst/>
          </a:prstGeom>
          <a:noFill/>
          <a:effectLst>
            <a:softEdge rad="635000"/>
          </a:effectLst>
        </p:spPr>
      </p:pic>
      <p:sp>
        <p:nvSpPr>
          <p:cNvPr id="5" name="Прямоугольник 4"/>
          <p:cNvSpPr/>
          <p:nvPr/>
        </p:nvSpPr>
        <p:spPr>
          <a:xfrm>
            <a:off x="620287" y="2500306"/>
            <a:ext cx="8523713" cy="2554545"/>
          </a:xfrm>
          <a:prstGeom prst="rect">
            <a:avLst/>
          </a:prstGeom>
          <a:noFill/>
        </p:spPr>
        <p:txBody>
          <a:bodyPr wrap="square" lIns="91440" tIns="45720" rIns="91440" bIns="45720">
            <a:spAutoFit/>
            <a:scene3d>
              <a:camera prst="isometricLeftDown"/>
              <a:lightRig rig="flat" dir="tl">
                <a:rot lat="0" lon="0" rev="6600000"/>
              </a:lightRig>
            </a:scene3d>
            <a:sp3d extrusionH="25400" contourW="8890">
              <a:bevelT w="38100" h="31750"/>
              <a:contourClr>
                <a:schemeClr val="accent2">
                  <a:shade val="75000"/>
                </a:schemeClr>
              </a:contourClr>
            </a:sp3d>
          </a:bodyPr>
          <a:lstStyle/>
          <a:p>
            <a:pPr algn="ctr"/>
            <a:r>
              <a:rPr lang="ru-RU" sz="54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Г</a:t>
            </a:r>
            <a:r>
              <a:rPr lang="ru-RU" sz="8000" b="1" dirty="0" smtClean="0">
                <a:ln w="11430"/>
                <a:gradFill>
                  <a:gsLst>
                    <a:gs pos="0">
                      <a:srgbClr val="C0504D">
                        <a:tint val="70000"/>
                        <a:satMod val="245000"/>
                      </a:srgbClr>
                    </a:gs>
                    <a:gs pos="75000">
                      <a:srgbClr val="C0504D">
                        <a:tint val="90000"/>
                        <a:shade val="60000"/>
                        <a:satMod val="240000"/>
                      </a:srgbClr>
                    </a:gs>
                    <a:gs pos="100000">
                      <a:srgbClr val="C0504D">
                        <a:tint val="100000"/>
                        <a:shade val="50000"/>
                        <a:satMod val="240000"/>
                      </a:srgbClr>
                    </a:gs>
                  </a:gsLst>
                  <a:lin ang="5400000"/>
                </a:gradFill>
                <a:effectLst>
                  <a:outerShdw blurRad="50800" dist="39000" dir="5460000" algn="tl">
                    <a:srgbClr val="000000">
                      <a:alpha val="38000"/>
                    </a:srgbClr>
                  </a:outerShdw>
                </a:effectLst>
              </a:rPr>
              <a:t>еометрические иллюзии</a:t>
            </a:r>
            <a:endParaRPr lang="ru-RU" sz="5400" b="1" dirty="0">
              <a:ln w="11430"/>
              <a:gradFill>
                <a:gsLst>
                  <a:gs pos="0">
                    <a:srgbClr val="C0504D">
                      <a:tint val="70000"/>
                      <a:satMod val="245000"/>
                    </a:srgbClr>
                  </a:gs>
                  <a:gs pos="75000">
                    <a:srgbClr val="C0504D">
                      <a:tint val="90000"/>
                      <a:shade val="60000"/>
                      <a:satMod val="240000"/>
                    </a:srgbClr>
                  </a:gs>
                  <a:gs pos="100000">
                    <a:srgbClr val="C0504D">
                      <a:tint val="100000"/>
                      <a:shade val="50000"/>
                      <a:satMod val="240000"/>
                    </a:srgbClr>
                  </a:gs>
                </a:gsLst>
                <a:lin ang="5400000"/>
              </a:gradFill>
              <a:effectLst>
                <a:outerShdw blurRad="50800" dist="39000" dir="5460000" algn="tl">
                  <a:srgbClr val="000000">
                    <a:alpha val="38000"/>
                  </a:srgbClr>
                </a:outerShdw>
              </a:effectLst>
            </a:endParaRPr>
          </a:p>
        </p:txBody>
      </p:sp>
      <p:sp>
        <p:nvSpPr>
          <p:cNvPr id="6" name="TextBox 5"/>
          <p:cNvSpPr txBox="1"/>
          <p:nvPr/>
        </p:nvSpPr>
        <p:spPr>
          <a:xfrm>
            <a:off x="2571736" y="0"/>
            <a:ext cx="378621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prstClr val="black"/>
                </a:solidFill>
              </a:rPr>
              <a:t>Занятие №13</a:t>
            </a:r>
            <a:endParaRPr lang="ru-RU" sz="32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907034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5" grpId="0"/>
    </p:bld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3553" name="Rectangle 1"/>
          <p:cNvSpPr>
            <a:spLocks noChangeArrowheads="1"/>
          </p:cNvSpPr>
          <p:nvPr/>
        </p:nvSpPr>
        <p:spPr bwMode="auto">
          <a:xfrm>
            <a:off x="714348" y="214290"/>
            <a:ext cx="6173357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Самой объективной будет такая диаграмма.</a:t>
            </a:r>
            <a:endParaRPr lang="ru-RU" sz="32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23554" name="Group 2"/>
          <p:cNvGrpSpPr>
            <a:grpSpLocks/>
          </p:cNvGrpSpPr>
          <p:nvPr/>
        </p:nvGrpSpPr>
        <p:grpSpPr bwMode="auto">
          <a:xfrm>
            <a:off x="2857488" y="1928802"/>
            <a:ext cx="3074988" cy="2779712"/>
            <a:chOff x="3890" y="7349"/>
            <a:chExt cx="4843" cy="4377"/>
          </a:xfrm>
        </p:grpSpPr>
        <p:sp>
          <p:nvSpPr>
            <p:cNvPr id="23555" name="Oval 3"/>
            <p:cNvSpPr>
              <a:spLocks noChangeArrowheads="1"/>
            </p:cNvSpPr>
            <p:nvPr/>
          </p:nvSpPr>
          <p:spPr bwMode="auto">
            <a:xfrm>
              <a:off x="3890" y="7349"/>
              <a:ext cx="4843" cy="4377"/>
            </a:xfrm>
            <a:prstGeom prst="ellipse">
              <a:avLst/>
            </a:pr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grpSp>
          <p:nvGrpSpPr>
            <p:cNvPr id="23556" name="Group 4"/>
            <p:cNvGrpSpPr>
              <a:grpSpLocks/>
            </p:cNvGrpSpPr>
            <p:nvPr/>
          </p:nvGrpSpPr>
          <p:grpSpPr bwMode="auto">
            <a:xfrm>
              <a:off x="6377" y="7349"/>
              <a:ext cx="2356" cy="2301"/>
              <a:chOff x="6377" y="7349"/>
              <a:chExt cx="2356" cy="2301"/>
            </a:xfrm>
          </p:grpSpPr>
          <p:cxnSp>
            <p:nvCxnSpPr>
              <p:cNvPr id="23557" name="AutoShape 5"/>
              <p:cNvCxnSpPr>
                <a:cxnSpLocks noChangeShapeType="1"/>
              </p:cNvCxnSpPr>
              <p:nvPr/>
            </p:nvCxnSpPr>
            <p:spPr bwMode="auto">
              <a:xfrm>
                <a:off x="6377" y="7349"/>
                <a:ext cx="0" cy="230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3558" name="AutoShape 6"/>
              <p:cNvCxnSpPr>
                <a:cxnSpLocks noChangeShapeType="1"/>
              </p:cNvCxnSpPr>
              <p:nvPr/>
            </p:nvCxnSpPr>
            <p:spPr bwMode="auto">
              <a:xfrm>
                <a:off x="6377" y="9650"/>
                <a:ext cx="2356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3559" name="Arc 7"/>
              <p:cNvSpPr>
                <a:spLocks/>
              </p:cNvSpPr>
              <p:nvPr/>
            </p:nvSpPr>
            <p:spPr bwMode="auto">
              <a:xfrm>
                <a:off x="6377" y="7349"/>
                <a:ext cx="2356" cy="2301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21600"/>
                  <a:gd name="T2" fmla="*/ 21600 w 21600"/>
                  <a:gd name="T3" fmla="*/ 21600 h 21600"/>
                  <a:gd name="T4" fmla="*/ 0 w 21600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21600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</a:path>
                  <a:path w="21600" h="21600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adFill rotWithShape="1">
                <a:gsLst>
                  <a:gs pos="0">
                    <a:srgbClr val="943634"/>
                  </a:gs>
                  <a:gs pos="100000">
                    <a:srgbClr val="943634">
                      <a:gamma/>
                      <a:shade val="46275"/>
                      <a:invGamma/>
                    </a:srgbClr>
                  </a:gs>
                </a:gsLst>
                <a:lin ang="5400000" scaled="1"/>
              </a:gra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</p:grpSp>
    </p:spTree>
    <p:extLst>
      <p:ext uri="{BB962C8B-B14F-4D97-AF65-F5344CB8AC3E}">
        <p14:creationId xmlns:p14="http://schemas.microsoft.com/office/powerpoint/2010/main" val="252132103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tx2">
                <a:lumMod val="40000"/>
                <a:lumOff val="60000"/>
              </a:schemeClr>
            </a:gs>
            <a:gs pos="53000">
              <a:schemeClr val="tx2">
                <a:lumMod val="20000"/>
                <a:lumOff val="80000"/>
              </a:schemeClr>
            </a:gs>
            <a:gs pos="83000">
              <a:srgbClr val="D4DEFF"/>
            </a:gs>
            <a:gs pos="100000">
              <a:schemeClr val="tx2"/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3214678" y="357166"/>
            <a:ext cx="19349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C0504D">
                    <a:lumMod val="75000"/>
                  </a:srgbClr>
                </a:solidFill>
              </a:rPr>
              <a:t>Разминка</a:t>
            </a:r>
            <a:endParaRPr lang="ru-RU" sz="3200" dirty="0">
              <a:solidFill>
                <a:srgbClr val="C0504D">
                  <a:lumMod val="75000"/>
                </a:srgbClr>
              </a:solidFill>
            </a:endParaRPr>
          </a:p>
        </p:txBody>
      </p:sp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0" y="928670"/>
            <a:ext cx="8001024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1)  Вставьте слово, которое является окончанием первого слова и началом второго.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4" name="Прямоугольник 3"/>
          <p:cNvSpPr/>
          <p:nvPr/>
        </p:nvSpPr>
        <p:spPr>
          <a:xfrm>
            <a:off x="1000100" y="2000240"/>
            <a:ext cx="155844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П Р И К  (</a:t>
            </a:r>
            <a:endParaRPr lang="ru-RU" dirty="0">
              <a:solidFill>
                <a:srgbClr val="C00000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3214678" y="2000240"/>
            <a:ext cx="1111202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)  Ь Я</a:t>
            </a:r>
            <a:r>
              <a:rPr lang="ru-RU" sz="2800" dirty="0" smtClean="0">
                <a:solidFill>
                  <a:srgbClr val="C00000"/>
                </a:solidFill>
              </a:rPr>
              <a:t> 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571736" y="2000240"/>
            <a:ext cx="52129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 …</a:t>
            </a:r>
            <a:endParaRPr lang="ru-RU" sz="2800" dirty="0">
              <a:solidFill>
                <a:srgbClr val="C00000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 flipH="1">
            <a:off x="2357422" y="2000240"/>
            <a:ext cx="1143008" cy="523220"/>
          </a:xfrm>
          <a:prstGeom prst="rect">
            <a:avLst/>
          </a:prstGeom>
          <a:noFill/>
          <a:ln>
            <a:noFill/>
          </a:ln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Л А Д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2050" name="Rectangle 2"/>
          <p:cNvSpPr>
            <a:spLocks noChangeArrowheads="1"/>
          </p:cNvSpPr>
          <p:nvPr/>
        </p:nvSpPr>
        <p:spPr bwMode="auto">
          <a:xfrm>
            <a:off x="0" y="2643182"/>
            <a:ext cx="56436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2)  нарисуйте недостающую  фигуру.</a:t>
            </a:r>
            <a:endParaRPr lang="ru-RU" sz="32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2057" name="Group 9"/>
          <p:cNvGrpSpPr>
            <a:grpSpLocks/>
          </p:cNvGrpSpPr>
          <p:nvPr/>
        </p:nvGrpSpPr>
        <p:grpSpPr bwMode="auto">
          <a:xfrm>
            <a:off x="1357290" y="3214686"/>
            <a:ext cx="2878137" cy="3048000"/>
            <a:chOff x="2310" y="4050"/>
            <a:chExt cx="5917" cy="6382"/>
          </a:xfrm>
          <a:noFill/>
        </p:grpSpPr>
        <p:grpSp>
          <p:nvGrpSpPr>
            <p:cNvPr id="2058" name="Group 10"/>
            <p:cNvGrpSpPr>
              <a:grpSpLocks/>
            </p:cNvGrpSpPr>
            <p:nvPr/>
          </p:nvGrpSpPr>
          <p:grpSpPr bwMode="auto">
            <a:xfrm>
              <a:off x="2430" y="4050"/>
              <a:ext cx="1440" cy="1440"/>
              <a:chOff x="3510" y="4560"/>
              <a:chExt cx="1440" cy="1440"/>
            </a:xfrm>
            <a:grpFill/>
          </p:grpSpPr>
          <p:sp>
            <p:nvSpPr>
              <p:cNvPr id="2059" name="Oval 11"/>
              <p:cNvSpPr>
                <a:spLocks noChangeArrowheads="1"/>
              </p:cNvSpPr>
              <p:nvPr/>
            </p:nvSpPr>
            <p:spPr bwMode="auto">
              <a:xfrm>
                <a:off x="3510" y="4560"/>
                <a:ext cx="1440" cy="1440"/>
              </a:xfrm>
              <a:prstGeom prst="ellipse">
                <a:avLst/>
              </a:prstGeom>
              <a:grpFill/>
              <a:ln w="63500" cmpd="thickThin">
                <a:solidFill>
                  <a:srgbClr val="002060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cxnSp>
            <p:nvCxnSpPr>
              <p:cNvPr id="2060" name="AutoShape 12"/>
              <p:cNvCxnSpPr>
                <a:cxnSpLocks noChangeShapeType="1"/>
              </p:cNvCxnSpPr>
              <p:nvPr/>
            </p:nvCxnSpPr>
            <p:spPr bwMode="auto">
              <a:xfrm>
                <a:off x="4245" y="4560"/>
                <a:ext cx="15" cy="1440"/>
              </a:xfrm>
              <a:prstGeom prst="straightConnector1">
                <a:avLst/>
              </a:prstGeom>
              <a:grpFill/>
              <a:ln w="63500">
                <a:solidFill>
                  <a:srgbClr val="002060"/>
                </a:solidFill>
                <a:round/>
                <a:headEnd/>
                <a:tailEnd/>
              </a:ln>
              <a:effectLst/>
            </p:spPr>
          </p:cxnSp>
        </p:grpSp>
        <p:sp>
          <p:nvSpPr>
            <p:cNvPr id="2061" name="Oval 13"/>
            <p:cNvSpPr>
              <a:spLocks noChangeArrowheads="1"/>
            </p:cNvSpPr>
            <p:nvPr/>
          </p:nvSpPr>
          <p:spPr bwMode="auto">
            <a:xfrm>
              <a:off x="4620" y="4140"/>
              <a:ext cx="1440" cy="1440"/>
            </a:xfrm>
            <a:prstGeom prst="ellipse">
              <a:avLst/>
            </a:prstGeom>
            <a:grpFill/>
            <a:ln w="63500" cmpd="thickThin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cxnSp>
          <p:nvCxnSpPr>
            <p:cNvPr id="2062" name="AutoShape 14"/>
            <p:cNvCxnSpPr>
              <a:cxnSpLocks noChangeShapeType="1"/>
            </p:cNvCxnSpPr>
            <p:nvPr/>
          </p:nvCxnSpPr>
          <p:spPr bwMode="auto">
            <a:xfrm>
              <a:off x="4620" y="4860"/>
              <a:ext cx="1440" cy="0"/>
            </a:xfrm>
            <a:prstGeom prst="straightConnector1">
              <a:avLst/>
            </a:prstGeom>
            <a:grpFill/>
            <a:ln w="63500">
              <a:solidFill>
                <a:srgbClr val="002060"/>
              </a:solidFill>
              <a:round/>
              <a:headEnd/>
              <a:tailEnd/>
            </a:ln>
            <a:effectLst/>
          </p:spPr>
        </p:cxnSp>
        <p:cxnSp>
          <p:nvCxnSpPr>
            <p:cNvPr id="2063" name="AutoShape 15"/>
            <p:cNvCxnSpPr>
              <a:cxnSpLocks noChangeShapeType="1"/>
            </p:cNvCxnSpPr>
            <p:nvPr/>
          </p:nvCxnSpPr>
          <p:spPr bwMode="auto">
            <a:xfrm flipV="1">
              <a:off x="7500" y="4073"/>
              <a:ext cx="0" cy="1417"/>
            </a:xfrm>
            <a:prstGeom prst="straightConnector1">
              <a:avLst/>
            </a:prstGeom>
            <a:grpFill/>
            <a:ln w="63500">
              <a:solidFill>
                <a:srgbClr val="002060"/>
              </a:solidFill>
              <a:round/>
              <a:headEnd/>
              <a:tailEnd/>
            </a:ln>
            <a:effectLst/>
          </p:spPr>
        </p:cxnSp>
        <p:cxnSp>
          <p:nvCxnSpPr>
            <p:cNvPr id="2064" name="AutoShape 16"/>
            <p:cNvCxnSpPr>
              <a:cxnSpLocks noChangeShapeType="1"/>
            </p:cNvCxnSpPr>
            <p:nvPr/>
          </p:nvCxnSpPr>
          <p:spPr bwMode="auto">
            <a:xfrm>
              <a:off x="6810" y="4860"/>
              <a:ext cx="1417" cy="0"/>
            </a:xfrm>
            <a:prstGeom prst="straightConnector1">
              <a:avLst/>
            </a:prstGeom>
            <a:grpFill/>
            <a:ln w="63500">
              <a:solidFill>
                <a:srgbClr val="002060"/>
              </a:solidFill>
              <a:round/>
              <a:headEnd/>
              <a:tailEnd/>
            </a:ln>
            <a:effectLst/>
          </p:spPr>
        </p:cxnSp>
        <p:cxnSp>
          <p:nvCxnSpPr>
            <p:cNvPr id="2065" name="AutoShape 17"/>
            <p:cNvCxnSpPr>
              <a:cxnSpLocks noChangeShapeType="1"/>
            </p:cNvCxnSpPr>
            <p:nvPr/>
          </p:nvCxnSpPr>
          <p:spPr bwMode="auto">
            <a:xfrm>
              <a:off x="4620" y="7080"/>
              <a:ext cx="1417" cy="0"/>
            </a:xfrm>
            <a:prstGeom prst="straightConnector1">
              <a:avLst/>
            </a:prstGeom>
            <a:grpFill/>
            <a:ln w="63500">
              <a:solidFill>
                <a:srgbClr val="002060"/>
              </a:solidFill>
              <a:round/>
              <a:headEnd/>
              <a:tailEnd/>
            </a:ln>
            <a:effectLst/>
          </p:spPr>
        </p:cxnSp>
        <p:cxnSp>
          <p:nvCxnSpPr>
            <p:cNvPr id="2066" name="AutoShape 18"/>
            <p:cNvCxnSpPr>
              <a:cxnSpLocks noChangeShapeType="1"/>
            </p:cNvCxnSpPr>
            <p:nvPr/>
          </p:nvCxnSpPr>
          <p:spPr bwMode="auto">
            <a:xfrm>
              <a:off x="5355" y="6375"/>
              <a:ext cx="0" cy="1417"/>
            </a:xfrm>
            <a:prstGeom prst="straightConnector1">
              <a:avLst/>
            </a:prstGeom>
            <a:grpFill/>
            <a:ln w="63500">
              <a:solidFill>
                <a:srgbClr val="002060"/>
              </a:solidFill>
              <a:round/>
              <a:headEnd/>
              <a:tailEnd/>
            </a:ln>
            <a:effectLst/>
          </p:spPr>
        </p:cxnSp>
        <p:sp>
          <p:nvSpPr>
            <p:cNvPr id="2067" name="Rectangle 19"/>
            <p:cNvSpPr>
              <a:spLocks noChangeArrowheads="1"/>
            </p:cNvSpPr>
            <p:nvPr/>
          </p:nvSpPr>
          <p:spPr bwMode="auto">
            <a:xfrm rot="-24281613">
              <a:off x="2564" y="6462"/>
              <a:ext cx="1290" cy="1280"/>
            </a:xfrm>
            <a:prstGeom prst="rect">
              <a:avLst/>
            </a:prstGeom>
            <a:grpFill/>
            <a:ln w="63500" cmpd="thickThin">
              <a:solidFill>
                <a:srgbClr val="00206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cxnSp>
          <p:nvCxnSpPr>
            <p:cNvPr id="2068" name="AutoShape 20"/>
            <p:cNvCxnSpPr>
              <a:cxnSpLocks noChangeShapeType="1"/>
            </p:cNvCxnSpPr>
            <p:nvPr/>
          </p:nvCxnSpPr>
          <p:spPr bwMode="auto">
            <a:xfrm>
              <a:off x="3222" y="6195"/>
              <a:ext cx="0" cy="1814"/>
            </a:xfrm>
            <a:prstGeom prst="straightConnector1">
              <a:avLst/>
            </a:prstGeom>
            <a:grpFill/>
            <a:ln w="63500">
              <a:solidFill>
                <a:srgbClr val="002060"/>
              </a:solidFill>
              <a:round/>
              <a:headEnd/>
              <a:tailEnd/>
            </a:ln>
            <a:effectLst/>
          </p:spPr>
        </p:cxnSp>
        <p:cxnSp>
          <p:nvCxnSpPr>
            <p:cNvPr id="2069" name="AutoShape 21"/>
            <p:cNvCxnSpPr>
              <a:cxnSpLocks noChangeShapeType="1"/>
            </p:cNvCxnSpPr>
            <p:nvPr/>
          </p:nvCxnSpPr>
          <p:spPr bwMode="auto">
            <a:xfrm>
              <a:off x="2310" y="7080"/>
              <a:ext cx="1800" cy="0"/>
            </a:xfrm>
            <a:prstGeom prst="straightConnector1">
              <a:avLst/>
            </a:prstGeom>
            <a:grpFill/>
            <a:ln w="63500">
              <a:solidFill>
                <a:srgbClr val="002060"/>
              </a:solidFill>
              <a:round/>
              <a:headEnd/>
              <a:tailEnd/>
            </a:ln>
            <a:effectLst/>
          </p:spPr>
        </p:cxnSp>
        <p:sp>
          <p:nvSpPr>
            <p:cNvPr id="2070" name="Rectangle 22"/>
            <p:cNvSpPr>
              <a:spLocks noChangeArrowheads="1"/>
            </p:cNvSpPr>
            <p:nvPr/>
          </p:nvSpPr>
          <p:spPr bwMode="auto">
            <a:xfrm rot="-24281613">
              <a:off x="6937" y="6462"/>
              <a:ext cx="1290" cy="1280"/>
            </a:xfrm>
            <a:prstGeom prst="rect">
              <a:avLst/>
            </a:prstGeom>
            <a:grpFill/>
            <a:ln w="63500" cmpd="thickThin">
              <a:solidFill>
                <a:srgbClr val="00206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cxnSp>
          <p:nvCxnSpPr>
            <p:cNvPr id="2071" name="AutoShape 23"/>
            <p:cNvCxnSpPr>
              <a:cxnSpLocks noChangeShapeType="1"/>
            </p:cNvCxnSpPr>
            <p:nvPr/>
          </p:nvCxnSpPr>
          <p:spPr bwMode="auto">
            <a:xfrm>
              <a:off x="4643" y="9015"/>
              <a:ext cx="1417" cy="1417"/>
            </a:xfrm>
            <a:prstGeom prst="straightConnector1">
              <a:avLst/>
            </a:prstGeom>
            <a:grpFill/>
            <a:ln w="63500">
              <a:solidFill>
                <a:srgbClr val="002060"/>
              </a:solidFill>
              <a:round/>
              <a:headEnd/>
              <a:tailEnd/>
            </a:ln>
            <a:effectLst/>
          </p:spPr>
        </p:cxnSp>
        <p:cxnSp>
          <p:nvCxnSpPr>
            <p:cNvPr id="2072" name="AutoShape 24"/>
            <p:cNvCxnSpPr>
              <a:cxnSpLocks noChangeShapeType="1"/>
            </p:cNvCxnSpPr>
            <p:nvPr/>
          </p:nvCxnSpPr>
          <p:spPr bwMode="auto">
            <a:xfrm flipH="1">
              <a:off x="4636" y="9015"/>
              <a:ext cx="1417" cy="1417"/>
            </a:xfrm>
            <a:prstGeom prst="straightConnector1">
              <a:avLst/>
            </a:prstGeom>
            <a:grpFill/>
            <a:ln w="63500">
              <a:solidFill>
                <a:srgbClr val="002060"/>
              </a:solidFill>
              <a:round/>
              <a:headEnd/>
              <a:tailEnd/>
            </a:ln>
            <a:effectLst/>
          </p:spPr>
        </p:cxnSp>
        <p:sp>
          <p:nvSpPr>
            <p:cNvPr id="2073" name="Rectangle 25"/>
            <p:cNvSpPr>
              <a:spLocks noChangeArrowheads="1"/>
            </p:cNvSpPr>
            <p:nvPr/>
          </p:nvSpPr>
          <p:spPr bwMode="auto">
            <a:xfrm>
              <a:off x="2430" y="9015"/>
              <a:ext cx="1417" cy="1417"/>
            </a:xfrm>
            <a:prstGeom prst="rect">
              <a:avLst/>
            </a:prstGeom>
            <a:grpFill/>
            <a:ln w="63500" cmpd="thickThin">
              <a:solidFill>
                <a:srgbClr val="00206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2078" name="Rectangle 30"/>
          <p:cNvSpPr>
            <a:spLocks noChangeArrowheads="1"/>
          </p:cNvSpPr>
          <p:nvPr/>
        </p:nvSpPr>
        <p:spPr bwMode="auto">
          <a:xfrm>
            <a:off x="357158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grpSp>
        <p:nvGrpSpPr>
          <p:cNvPr id="2074" name="Group 26"/>
          <p:cNvGrpSpPr>
            <a:grpSpLocks/>
          </p:cNvGrpSpPr>
          <p:nvPr/>
        </p:nvGrpSpPr>
        <p:grpSpPr bwMode="auto">
          <a:xfrm>
            <a:off x="3571868" y="5572140"/>
            <a:ext cx="684213" cy="684212"/>
            <a:chOff x="9645" y="9789"/>
            <a:chExt cx="1077" cy="1077"/>
          </a:xfrm>
          <a:noFill/>
        </p:grpSpPr>
        <p:sp>
          <p:nvSpPr>
            <p:cNvPr id="2077" name="Rectangle 29"/>
            <p:cNvSpPr>
              <a:spLocks noChangeArrowheads="1"/>
            </p:cNvSpPr>
            <p:nvPr/>
          </p:nvSpPr>
          <p:spPr bwMode="auto">
            <a:xfrm>
              <a:off x="9645" y="9789"/>
              <a:ext cx="1077" cy="1077"/>
            </a:xfrm>
            <a:prstGeom prst="rect">
              <a:avLst/>
            </a:prstGeom>
            <a:grpFill/>
            <a:ln w="63500" cmpd="thickThin">
              <a:solidFill>
                <a:srgbClr val="002060"/>
              </a:solidFill>
              <a:miter lim="800000"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76" name="AutoShape 28"/>
            <p:cNvSpPr>
              <a:spLocks noChangeShapeType="1"/>
            </p:cNvSpPr>
            <p:nvPr/>
          </p:nvSpPr>
          <p:spPr bwMode="auto">
            <a:xfrm>
              <a:off x="9645" y="9789"/>
              <a:ext cx="1077" cy="1077"/>
            </a:xfrm>
            <a:prstGeom prst="straightConnector1">
              <a:avLst/>
            </a:prstGeom>
            <a:grpFill/>
            <a:ln w="635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75" name="AutoShape 27"/>
            <p:cNvSpPr>
              <a:spLocks noChangeShapeType="1"/>
            </p:cNvSpPr>
            <p:nvPr/>
          </p:nvSpPr>
          <p:spPr bwMode="auto">
            <a:xfrm flipH="1">
              <a:off x="9645" y="9789"/>
              <a:ext cx="1077" cy="1077"/>
            </a:xfrm>
            <a:prstGeom prst="straightConnector1">
              <a:avLst/>
            </a:prstGeom>
            <a:grpFill/>
            <a:ln w="63500">
              <a:solidFill>
                <a:srgbClr val="002060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44" name="TextBox 43"/>
          <p:cNvSpPr txBox="1"/>
          <p:nvPr/>
        </p:nvSpPr>
        <p:spPr>
          <a:xfrm>
            <a:off x="3714744" y="5500702"/>
            <a:ext cx="421910" cy="707886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4000" b="1" dirty="0" smtClean="0">
                <a:solidFill>
                  <a:prstClr val="black"/>
                </a:solidFill>
              </a:rPr>
              <a:t>?</a:t>
            </a:r>
            <a:endParaRPr lang="ru-RU" sz="40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782862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4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1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2" fill="hold">
                            <p:stCondLst>
                              <p:cond delay="2000"/>
                            </p:stCondLst>
                            <p:childTnLst>
                              <p:par>
                                <p:cTn id="13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5" dur="1000"/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10" presetClass="exit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19" dur="2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4" fill="hold">
                      <p:stCondLst>
                        <p:cond delay="indefinite"/>
                      </p:stCondLst>
                      <p:childTnLst>
                        <p:par>
                          <p:cTn id="25" fill="hold">
                            <p:stCondLst>
                              <p:cond delay="0"/>
                            </p:stCondLst>
                            <p:childTnLst>
                              <p:par>
                                <p:cTn id="26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8" dur="2000"/>
                                        <p:tgtEl>
                                          <p:spTgt spid="205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2000"/>
                            </p:stCondLst>
                            <p:childTnLst>
                              <p:par>
                                <p:cTn id="30" presetID="2" presetClass="entr" presetSubtype="4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 additive="base">
                                        <p:cTn id="32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 additive="base">
                                        <p:cTn id="33" dur="1000" fill="hold"/>
                                        <p:tgtEl>
                                          <p:spTgt spid="20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1+#ppt_h/2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3000"/>
                            </p:stCondLst>
                            <p:childTnLst>
                              <p:par>
                                <p:cTn id="3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0" dur="2000"/>
                                        <p:tgtEl>
                                          <p:spTgt spid="44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2" fill="hold">
                            <p:stCondLst>
                              <p:cond delay="2000"/>
                            </p:stCondLst>
                            <p:childTnLst>
                              <p:par>
                                <p:cTn id="43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20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build="allAtOnce"/>
      <p:bldP spid="7" grpId="0"/>
      <p:bldP spid="44" grpId="0"/>
      <p:bldP spid="44" grpId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2285984" y="142852"/>
            <a:ext cx="4268156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C00000"/>
                </a:solidFill>
              </a:rPr>
              <a:t>Геометрические иллюзии</a:t>
            </a:r>
            <a:endParaRPr lang="ru-RU" sz="2800" dirty="0">
              <a:solidFill>
                <a:srgbClr val="C00000"/>
              </a:solidFill>
            </a:endParaRPr>
          </a:p>
        </p:txBody>
      </p:sp>
      <p:grpSp>
        <p:nvGrpSpPr>
          <p:cNvPr id="2050" name="Group 2"/>
          <p:cNvGrpSpPr>
            <a:grpSpLocks/>
          </p:cNvGrpSpPr>
          <p:nvPr/>
        </p:nvGrpSpPr>
        <p:grpSpPr bwMode="auto">
          <a:xfrm>
            <a:off x="571472" y="1428736"/>
            <a:ext cx="1571636" cy="4000528"/>
            <a:chOff x="1260" y="12238"/>
            <a:chExt cx="1250" cy="3092"/>
          </a:xfrm>
        </p:grpSpPr>
        <p:sp>
          <p:nvSpPr>
            <p:cNvPr id="2100" name="AutoShape 52"/>
            <p:cNvSpPr>
              <a:spLocks noChangeShapeType="1"/>
            </p:cNvSpPr>
            <p:nvPr/>
          </p:nvSpPr>
          <p:spPr bwMode="auto">
            <a:xfrm>
              <a:off x="1365" y="12241"/>
              <a:ext cx="0" cy="3074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99" name="AutoShape 51"/>
            <p:cNvSpPr>
              <a:spLocks noChangeShapeType="1"/>
            </p:cNvSpPr>
            <p:nvPr/>
          </p:nvSpPr>
          <p:spPr bwMode="auto">
            <a:xfrm>
              <a:off x="1680" y="12240"/>
              <a:ext cx="0" cy="307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98" name="AutoShape 50"/>
            <p:cNvSpPr>
              <a:spLocks noChangeShapeType="1"/>
            </p:cNvSpPr>
            <p:nvPr/>
          </p:nvSpPr>
          <p:spPr bwMode="auto">
            <a:xfrm>
              <a:off x="2010" y="12241"/>
              <a:ext cx="0" cy="307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97" name="AutoShape 49"/>
            <p:cNvSpPr>
              <a:spLocks noChangeShapeType="1"/>
            </p:cNvSpPr>
            <p:nvPr/>
          </p:nvSpPr>
          <p:spPr bwMode="auto">
            <a:xfrm>
              <a:off x="2370" y="12240"/>
              <a:ext cx="0" cy="307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96" name="AutoShape 48"/>
            <p:cNvSpPr>
              <a:spLocks noChangeShapeType="1"/>
            </p:cNvSpPr>
            <p:nvPr/>
          </p:nvSpPr>
          <p:spPr bwMode="auto">
            <a:xfrm>
              <a:off x="1260" y="12241"/>
              <a:ext cx="255" cy="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95" name="AutoShape 47"/>
            <p:cNvSpPr>
              <a:spLocks noChangeShapeType="1"/>
            </p:cNvSpPr>
            <p:nvPr/>
          </p:nvSpPr>
          <p:spPr bwMode="auto">
            <a:xfrm>
              <a:off x="2210" y="12240"/>
              <a:ext cx="255" cy="1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94" name="AutoShape 46"/>
            <p:cNvSpPr>
              <a:spLocks noChangeShapeType="1"/>
            </p:cNvSpPr>
            <p:nvPr/>
          </p:nvSpPr>
          <p:spPr bwMode="auto">
            <a:xfrm>
              <a:off x="1260" y="12330"/>
              <a:ext cx="255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93" name="AutoShape 45"/>
            <p:cNvSpPr>
              <a:spLocks noChangeShapeType="1"/>
            </p:cNvSpPr>
            <p:nvPr/>
          </p:nvSpPr>
          <p:spPr bwMode="auto">
            <a:xfrm>
              <a:off x="1260" y="12900"/>
              <a:ext cx="255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92" name="AutoShape 44"/>
            <p:cNvSpPr>
              <a:spLocks noChangeShapeType="1"/>
            </p:cNvSpPr>
            <p:nvPr/>
          </p:nvSpPr>
          <p:spPr bwMode="auto">
            <a:xfrm>
              <a:off x="1260" y="13185"/>
              <a:ext cx="255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91" name="AutoShape 43"/>
            <p:cNvSpPr>
              <a:spLocks noChangeShapeType="1"/>
            </p:cNvSpPr>
            <p:nvPr/>
          </p:nvSpPr>
          <p:spPr bwMode="auto">
            <a:xfrm>
              <a:off x="1260" y="13470"/>
              <a:ext cx="255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90" name="AutoShape 42"/>
            <p:cNvSpPr>
              <a:spLocks noChangeShapeType="1"/>
            </p:cNvSpPr>
            <p:nvPr/>
          </p:nvSpPr>
          <p:spPr bwMode="auto">
            <a:xfrm>
              <a:off x="1260" y="13755"/>
              <a:ext cx="255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89" name="AutoShape 41"/>
            <p:cNvSpPr>
              <a:spLocks noChangeShapeType="1"/>
            </p:cNvSpPr>
            <p:nvPr/>
          </p:nvSpPr>
          <p:spPr bwMode="auto">
            <a:xfrm>
              <a:off x="1260" y="14055"/>
              <a:ext cx="255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88" name="AutoShape 40"/>
            <p:cNvSpPr>
              <a:spLocks noChangeShapeType="1"/>
            </p:cNvSpPr>
            <p:nvPr/>
          </p:nvSpPr>
          <p:spPr bwMode="auto">
            <a:xfrm>
              <a:off x="1260" y="14340"/>
              <a:ext cx="255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87" name="AutoShape 39"/>
            <p:cNvSpPr>
              <a:spLocks noChangeShapeType="1"/>
            </p:cNvSpPr>
            <p:nvPr/>
          </p:nvSpPr>
          <p:spPr bwMode="auto">
            <a:xfrm>
              <a:off x="1260" y="12615"/>
              <a:ext cx="255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86" name="AutoShape 38"/>
            <p:cNvSpPr>
              <a:spLocks noChangeShapeType="1"/>
            </p:cNvSpPr>
            <p:nvPr/>
          </p:nvSpPr>
          <p:spPr bwMode="auto">
            <a:xfrm>
              <a:off x="1860" y="14670"/>
              <a:ext cx="255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85" name="AutoShape 37"/>
            <p:cNvSpPr>
              <a:spLocks noChangeShapeType="1"/>
            </p:cNvSpPr>
            <p:nvPr/>
          </p:nvSpPr>
          <p:spPr bwMode="auto">
            <a:xfrm>
              <a:off x="1260" y="14910"/>
              <a:ext cx="255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84" name="AutoShape 36"/>
            <p:cNvSpPr>
              <a:spLocks noChangeShapeType="1"/>
            </p:cNvSpPr>
            <p:nvPr/>
          </p:nvSpPr>
          <p:spPr bwMode="auto">
            <a:xfrm>
              <a:off x="1260" y="14625"/>
              <a:ext cx="255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83" name="AutoShape 35"/>
            <p:cNvSpPr>
              <a:spLocks noChangeShapeType="1"/>
            </p:cNvSpPr>
            <p:nvPr/>
          </p:nvSpPr>
          <p:spPr bwMode="auto">
            <a:xfrm>
              <a:off x="1860" y="12330"/>
              <a:ext cx="255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82" name="AutoShape 34"/>
            <p:cNvSpPr>
              <a:spLocks noChangeShapeType="1"/>
            </p:cNvSpPr>
            <p:nvPr/>
          </p:nvSpPr>
          <p:spPr bwMode="auto">
            <a:xfrm>
              <a:off x="1860" y="12615"/>
              <a:ext cx="255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81" name="AutoShape 33"/>
            <p:cNvSpPr>
              <a:spLocks noChangeShapeType="1"/>
            </p:cNvSpPr>
            <p:nvPr/>
          </p:nvSpPr>
          <p:spPr bwMode="auto">
            <a:xfrm>
              <a:off x="1860" y="12900"/>
              <a:ext cx="255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80" name="AutoShape 32"/>
            <p:cNvSpPr>
              <a:spLocks noChangeShapeType="1"/>
            </p:cNvSpPr>
            <p:nvPr/>
          </p:nvSpPr>
          <p:spPr bwMode="auto">
            <a:xfrm>
              <a:off x="1860" y="13185"/>
              <a:ext cx="255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79" name="AutoShape 31"/>
            <p:cNvSpPr>
              <a:spLocks noChangeShapeType="1"/>
            </p:cNvSpPr>
            <p:nvPr/>
          </p:nvSpPr>
          <p:spPr bwMode="auto">
            <a:xfrm>
              <a:off x="1860" y="13530"/>
              <a:ext cx="255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78" name="AutoShape 30"/>
            <p:cNvSpPr>
              <a:spLocks noChangeShapeType="1"/>
            </p:cNvSpPr>
            <p:nvPr/>
          </p:nvSpPr>
          <p:spPr bwMode="auto">
            <a:xfrm>
              <a:off x="1860" y="13815"/>
              <a:ext cx="255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77" name="AutoShape 29"/>
            <p:cNvSpPr>
              <a:spLocks noChangeShapeType="1"/>
            </p:cNvSpPr>
            <p:nvPr/>
          </p:nvSpPr>
          <p:spPr bwMode="auto">
            <a:xfrm>
              <a:off x="1860" y="14100"/>
              <a:ext cx="255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76" name="AutoShape 28"/>
            <p:cNvSpPr>
              <a:spLocks noChangeShapeType="1"/>
            </p:cNvSpPr>
            <p:nvPr/>
          </p:nvSpPr>
          <p:spPr bwMode="auto">
            <a:xfrm>
              <a:off x="1860" y="14385"/>
              <a:ext cx="255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75" name="AutoShape 27"/>
            <p:cNvSpPr>
              <a:spLocks noChangeShapeType="1"/>
            </p:cNvSpPr>
            <p:nvPr/>
          </p:nvSpPr>
          <p:spPr bwMode="auto">
            <a:xfrm>
              <a:off x="1860" y="14955"/>
              <a:ext cx="255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74" name="AutoShape 26"/>
            <p:cNvSpPr>
              <a:spLocks noChangeShapeType="1"/>
            </p:cNvSpPr>
            <p:nvPr/>
          </p:nvSpPr>
          <p:spPr bwMode="auto">
            <a:xfrm flipH="1">
              <a:off x="2210" y="12330"/>
              <a:ext cx="300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73" name="AutoShape 25"/>
            <p:cNvSpPr>
              <a:spLocks noChangeShapeType="1"/>
            </p:cNvSpPr>
            <p:nvPr/>
          </p:nvSpPr>
          <p:spPr bwMode="auto">
            <a:xfrm flipH="1">
              <a:off x="2210" y="12525"/>
              <a:ext cx="300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72" name="AutoShape 24"/>
            <p:cNvSpPr>
              <a:spLocks noChangeShapeType="1"/>
            </p:cNvSpPr>
            <p:nvPr/>
          </p:nvSpPr>
          <p:spPr bwMode="auto">
            <a:xfrm flipH="1">
              <a:off x="2210" y="12765"/>
              <a:ext cx="300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71" name="AutoShape 23"/>
            <p:cNvSpPr>
              <a:spLocks noChangeShapeType="1"/>
            </p:cNvSpPr>
            <p:nvPr/>
          </p:nvSpPr>
          <p:spPr bwMode="auto">
            <a:xfrm flipH="1">
              <a:off x="2210" y="13050"/>
              <a:ext cx="300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70" name="AutoShape 22"/>
            <p:cNvSpPr>
              <a:spLocks noChangeShapeType="1"/>
            </p:cNvSpPr>
            <p:nvPr/>
          </p:nvSpPr>
          <p:spPr bwMode="auto">
            <a:xfrm flipH="1">
              <a:off x="2210" y="13335"/>
              <a:ext cx="300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69" name="AutoShape 21"/>
            <p:cNvSpPr>
              <a:spLocks noChangeShapeType="1"/>
            </p:cNvSpPr>
            <p:nvPr/>
          </p:nvSpPr>
          <p:spPr bwMode="auto">
            <a:xfrm flipH="1">
              <a:off x="2210" y="14760"/>
              <a:ext cx="300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68" name="AutoShape 20"/>
            <p:cNvSpPr>
              <a:spLocks noChangeShapeType="1"/>
            </p:cNvSpPr>
            <p:nvPr/>
          </p:nvSpPr>
          <p:spPr bwMode="auto">
            <a:xfrm flipH="1">
              <a:off x="2210" y="14475"/>
              <a:ext cx="300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67" name="AutoShape 19"/>
            <p:cNvSpPr>
              <a:spLocks noChangeShapeType="1"/>
            </p:cNvSpPr>
            <p:nvPr/>
          </p:nvSpPr>
          <p:spPr bwMode="auto">
            <a:xfrm flipH="1">
              <a:off x="2210" y="14190"/>
              <a:ext cx="300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66" name="AutoShape 18"/>
            <p:cNvSpPr>
              <a:spLocks noChangeShapeType="1"/>
            </p:cNvSpPr>
            <p:nvPr/>
          </p:nvSpPr>
          <p:spPr bwMode="auto">
            <a:xfrm flipH="1">
              <a:off x="2210" y="13905"/>
              <a:ext cx="300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65" name="AutoShape 17"/>
            <p:cNvSpPr>
              <a:spLocks noChangeShapeType="1"/>
            </p:cNvSpPr>
            <p:nvPr/>
          </p:nvSpPr>
          <p:spPr bwMode="auto">
            <a:xfrm flipH="1">
              <a:off x="2210" y="13620"/>
              <a:ext cx="300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64" name="AutoShape 16"/>
            <p:cNvSpPr>
              <a:spLocks noChangeShapeType="1"/>
            </p:cNvSpPr>
            <p:nvPr/>
          </p:nvSpPr>
          <p:spPr bwMode="auto">
            <a:xfrm flipH="1">
              <a:off x="1530" y="13335"/>
              <a:ext cx="300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63" name="AutoShape 15"/>
            <p:cNvSpPr>
              <a:spLocks noChangeShapeType="1"/>
            </p:cNvSpPr>
            <p:nvPr/>
          </p:nvSpPr>
          <p:spPr bwMode="auto">
            <a:xfrm flipH="1">
              <a:off x="1560" y="13095"/>
              <a:ext cx="300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62" name="AutoShape 14"/>
            <p:cNvSpPr>
              <a:spLocks noChangeShapeType="1"/>
            </p:cNvSpPr>
            <p:nvPr/>
          </p:nvSpPr>
          <p:spPr bwMode="auto">
            <a:xfrm flipH="1">
              <a:off x="1530" y="12810"/>
              <a:ext cx="300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61" name="AutoShape 13"/>
            <p:cNvSpPr>
              <a:spLocks noChangeShapeType="1"/>
            </p:cNvSpPr>
            <p:nvPr/>
          </p:nvSpPr>
          <p:spPr bwMode="auto">
            <a:xfrm flipH="1">
              <a:off x="1560" y="12525"/>
              <a:ext cx="300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60" name="AutoShape 12"/>
            <p:cNvSpPr>
              <a:spLocks noChangeShapeType="1"/>
            </p:cNvSpPr>
            <p:nvPr/>
          </p:nvSpPr>
          <p:spPr bwMode="auto">
            <a:xfrm flipH="1">
              <a:off x="1515" y="14760"/>
              <a:ext cx="300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59" name="AutoShape 11"/>
            <p:cNvSpPr>
              <a:spLocks noChangeShapeType="1"/>
            </p:cNvSpPr>
            <p:nvPr/>
          </p:nvSpPr>
          <p:spPr bwMode="auto">
            <a:xfrm flipH="1">
              <a:off x="1560" y="14475"/>
              <a:ext cx="300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58" name="AutoShape 10"/>
            <p:cNvSpPr>
              <a:spLocks noChangeShapeType="1"/>
            </p:cNvSpPr>
            <p:nvPr/>
          </p:nvSpPr>
          <p:spPr bwMode="auto">
            <a:xfrm flipH="1">
              <a:off x="1560" y="14190"/>
              <a:ext cx="300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57" name="AutoShape 9"/>
            <p:cNvSpPr>
              <a:spLocks noChangeShapeType="1"/>
            </p:cNvSpPr>
            <p:nvPr/>
          </p:nvSpPr>
          <p:spPr bwMode="auto">
            <a:xfrm flipH="1">
              <a:off x="1560" y="13860"/>
              <a:ext cx="300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56" name="AutoShape 8"/>
            <p:cNvSpPr>
              <a:spLocks noChangeShapeType="1"/>
            </p:cNvSpPr>
            <p:nvPr/>
          </p:nvSpPr>
          <p:spPr bwMode="auto">
            <a:xfrm flipH="1">
              <a:off x="1560" y="13575"/>
              <a:ext cx="300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55" name="AutoShape 7"/>
            <p:cNvSpPr>
              <a:spLocks noChangeShapeType="1"/>
            </p:cNvSpPr>
            <p:nvPr/>
          </p:nvSpPr>
          <p:spPr bwMode="auto">
            <a:xfrm flipH="1">
              <a:off x="1530" y="12330"/>
              <a:ext cx="270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54" name="AutoShape 6"/>
            <p:cNvSpPr>
              <a:spLocks noChangeShapeType="1"/>
            </p:cNvSpPr>
            <p:nvPr/>
          </p:nvSpPr>
          <p:spPr bwMode="auto">
            <a:xfrm>
              <a:off x="1605" y="12238"/>
              <a:ext cx="180" cy="3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53" name="AutoShape 5"/>
            <p:cNvSpPr>
              <a:spLocks noChangeShapeType="1"/>
            </p:cNvSpPr>
            <p:nvPr/>
          </p:nvSpPr>
          <p:spPr bwMode="auto">
            <a:xfrm>
              <a:off x="1860" y="12238"/>
              <a:ext cx="255" cy="0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52" name="AutoShape 4"/>
            <p:cNvSpPr>
              <a:spLocks noChangeShapeType="1"/>
            </p:cNvSpPr>
            <p:nvPr/>
          </p:nvSpPr>
          <p:spPr bwMode="auto">
            <a:xfrm flipH="1">
              <a:off x="2210" y="15030"/>
              <a:ext cx="300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051" name="AutoShape 3"/>
            <p:cNvSpPr>
              <a:spLocks noChangeShapeType="1"/>
            </p:cNvSpPr>
            <p:nvPr/>
          </p:nvSpPr>
          <p:spPr bwMode="auto">
            <a:xfrm flipH="1">
              <a:off x="1530" y="15045"/>
              <a:ext cx="300" cy="285"/>
            </a:xfrm>
            <a:prstGeom prst="straightConnector1">
              <a:avLst/>
            </a:prstGeom>
            <a:ln>
              <a:headEnd/>
              <a:tailEnd/>
            </a:ln>
          </p:spPr>
          <p:style>
            <a:lnRef idx="3">
              <a:schemeClr val="accent2"/>
            </a:lnRef>
            <a:fillRef idx="0">
              <a:schemeClr val="accent2"/>
            </a:fillRef>
            <a:effectRef idx="2">
              <a:schemeClr val="accent2"/>
            </a:effectRef>
            <a:fontRef idx="minor">
              <a:schemeClr val="tx1"/>
            </a:fontRef>
          </p:style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pic>
        <p:nvPicPr>
          <p:cNvPr id="2049" name="Рисунок 17" descr="http://upload.wikimedia.org/wikipedia/commons/thumb/2/2d/Zollner_illusion.svg/120px-Zollner_illusion.svg.pn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714876" y="4071942"/>
            <a:ext cx="2920545" cy="2068720"/>
          </a:xfrm>
          <a:prstGeom prst="rect">
            <a:avLst/>
          </a:prstGeom>
          <a:noFill/>
        </p:spPr>
      </p:pic>
      <p:sp>
        <p:nvSpPr>
          <p:cNvPr id="2101" name="Rectangle 53"/>
          <p:cNvSpPr>
            <a:spLocks noChangeArrowheads="1"/>
          </p:cNvSpPr>
          <p:nvPr/>
        </p:nvSpPr>
        <p:spPr bwMode="auto">
          <a:xfrm>
            <a:off x="0" y="351107"/>
            <a:ext cx="9144000" cy="3693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102" name="Rectangle 54"/>
          <p:cNvSpPr>
            <a:spLocks noChangeArrowheads="1"/>
          </p:cNvSpPr>
          <p:nvPr/>
        </p:nvSpPr>
        <p:spPr bwMode="auto">
          <a:xfrm rot="10800000" flipV="1">
            <a:off x="2786050" y="1285860"/>
            <a:ext cx="5572164" cy="169277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        </a:t>
            </a:r>
            <a:endParaRPr lang="ru-RU" sz="1100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Вертикальные прямые не кажутся параллельными.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Эту иллюзию описал Иоганн </a:t>
            </a:r>
            <a:r>
              <a:rPr lang="ru-RU" sz="2400" dirty="0" err="1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Цельнер</a:t>
            </a: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. 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103" name="Rectangle 55"/>
          <p:cNvSpPr>
            <a:spLocks noChangeArrowheads="1"/>
          </p:cNvSpPr>
          <p:nvPr/>
        </p:nvSpPr>
        <p:spPr bwMode="auto">
          <a:xfrm>
            <a:off x="3000364" y="3000372"/>
            <a:ext cx="5910037" cy="104644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Он случайно заметил этот эффект на рисунке ткани</a:t>
            </a:r>
            <a:r>
              <a:rPr lang="ru-RU" sz="1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.</a:t>
            </a:r>
            <a:endParaRPr lang="ru-RU" sz="11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1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         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113854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47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1000"/>
                                        <p:tgtEl>
                                          <p:spTgt spid="20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9" dur="1000" fill="hold"/>
                                        <p:tgtEl>
                                          <p:spTgt spid="20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-.1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" presetClass="entr" presetSubtype="0" fill="hold" grpId="0" nodeType="afterEffect">
                                  <p:stCondLst>
                                    <p:cond delay="2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3000"/>
                            </p:stCondLst>
                            <p:childTnLst>
                              <p:par>
                                <p:cTn id="14" presetID="1" presetClass="entr" presetSubtype="0" fill="hold" grpId="0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0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6" fill="hold">
                            <p:stCondLst>
                              <p:cond delay="4000"/>
                            </p:stCondLst>
                            <p:childTnLst>
                              <p:par>
                                <p:cTn id="17" presetID="55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2049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1" dur="1000"/>
                                        <p:tgtEl>
                                          <p:spTgt spid="20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02" grpId="0"/>
      <p:bldP spid="2103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pload.wikimedia.org/wikipedia/commons/thumb/f/fe/M%C3%BCller-Lyer_illusion.svg/200px-M%C3%BCller-Lyer_illusion.svg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785794"/>
            <a:ext cx="3357586" cy="385765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pic>
        <p:nvPicPr>
          <p:cNvPr id="3" name="Рисунок 2" descr="http://upload.wikimedia.org/wikipedia/commons/thumb/d/d2/Caf%C3%A9_wall.svg/120px-Caf%C3%A9_wall.svg.png">
            <a:hlinkClick r:id="rId4"/>
          </p:cNvPr>
          <p:cNvPicPr/>
          <p:nvPr/>
        </p:nvPicPr>
        <p:blipFill>
          <a:blip r:embed="rId5" cstate="print"/>
          <a:srcRect/>
          <a:stretch>
            <a:fillRect/>
          </a:stretch>
        </p:blipFill>
        <p:spPr bwMode="auto">
          <a:xfrm>
            <a:off x="5214942" y="1500174"/>
            <a:ext cx="2924180" cy="19288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71472" y="285728"/>
            <a:ext cx="4184159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Иллюзия восприятия размера 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4714876" y="4143380"/>
            <a:ext cx="4148572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Иллюзия   не  параллельности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4334170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2" dur="10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1000"/>
                            </p:stCondLst>
                            <p:childTnLst>
                              <p:par>
                                <p:cTn id="24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6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8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  <p:bldP spid="5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bg1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pload.wikimedia.org/wikipedia/commons/thumb/b/b1/Revolving_circles.svg/200px-Revolving_circles.svg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57158" y="857232"/>
            <a:ext cx="4643470" cy="457203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3" name="Прямоугольник 2"/>
          <p:cNvSpPr/>
          <p:nvPr/>
        </p:nvSpPr>
        <p:spPr>
          <a:xfrm>
            <a:off x="5214942" y="3000372"/>
            <a:ext cx="3000396" cy="230832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Иллюзия движения. Следует смотреть на чёрную  точку в центре и двигать головой вперёд-назад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787245877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Afterimage.sv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571472" y="857232"/>
            <a:ext cx="3429024" cy="33147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7409" name="Rectangle 1"/>
          <p:cNvSpPr>
            <a:spLocks noChangeArrowheads="1"/>
          </p:cNvSpPr>
          <p:nvPr/>
        </p:nvSpPr>
        <p:spPr bwMode="auto">
          <a:xfrm>
            <a:off x="1571604" y="5357826"/>
            <a:ext cx="6273425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Смотрите минуту в одну точку, а затем быстро переместите взгляд на белое поле. Изображение станет не негативным.</a:t>
            </a:r>
            <a:endParaRPr lang="ru-RU" sz="32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0533240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2" name="Рисунок 1" descr="http://upload.wikimedia.org/wikipedia/commons/thumb/9/9a/Optical_grey_squares_orange_brown.svg/200px-Optical_grey_squares_orange_brown.svg.png">
            <a:hlinkClick r:id="rId2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42910" y="428604"/>
            <a:ext cx="2786082" cy="164307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1" name="Rectangle 1"/>
          <p:cNvSpPr>
            <a:spLocks noChangeArrowheads="1"/>
          </p:cNvSpPr>
          <p:nvPr/>
        </p:nvSpPr>
        <p:spPr bwMode="auto">
          <a:xfrm>
            <a:off x="571472" y="2357430"/>
            <a:ext cx="4143404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Иллюзии восприятия цвета. Одна из помеченных серых клеток кажется темнее другой, на самом деле они одинаковые</a:t>
            </a:r>
            <a:endParaRPr lang="ru-RU" sz="32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5" name="Рисунок 4" descr="men2.jpg (20189 bytes)"/>
          <p:cNvPicPr/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5429256" y="2714620"/>
            <a:ext cx="3048000" cy="29527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483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0484" name="Rectangle 4"/>
          <p:cNvSpPr>
            <a:spLocks noChangeArrowheads="1"/>
          </p:cNvSpPr>
          <p:nvPr/>
        </p:nvSpPr>
        <p:spPr bwMode="auto">
          <a:xfrm>
            <a:off x="4143340" y="5715016"/>
            <a:ext cx="5000660" cy="83099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srgbClr val="002060"/>
                </a:solidFill>
                <a:ea typeface="Times New Roman" pitchFamily="18" charset="0"/>
                <a:cs typeface="Arial" pitchFamily="34" charset="0"/>
              </a:rPr>
              <a:t>Человек на заднем плане и карлик на переднем - одного роста.</a:t>
            </a:r>
            <a:endParaRPr lang="ru-RU" sz="32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9" name="Рисунок 8" descr="http://upload.wikimedia.org/wikipedia/commons/thumb/4/45/Duck-Rabbit_illusion.jpg/200px-Duck-Rabbit_illusion.jpg">
            <a:hlinkClick r:id="rId5"/>
          </p:cNvPr>
          <p:cNvPicPr/>
          <p:nvPr/>
        </p:nvPicPr>
        <p:blipFill>
          <a:blip r:embed="rId6" cstate="print"/>
          <a:srcRect/>
          <a:stretch>
            <a:fillRect/>
          </a:stretch>
        </p:blipFill>
        <p:spPr bwMode="auto">
          <a:xfrm>
            <a:off x="6000760" y="428604"/>
            <a:ext cx="2038350" cy="13716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10" name="TextBox 9"/>
          <p:cNvSpPr txBox="1"/>
          <p:nvPr/>
        </p:nvSpPr>
        <p:spPr>
          <a:xfrm>
            <a:off x="6643702" y="1714488"/>
            <a:ext cx="1643074" cy="46166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Кто это?</a:t>
            </a:r>
            <a:endParaRPr lang="ru-RU" sz="2400" dirty="0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357158" y="6143644"/>
            <a:ext cx="2513509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u="sng" dirty="0" smtClean="0">
                <a:solidFill>
                  <a:prstClr val="black"/>
                </a:solidFill>
                <a:hlinkClick r:id="rId7"/>
              </a:rPr>
              <a:t>Ещё смотреть иллюзии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682190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0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2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048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4" dur="1000"/>
                                        <p:tgtEl>
                                          <p:spTgt spid="2048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2" presetID="29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4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5" dur="1000" fill="hold"/>
                                        <p:tgtEl>
                                          <p:spTgt spid="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6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1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2" dur="1000" fill="hold"/>
                                        <p:tgtEl>
                                          <p:spTgt spid="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3" dur="1000"/>
                                        <p:tgtEl>
                                          <p:spTgt spid="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55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48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6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2048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8" dur="1000"/>
                                        <p:tgtEl>
                                          <p:spTgt spid="2048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9" fill="hold">
                            <p:stCondLst>
                              <p:cond delay="1000"/>
                            </p:stCondLst>
                            <p:childTnLst>
                              <p:par>
                                <p:cTn id="40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0481" grpId="0"/>
      <p:bldP spid="20484" grpId="0"/>
      <p:bldP spid="10" grpId="0"/>
      <p:bldP spid="11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21506" name="Group 2"/>
          <p:cNvGrpSpPr>
            <a:grpSpLocks/>
          </p:cNvGrpSpPr>
          <p:nvPr/>
        </p:nvGrpSpPr>
        <p:grpSpPr bwMode="auto">
          <a:xfrm>
            <a:off x="3000364" y="2285992"/>
            <a:ext cx="2851150" cy="2767012"/>
            <a:chOff x="1029" y="3441"/>
            <a:chExt cx="4488" cy="4357"/>
          </a:xfrm>
        </p:grpSpPr>
        <p:sp>
          <p:nvSpPr>
            <p:cNvPr id="21507" name="Oval 3"/>
            <p:cNvSpPr>
              <a:spLocks noChangeArrowheads="1"/>
            </p:cNvSpPr>
            <p:nvPr/>
          </p:nvSpPr>
          <p:spPr bwMode="auto">
            <a:xfrm>
              <a:off x="2804" y="5161"/>
              <a:ext cx="1010" cy="1010"/>
            </a:xfrm>
            <a:prstGeom prst="ellipse">
              <a:avLst/>
            </a:pr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508" name="AutoShape 4"/>
            <p:cNvSpPr>
              <a:spLocks noChangeArrowheads="1"/>
            </p:cNvSpPr>
            <p:nvPr/>
          </p:nvSpPr>
          <p:spPr bwMode="auto">
            <a:xfrm>
              <a:off x="2974" y="5349"/>
              <a:ext cx="635" cy="636"/>
            </a:xfrm>
            <a:custGeom>
              <a:avLst/>
              <a:gdLst>
                <a:gd name="G0" fmla="+- 4623 0 0"/>
                <a:gd name="G1" fmla="+- 21600 0 4623"/>
                <a:gd name="G2" fmla="+- 21600 0 462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4623" y="10800"/>
                  </a:moveTo>
                  <a:cubicBezTo>
                    <a:pt x="4623" y="14211"/>
                    <a:pt x="7389" y="16977"/>
                    <a:pt x="10800" y="16977"/>
                  </a:cubicBezTo>
                  <a:cubicBezTo>
                    <a:pt x="14211" y="16977"/>
                    <a:pt x="16977" y="14211"/>
                    <a:pt x="16977" y="10800"/>
                  </a:cubicBezTo>
                  <a:cubicBezTo>
                    <a:pt x="16977" y="7389"/>
                    <a:pt x="14211" y="4623"/>
                    <a:pt x="10800" y="4623"/>
                  </a:cubicBezTo>
                  <a:cubicBezTo>
                    <a:pt x="7389" y="4623"/>
                    <a:pt x="4623" y="7389"/>
                    <a:pt x="4623" y="1080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509" name="AutoShape 5"/>
            <p:cNvSpPr>
              <a:spLocks noChangeArrowheads="1"/>
            </p:cNvSpPr>
            <p:nvPr/>
          </p:nvSpPr>
          <p:spPr bwMode="auto">
            <a:xfrm>
              <a:off x="2599" y="4956"/>
              <a:ext cx="1440" cy="1440"/>
            </a:xfrm>
            <a:custGeom>
              <a:avLst/>
              <a:gdLst>
                <a:gd name="G0" fmla="+- 1740 0 0"/>
                <a:gd name="G1" fmla="+- 21600 0 1740"/>
                <a:gd name="G2" fmla="+- 21600 0 174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40" y="10800"/>
                  </a:moveTo>
                  <a:cubicBezTo>
                    <a:pt x="1740" y="15804"/>
                    <a:pt x="5796" y="19860"/>
                    <a:pt x="10800" y="19860"/>
                  </a:cubicBezTo>
                  <a:cubicBezTo>
                    <a:pt x="15804" y="19860"/>
                    <a:pt x="19860" y="15804"/>
                    <a:pt x="19860" y="10800"/>
                  </a:cubicBezTo>
                  <a:cubicBezTo>
                    <a:pt x="19860" y="5796"/>
                    <a:pt x="15804" y="1740"/>
                    <a:pt x="10800" y="1740"/>
                  </a:cubicBezTo>
                  <a:cubicBezTo>
                    <a:pt x="5796" y="1740"/>
                    <a:pt x="1740" y="5796"/>
                    <a:pt x="1740" y="1080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510" name="AutoShape 6"/>
            <p:cNvSpPr>
              <a:spLocks noChangeArrowheads="1"/>
            </p:cNvSpPr>
            <p:nvPr/>
          </p:nvSpPr>
          <p:spPr bwMode="auto">
            <a:xfrm>
              <a:off x="1029" y="3441"/>
              <a:ext cx="4488" cy="4357"/>
            </a:xfrm>
            <a:custGeom>
              <a:avLst/>
              <a:gdLst>
                <a:gd name="G0" fmla="+- 1315 0 0"/>
                <a:gd name="G1" fmla="+- 21600 0 1315"/>
                <a:gd name="G2" fmla="+- 21600 0 131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315" y="10800"/>
                  </a:moveTo>
                  <a:cubicBezTo>
                    <a:pt x="1315" y="16038"/>
                    <a:pt x="5562" y="20285"/>
                    <a:pt x="10800" y="20285"/>
                  </a:cubicBezTo>
                  <a:cubicBezTo>
                    <a:pt x="16038" y="20285"/>
                    <a:pt x="20285" y="16038"/>
                    <a:pt x="20285" y="10800"/>
                  </a:cubicBezTo>
                  <a:cubicBezTo>
                    <a:pt x="20285" y="5562"/>
                    <a:pt x="16038" y="1315"/>
                    <a:pt x="10800" y="1315"/>
                  </a:cubicBezTo>
                  <a:cubicBezTo>
                    <a:pt x="5562" y="1315"/>
                    <a:pt x="1315" y="5562"/>
                    <a:pt x="1315" y="1080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511" name="AutoShape 7"/>
            <p:cNvSpPr>
              <a:spLocks noChangeArrowheads="1"/>
            </p:cNvSpPr>
            <p:nvPr/>
          </p:nvSpPr>
          <p:spPr bwMode="auto">
            <a:xfrm>
              <a:off x="1646" y="4059"/>
              <a:ext cx="3254" cy="3104"/>
            </a:xfrm>
            <a:custGeom>
              <a:avLst/>
              <a:gdLst>
                <a:gd name="G0" fmla="+- 1706 0 0"/>
                <a:gd name="G1" fmla="+- 21600 0 1706"/>
                <a:gd name="G2" fmla="+- 21600 0 1706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06" y="10800"/>
                  </a:moveTo>
                  <a:cubicBezTo>
                    <a:pt x="1706" y="15822"/>
                    <a:pt x="5778" y="19894"/>
                    <a:pt x="10800" y="19894"/>
                  </a:cubicBezTo>
                  <a:cubicBezTo>
                    <a:pt x="15822" y="19894"/>
                    <a:pt x="19894" y="15822"/>
                    <a:pt x="19894" y="10800"/>
                  </a:cubicBezTo>
                  <a:cubicBezTo>
                    <a:pt x="19894" y="5778"/>
                    <a:pt x="15822" y="1706"/>
                    <a:pt x="10800" y="1706"/>
                  </a:cubicBezTo>
                  <a:cubicBezTo>
                    <a:pt x="5778" y="1706"/>
                    <a:pt x="1706" y="5778"/>
                    <a:pt x="1706" y="1080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1512" name="AutoShape 8"/>
            <p:cNvSpPr>
              <a:spLocks noChangeArrowheads="1"/>
            </p:cNvSpPr>
            <p:nvPr/>
          </p:nvSpPr>
          <p:spPr bwMode="auto">
            <a:xfrm>
              <a:off x="2150" y="4582"/>
              <a:ext cx="2301" cy="2169"/>
            </a:xfrm>
            <a:custGeom>
              <a:avLst/>
              <a:gdLst>
                <a:gd name="G0" fmla="+- 2025 0 0"/>
                <a:gd name="G1" fmla="+- 21600 0 2025"/>
                <a:gd name="G2" fmla="+- 21600 0 2025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2025" y="10800"/>
                  </a:moveTo>
                  <a:cubicBezTo>
                    <a:pt x="2025" y="15646"/>
                    <a:pt x="5954" y="19575"/>
                    <a:pt x="10800" y="19575"/>
                  </a:cubicBezTo>
                  <a:cubicBezTo>
                    <a:pt x="15646" y="19575"/>
                    <a:pt x="19575" y="15646"/>
                    <a:pt x="19575" y="10800"/>
                  </a:cubicBezTo>
                  <a:cubicBezTo>
                    <a:pt x="19575" y="5954"/>
                    <a:pt x="15646" y="2025"/>
                    <a:pt x="10800" y="2025"/>
                  </a:cubicBezTo>
                  <a:cubicBezTo>
                    <a:pt x="5954" y="2025"/>
                    <a:pt x="2025" y="5954"/>
                    <a:pt x="2025" y="10800"/>
                  </a:cubicBezTo>
                  <a:close/>
                </a:path>
              </a:pathLst>
            </a:custGeom>
            <a:solidFill>
              <a:srgbClr val="FFFFFF"/>
            </a:solidFill>
            <a:ln w="19050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21513" name="AutoShape 9"/>
          <p:cNvSpPr>
            <a:spLocks noChangeArrowheads="1"/>
          </p:cNvSpPr>
          <p:nvPr/>
        </p:nvSpPr>
        <p:spPr bwMode="auto">
          <a:xfrm rot="10800000">
            <a:off x="285720" y="500042"/>
            <a:ext cx="2587625" cy="1709737"/>
          </a:xfrm>
          <a:custGeom>
            <a:avLst/>
            <a:gdLst>
              <a:gd name="G0" fmla="+- 3364 0 0"/>
              <a:gd name="G1" fmla="+- 21600 0 3364"/>
              <a:gd name="G2" fmla="*/ 3364 1 2"/>
              <a:gd name="G3" fmla="+- 21600 0 G2"/>
              <a:gd name="G4" fmla="+/ 3364 21600 2"/>
              <a:gd name="G5" fmla="+/ G1 0 2"/>
              <a:gd name="G6" fmla="*/ 21600 21600 3364"/>
              <a:gd name="G7" fmla="*/ G6 1 2"/>
              <a:gd name="G8" fmla="+- 21600 0 G7"/>
              <a:gd name="G9" fmla="*/ 21600 1 2"/>
              <a:gd name="G10" fmla="+- 3364 0 G9"/>
              <a:gd name="G11" fmla="?: G10 G8 0"/>
              <a:gd name="G12" fmla="?: G10 G7 21600"/>
              <a:gd name="T0" fmla="*/ 19918 w 21600"/>
              <a:gd name="T1" fmla="*/ 10800 h 21600"/>
              <a:gd name="T2" fmla="*/ 10800 w 21600"/>
              <a:gd name="T3" fmla="*/ 21600 h 21600"/>
              <a:gd name="T4" fmla="*/ 1682 w 21600"/>
              <a:gd name="T5" fmla="*/ 10800 h 21600"/>
              <a:gd name="T6" fmla="*/ 10800 w 21600"/>
              <a:gd name="T7" fmla="*/ 0 h 21600"/>
              <a:gd name="T8" fmla="*/ 3482 w 21600"/>
              <a:gd name="T9" fmla="*/ 3482 h 21600"/>
              <a:gd name="T10" fmla="*/ 18118 w 21600"/>
              <a:gd name="T11" fmla="*/ 18118 h 21600"/>
            </a:gdLst>
            <a:ahLst/>
            <a:cxnLst>
              <a:cxn ang="0">
                <a:pos x="T0" y="T1"/>
              </a:cxn>
              <a:cxn ang="0">
                <a:pos x="T2" y="T3"/>
              </a:cxn>
              <a:cxn ang="0">
                <a:pos x="T4" y="T5"/>
              </a:cxn>
              <a:cxn ang="0">
                <a:pos x="T6" y="T7"/>
              </a:cxn>
            </a:cxnLst>
            <a:rect l="T8" t="T9" r="T10" b="T11"/>
            <a:pathLst>
              <a:path w="21600" h="21600">
                <a:moveTo>
                  <a:pt x="0" y="0"/>
                </a:moveTo>
                <a:lnTo>
                  <a:pt x="3364" y="21600"/>
                </a:lnTo>
                <a:lnTo>
                  <a:pt x="18236" y="21600"/>
                </a:lnTo>
                <a:lnTo>
                  <a:pt x="21600" y="0"/>
                </a:lnTo>
                <a:close/>
              </a:path>
            </a:pathLst>
          </a:custGeom>
          <a:noFill/>
          <a:ln w="28575">
            <a:solidFill>
              <a:srgbClr val="E36C0A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1514" name="Rectangle 10"/>
          <p:cNvSpPr>
            <a:spLocks noChangeArrowheads="1"/>
          </p:cNvSpPr>
          <p:nvPr/>
        </p:nvSpPr>
        <p:spPr bwMode="auto">
          <a:xfrm>
            <a:off x="6000760" y="785794"/>
            <a:ext cx="2016125" cy="2016125"/>
          </a:xfrm>
          <a:prstGeom prst="rect">
            <a:avLst/>
          </a:prstGeom>
          <a:noFill/>
          <a:ln w="25400">
            <a:solidFill>
              <a:srgbClr val="00B05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1515" name="AutoShape 11"/>
          <p:cNvSpPr>
            <a:spLocks noChangeArrowheads="1"/>
          </p:cNvSpPr>
          <p:nvPr/>
        </p:nvSpPr>
        <p:spPr bwMode="auto">
          <a:xfrm>
            <a:off x="571472" y="4429132"/>
            <a:ext cx="2386013" cy="2101850"/>
          </a:xfrm>
          <a:prstGeom prst="triangle">
            <a:avLst>
              <a:gd name="adj" fmla="val 50000"/>
            </a:avLst>
          </a:prstGeom>
          <a:noFill/>
          <a:ln w="28575">
            <a:solidFill>
              <a:srgbClr val="365F91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1516" name="Rectangle 12"/>
          <p:cNvSpPr>
            <a:spLocks noChangeArrowheads="1"/>
          </p:cNvSpPr>
          <p:nvPr/>
        </p:nvSpPr>
        <p:spPr bwMode="auto">
          <a:xfrm>
            <a:off x="5786446" y="5143512"/>
            <a:ext cx="2576512" cy="1139825"/>
          </a:xfrm>
          <a:prstGeom prst="rect">
            <a:avLst/>
          </a:prstGeom>
          <a:noFill/>
          <a:ln w="31750">
            <a:solidFill>
              <a:srgbClr val="FF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8273355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3.7037E-6 L 0.31146 0.32361 " pathEditMode="relative" rAng="0" ptsTypes="AA">
                                      <p:cBhvr>
                                        <p:cTn id="6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5600" y="162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31146 0.32361 L 0.00434 0.00857 " pathEditMode="relative" rAng="0" ptsTypes="AA">
                                      <p:cBhvr>
                                        <p:cTn id="10" dur="2000" fill="hold"/>
                                        <p:tgtEl>
                                          <p:spTgt spid="21513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5400" y="-158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3.05556E-6 -0.01042 L -0.28229 0.25949 " pathEditMode="relative" rAng="0" ptsTypes="AA">
                                      <p:cBhvr>
                                        <p:cTn id="14" dur="2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100" y="13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229 0.25949 L -0.00659 -0.00301 " pathEditMode="relative" rAng="0" ptsTypes="AA">
                                      <p:cBhvr>
                                        <p:cTn id="18" dur="2000" fill="hold"/>
                                        <p:tgtEl>
                                          <p:spTgt spid="21514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3800" y="-13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94444E-6 0.03148 L 0.29132 -0.27801 " pathEditMode="relative" rAng="0" ptsTypes="AA">
                                      <p:cBhvr>
                                        <p:cTn id="22" dur="2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00" y="-155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3" fill="hold">
                      <p:stCondLst>
                        <p:cond delay="indefinite"/>
                      </p:stCondLst>
                      <p:childTnLst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0.29132 -0.27801 L -1.94444E-6 0.03703 " pathEditMode="relative" rAng="0" ptsTypes="AA">
                                      <p:cBhvr>
                                        <p:cTn id="26" dur="2000" fill="hold"/>
                                        <p:tgtEl>
                                          <p:spTgt spid="21515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600" y="157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0" presetClass="path" presetSubtype="0" accel="50000" decel="5000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1.11111E-6 0.01065 L -0.28941 -0.31203 " pathEditMode="relative" rAng="0" ptsTypes="AA">
                                      <p:cBhvr>
                                        <p:cTn id="30" dur="2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-14500" y="-161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1" fill="hold">
                      <p:stCondLst>
                        <p:cond delay="indefinite"/>
                      </p:stCondLst>
                      <p:childTnLst>
                        <p:par>
                          <p:cTn id="32" fill="hold">
                            <p:stCondLst>
                              <p:cond delay="0"/>
                            </p:stCondLst>
                            <p:childTnLst>
                              <p:par>
                                <p:cTn id="33" presetID="0" presetClass="path" presetSubtype="0" accel="50000" decel="5000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0.28941 -0.31204 L 0.00208 0.01343 " pathEditMode="relative" rAng="0" ptsTypes="AA">
                                      <p:cBhvr>
                                        <p:cTn id="34" dur="2000" fill="hold"/>
                                        <p:tgtEl>
                                          <p:spTgt spid="21516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14600" y="163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1513" grpId="0" animBg="1"/>
      <p:bldP spid="21513" grpId="1" animBg="1"/>
      <p:bldP spid="21514" grpId="0" animBg="1"/>
      <p:bldP spid="21514" grpId="1" animBg="1"/>
      <p:bldP spid="21515" grpId="0" animBg="1"/>
      <p:bldP spid="21515" grpId="1" animBg="1"/>
      <p:bldP spid="21516" grpId="0" animBg="1"/>
      <p:bldP spid="21516" grpId="1" animBg="1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1">
                <a:tint val="66000"/>
                <a:satMod val="1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2530" name="WordArt 2"/>
          <p:cNvSpPr>
            <a:spLocks noChangeArrowheads="1" noChangeShapeType="1" noTextEdit="1"/>
          </p:cNvSpPr>
          <p:nvPr/>
        </p:nvSpPr>
        <p:spPr bwMode="auto">
          <a:xfrm>
            <a:off x="1714480" y="285728"/>
            <a:ext cx="4943475" cy="542925"/>
          </a:xfrm>
          <a:prstGeom prst="rect">
            <a:avLst/>
          </a:prstGeom>
        </p:spPr>
        <p:txBody>
          <a:bodyPr wrap="none" fromWordArt="1">
            <a:prstTxWarp prst="textSlantUp">
              <a:avLst>
                <a:gd name="adj" fmla="val 32056"/>
              </a:avLst>
            </a:prstTxWarp>
          </a:bodyPr>
          <a:lstStyle/>
          <a:p>
            <a:pPr algn="ctr"/>
            <a:r>
              <a:rPr lang="ru-RU" sz="2800" kern="10" smtClean="0">
                <a:ln w="9525">
                  <a:solidFill>
                    <a:srgbClr val="CC99FF"/>
                  </a:solidFill>
                  <a:round/>
                  <a:headEnd/>
                  <a:tailEnd/>
                </a:ln>
                <a:gradFill rotWithShape="0">
                  <a:gsLst>
                    <a:gs pos="0">
                      <a:srgbClr val="6600CC"/>
                    </a:gs>
                    <a:gs pos="100000">
                      <a:srgbClr val="CC00CC"/>
                    </a:gs>
                  </a:gsLst>
                  <a:lin ang="5400000" scaled="1"/>
                </a:gradFill>
                <a:effectLst>
                  <a:outerShdw dist="53882" dir="2700000" algn="ctr" rotWithShape="0">
                    <a:srgbClr val="9999FF">
                      <a:alpha val="80000"/>
                    </a:srgbClr>
                  </a:outerShdw>
                </a:effectLst>
                <a:latin typeface="Impact"/>
              </a:rPr>
              <a:t>не верь глазам своим!</a:t>
            </a:r>
            <a:endParaRPr lang="ru-RU" sz="2800" kern="10">
              <a:ln w="9525">
                <a:solidFill>
                  <a:srgbClr val="CC99FF"/>
                </a:solidFill>
                <a:round/>
                <a:headEnd/>
                <a:tailEnd/>
              </a:ln>
              <a:gradFill rotWithShape="0">
                <a:gsLst>
                  <a:gs pos="0">
                    <a:srgbClr val="6600CC"/>
                  </a:gs>
                  <a:gs pos="100000">
                    <a:srgbClr val="CC00CC"/>
                  </a:gs>
                </a:gsLst>
                <a:lin ang="5400000" scaled="1"/>
              </a:gradFill>
              <a:effectLst>
                <a:outerShdw dist="53882" dir="2700000" algn="ctr" rotWithShape="0">
                  <a:srgbClr val="9999FF">
                    <a:alpha val="80000"/>
                  </a:srgbClr>
                </a:outerShdw>
              </a:effectLst>
              <a:latin typeface="Impact"/>
            </a:endParaRPr>
          </a:p>
        </p:txBody>
      </p:sp>
      <p:sp>
        <p:nvSpPr>
          <p:cNvPr id="22531" name="Text Box 3"/>
          <p:cNvSpPr txBox="1">
            <a:spLocks noChangeArrowheads="1"/>
          </p:cNvSpPr>
          <p:nvPr/>
        </p:nvSpPr>
        <p:spPr bwMode="auto">
          <a:xfrm>
            <a:off x="2857488" y="1000108"/>
            <a:ext cx="2235200" cy="579437"/>
          </a:xfrm>
          <a:prstGeom prst="rect">
            <a:avLst/>
          </a:prstGeom>
          <a:solidFill>
            <a:srgbClr val="FFFF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fontAlgn="base">
              <a:spcBef>
                <a:spcPct val="0"/>
              </a:spcBef>
              <a:spcAft>
                <a:spcPts val="1000"/>
              </a:spcAft>
            </a:pPr>
            <a:r>
              <a:rPr lang="ru-RU" sz="2000" b="1" i="1" dirty="0" smtClean="0">
                <a:solidFill>
                  <a:srgbClr val="1F497D"/>
                </a:solidFill>
              </a:rPr>
              <a:t>Отношение     1:3</a:t>
            </a:r>
          </a:p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22532" name="Group 4"/>
          <p:cNvGrpSpPr>
            <a:grpSpLocks/>
          </p:cNvGrpSpPr>
          <p:nvPr/>
        </p:nvGrpSpPr>
        <p:grpSpPr bwMode="auto">
          <a:xfrm>
            <a:off x="857224" y="1928802"/>
            <a:ext cx="3122612" cy="2825750"/>
            <a:chOff x="767" y="2375"/>
            <a:chExt cx="4918" cy="4451"/>
          </a:xfrm>
        </p:grpSpPr>
        <p:sp>
          <p:nvSpPr>
            <p:cNvPr id="22533" name="AutoShape 5"/>
            <p:cNvSpPr>
              <a:spLocks noChangeArrowheads="1"/>
            </p:cNvSpPr>
            <p:nvPr/>
          </p:nvSpPr>
          <p:spPr bwMode="auto">
            <a:xfrm>
              <a:off x="767" y="2375"/>
              <a:ext cx="4918" cy="4451"/>
            </a:xfrm>
            <a:custGeom>
              <a:avLst/>
              <a:gdLst>
                <a:gd name="G0" fmla="+- 5240 0 0"/>
                <a:gd name="G1" fmla="+- 21600 0 5240"/>
                <a:gd name="G2" fmla="+- 21600 0 5240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5240" y="10800"/>
                  </a:moveTo>
                  <a:cubicBezTo>
                    <a:pt x="5240" y="13871"/>
                    <a:pt x="7729" y="16360"/>
                    <a:pt x="10800" y="16360"/>
                  </a:cubicBezTo>
                  <a:cubicBezTo>
                    <a:pt x="13871" y="16360"/>
                    <a:pt x="16360" y="13871"/>
                    <a:pt x="16360" y="10800"/>
                  </a:cubicBezTo>
                  <a:cubicBezTo>
                    <a:pt x="16360" y="7729"/>
                    <a:pt x="13871" y="5240"/>
                    <a:pt x="10800" y="5240"/>
                  </a:cubicBezTo>
                  <a:cubicBezTo>
                    <a:pt x="7729" y="5240"/>
                    <a:pt x="5240" y="7729"/>
                    <a:pt x="5240" y="10800"/>
                  </a:cubicBezTo>
                  <a:close/>
                </a:path>
              </a:pathLst>
            </a:custGeom>
            <a:solidFill>
              <a:srgbClr val="FFFFFF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2534" name="Oval 6"/>
            <p:cNvSpPr>
              <a:spLocks noChangeArrowheads="1"/>
            </p:cNvSpPr>
            <p:nvPr/>
          </p:nvSpPr>
          <p:spPr bwMode="auto">
            <a:xfrm>
              <a:off x="1892" y="3275"/>
              <a:ext cx="2779" cy="2578"/>
            </a:xfrm>
            <a:prstGeom prst="ellipse">
              <a:avLst/>
            </a:prstGeom>
            <a:gradFill flip="none" rotWithShape="1">
              <a:gsLst>
                <a:gs pos="0">
                  <a:srgbClr val="0070C0">
                    <a:shade val="30000"/>
                    <a:satMod val="115000"/>
                  </a:srgbClr>
                </a:gs>
                <a:gs pos="50000">
                  <a:srgbClr val="0070C0">
                    <a:shade val="67500"/>
                    <a:satMod val="115000"/>
                  </a:srgbClr>
                </a:gs>
                <a:gs pos="100000">
                  <a:srgbClr val="0070C0">
                    <a:shade val="100000"/>
                    <a:satMod val="115000"/>
                  </a:srgbClr>
                </a:gs>
              </a:gsLst>
              <a:lin ang="0" scaled="1"/>
              <a:tileRect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22536" name="Rectangle 8"/>
          <p:cNvSpPr>
            <a:spLocks noChangeArrowheads="1"/>
          </p:cNvSpPr>
          <p:nvPr/>
        </p:nvSpPr>
        <p:spPr bwMode="auto">
          <a:xfrm>
            <a:off x="785786" y="5072074"/>
            <a:ext cx="7429552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Посмотрите, как по-разному выглядит отношение 1:3 на диаграммах. Как вы думаете, какую диаграмму выберет страховая компания для демонстрации  увеличения смертности за последние 10 лет?       </a:t>
            </a:r>
            <a:endParaRPr lang="ru-RU" sz="32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10" name="Группа 9"/>
          <p:cNvGrpSpPr/>
          <p:nvPr/>
        </p:nvGrpSpPr>
        <p:grpSpPr>
          <a:xfrm>
            <a:off x="5429256" y="2000240"/>
            <a:ext cx="2955925" cy="2767013"/>
            <a:chOff x="5429256" y="2000240"/>
            <a:chExt cx="2955925" cy="2767013"/>
          </a:xfrm>
        </p:grpSpPr>
        <p:sp>
          <p:nvSpPr>
            <p:cNvPr id="22535" name="AutoShape 7"/>
            <p:cNvSpPr>
              <a:spLocks noChangeArrowheads="1"/>
            </p:cNvSpPr>
            <p:nvPr/>
          </p:nvSpPr>
          <p:spPr bwMode="auto">
            <a:xfrm>
              <a:off x="5429256" y="2000240"/>
              <a:ext cx="2955925" cy="2767013"/>
            </a:xfrm>
            <a:custGeom>
              <a:avLst/>
              <a:gdLst>
                <a:gd name="G0" fmla="+- 1753 0 0"/>
                <a:gd name="G1" fmla="+- 21600 0 1753"/>
                <a:gd name="G2" fmla="+- 21600 0 1753"/>
                <a:gd name="G3" fmla="*/ G0 2929 10000"/>
                <a:gd name="G4" fmla="+- 21600 0 G3"/>
                <a:gd name="G5" fmla="+- 21600 0 G3"/>
                <a:gd name="T0" fmla="*/ 10800 w 21600"/>
                <a:gd name="T1" fmla="*/ 0 h 21600"/>
                <a:gd name="T2" fmla="*/ 3163 w 21600"/>
                <a:gd name="T3" fmla="*/ 3163 h 21600"/>
                <a:gd name="T4" fmla="*/ 0 w 21600"/>
                <a:gd name="T5" fmla="*/ 10800 h 21600"/>
                <a:gd name="T6" fmla="*/ 3163 w 21600"/>
                <a:gd name="T7" fmla="*/ 18437 h 21600"/>
                <a:gd name="T8" fmla="*/ 10800 w 21600"/>
                <a:gd name="T9" fmla="*/ 21600 h 21600"/>
                <a:gd name="T10" fmla="*/ 18437 w 21600"/>
                <a:gd name="T11" fmla="*/ 18437 h 21600"/>
                <a:gd name="T12" fmla="*/ 21600 w 21600"/>
                <a:gd name="T13" fmla="*/ 10800 h 21600"/>
                <a:gd name="T14" fmla="*/ 18437 w 21600"/>
                <a:gd name="T15" fmla="*/ 3163 h 21600"/>
                <a:gd name="T16" fmla="*/ 3163 w 21600"/>
                <a:gd name="T17" fmla="*/ 3163 h 21600"/>
                <a:gd name="T18" fmla="*/ 18437 w 21600"/>
                <a:gd name="T19" fmla="*/ 18437 h 2160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  <a:cxn ang="0">
                  <a:pos x="T6" y="T7"/>
                </a:cxn>
                <a:cxn ang="0">
                  <a:pos x="T8" y="T9"/>
                </a:cxn>
                <a:cxn ang="0">
                  <a:pos x="T10" y="T11"/>
                </a:cxn>
                <a:cxn ang="0">
                  <a:pos x="T12" y="T13"/>
                </a:cxn>
                <a:cxn ang="0">
                  <a:pos x="T14" y="T15"/>
                </a:cxn>
              </a:cxnLst>
              <a:rect l="T16" t="T17" r="T18" b="T19"/>
              <a:pathLst>
                <a:path w="21600" h="21600">
                  <a:moveTo>
                    <a:pt x="0" y="10800"/>
                  </a:moveTo>
                  <a:cubicBezTo>
                    <a:pt x="0" y="4835"/>
                    <a:pt x="4835" y="0"/>
                    <a:pt x="10800" y="0"/>
                  </a:cubicBezTo>
                  <a:cubicBezTo>
                    <a:pt x="16765" y="0"/>
                    <a:pt x="21600" y="4835"/>
                    <a:pt x="21600" y="10800"/>
                  </a:cubicBezTo>
                  <a:cubicBezTo>
                    <a:pt x="21600" y="16765"/>
                    <a:pt x="16765" y="21600"/>
                    <a:pt x="10800" y="21600"/>
                  </a:cubicBezTo>
                  <a:cubicBezTo>
                    <a:pt x="4835" y="21600"/>
                    <a:pt x="0" y="16765"/>
                    <a:pt x="0" y="10800"/>
                  </a:cubicBezTo>
                  <a:close/>
                  <a:moveTo>
                    <a:pt x="1753" y="10800"/>
                  </a:moveTo>
                  <a:cubicBezTo>
                    <a:pt x="1753" y="15797"/>
                    <a:pt x="5803" y="19847"/>
                    <a:pt x="10800" y="19847"/>
                  </a:cubicBezTo>
                  <a:cubicBezTo>
                    <a:pt x="15797" y="19847"/>
                    <a:pt x="19847" y="15797"/>
                    <a:pt x="19847" y="10800"/>
                  </a:cubicBezTo>
                  <a:cubicBezTo>
                    <a:pt x="19847" y="5803"/>
                    <a:pt x="15797" y="1753"/>
                    <a:pt x="10800" y="1753"/>
                  </a:cubicBezTo>
                  <a:cubicBezTo>
                    <a:pt x="5803" y="1753"/>
                    <a:pt x="1753" y="5803"/>
                    <a:pt x="1753" y="10800"/>
                  </a:cubicBezTo>
                  <a:close/>
                </a:path>
              </a:pathLst>
            </a:custGeom>
            <a:gradFill rotWithShape="1">
              <a:gsLst>
                <a:gs pos="0">
                  <a:srgbClr val="00B0F0"/>
                </a:gs>
                <a:gs pos="100000">
                  <a:srgbClr val="00B0F0">
                    <a:gamma/>
                    <a:shade val="46275"/>
                    <a:invGamma/>
                  </a:srgbClr>
                </a:gs>
              </a:gsLst>
              <a:lin ang="5400000" scaled="1"/>
            </a:gra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" name="Овал 8"/>
            <p:cNvSpPr/>
            <p:nvPr/>
          </p:nvSpPr>
          <p:spPr>
            <a:xfrm>
              <a:off x="5715008" y="2285992"/>
              <a:ext cx="2448000" cy="2268000"/>
            </a:xfrm>
            <a:prstGeom prst="ellipse">
              <a:avLst/>
            </a:prstGeom>
            <a:solidFill>
              <a:schemeClr val="bg1"/>
            </a:solidFill>
            <a:ln>
              <a:noFill/>
            </a:ln>
          </p:spPr>
          <p:style>
            <a:lnRef idx="2">
              <a:schemeClr val="accent1">
                <a:shade val="50000"/>
              </a:schemeClr>
            </a:lnRef>
            <a:fillRef idx="1">
              <a:schemeClr val="accent1"/>
            </a:fillRef>
            <a:effectRef idx="0">
              <a:schemeClr val="accent1"/>
            </a:effectRef>
            <a:fontRef idx="minor">
              <a:schemeClr val="lt1"/>
            </a:fontRef>
          </p:style>
          <p:txBody>
            <a:bodyPr rtlCol="0" anchor="ctr"/>
            <a:lstStyle/>
            <a:p>
              <a:pPr algn="ctr"/>
              <a:endParaRPr lang="ru-RU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0706967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184</Words>
  <Application>Microsoft Office PowerPoint</Application>
  <PresentationFormat>Экран (4:3)</PresentationFormat>
  <Paragraphs>28</Paragraphs>
  <Slides>10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10</vt:i4>
      </vt:variant>
    </vt:vector>
  </HeadingPairs>
  <TitlesOfParts>
    <vt:vector size="12" baseType="lpstr">
      <vt:lpstr>Тема Office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1</cp:revision>
  <dcterms:created xsi:type="dcterms:W3CDTF">2023-11-19T12:23:34Z</dcterms:created>
  <dcterms:modified xsi:type="dcterms:W3CDTF">2023-11-19T12:24:04Z</dcterms:modified>
</cp:coreProperties>
</file>