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07" autoAdjust="0"/>
  </p:normalViewPr>
  <p:slideViewPr>
    <p:cSldViewPr>
      <p:cViewPr varScale="1">
        <p:scale>
          <a:sx n="68" d="100"/>
          <a:sy n="68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4/28/2018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file:///C:\Users\&#1084;&#1072;&#1088;&#1080;&#1085;&#1072;\Desktop\&#1054;%20&#1042;&#1045;&#1057;&#1053;&#1045;\59360861a12d4609f7c2601d74f63f48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2" Type="http://schemas.openxmlformats.org/officeDocument/2006/relationships/audio" Target="file:///C:\Users\&#1084;&#1072;&#1088;&#1080;&#1085;&#1072;\Desktop\&#1054;%20&#1042;&#1045;&#1057;&#1053;&#1045;\Zvuki_prirody_Penie_ptic_v_parke_(vsounds.ru)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19.png"/><Relationship Id="rId4" Type="http://schemas.openxmlformats.org/officeDocument/2006/relationships/image" Target="../media/image15.jpeg"/><Relationship Id="rId9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       ВЕСНА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4267200"/>
            <a:ext cx="3276600" cy="1371600"/>
          </a:xfrm>
        </p:spPr>
        <p:txBody>
          <a:bodyPr/>
          <a:lstStyle/>
          <a:p>
            <a:r>
              <a:rPr lang="ru-RU" dirty="0">
                <a:latin typeface="Cambria" pitchFamily="18" charset="0"/>
              </a:rPr>
              <a:t>Автор:</a:t>
            </a:r>
          </a:p>
          <a:p>
            <a:r>
              <a:rPr lang="ru-RU" dirty="0" err="1">
                <a:latin typeface="Cambria" pitchFamily="18" charset="0"/>
              </a:rPr>
              <a:t>Еникеева</a:t>
            </a:r>
            <a:r>
              <a:rPr lang="ru-RU" dirty="0">
                <a:latin typeface="Cambria" pitchFamily="18" charset="0"/>
              </a:rPr>
              <a:t> М.Е.</a:t>
            </a:r>
          </a:p>
        </p:txBody>
      </p:sp>
      <p:pic>
        <p:nvPicPr>
          <p:cNvPr id="5" name="Рисунок 4" descr="http://xn--80agclgmtkckhw.xn--p1ai/image/cache/import_files/96/964652f6263211e4a1483085a99aa192_ad0c0f2927a911e4a1173085a99aa192-480x640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71600"/>
            <a:ext cx="3598069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Разбудите медвежонка</a:t>
            </a:r>
            <a:br>
              <a:rPr lang="ru-RU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и поиграйте с ним</a:t>
            </a:r>
          </a:p>
        </p:txBody>
      </p:sp>
      <p:pic>
        <p:nvPicPr>
          <p:cNvPr id="4" name="Содержимое 3" descr="http://4.bp.blogspot.com/-4NUhlbH_Gc0/UF2BYPO4k0I/AAAAAAAAAmE/e2_roXv2ffc/s1600/%D0%B2%D0%B5%D0%B4%D0%BC%D0%B5%D0%B6%D0%B0%D1%82%D0%BA%D0%BE.png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3429000"/>
            <a:ext cx="42291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збесилась ведьма злая и, снегу захватя… "/>
          <p:cNvPicPr/>
          <p:nvPr/>
        </p:nvPicPr>
        <p:blipFill>
          <a:blip r:embed="rId3" cstate="print"/>
          <a:srcRect l="43736"/>
          <a:stretch>
            <a:fillRect/>
          </a:stretch>
        </p:blipFill>
        <p:spPr bwMode="auto">
          <a:xfrm>
            <a:off x="6858000" y="2209800"/>
            <a:ext cx="209270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387180"/>
            <a:ext cx="3733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Чистоговорка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Ла-ла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нам весна пришла. 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Ло-ло-ло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лесу тепло. 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Пель-пель-пель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капает капель. 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Ля-ля-ля расцветай, земля! 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Леть-леть-леть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просыпайся, медведь!</a:t>
            </a:r>
          </a:p>
          <a:p>
            <a:r>
              <a:rPr lang="ru-RU" dirty="0"/>
              <a:t> 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57600" y="1524000"/>
            <a:ext cx="41148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Физминутка</a:t>
            </a:r>
            <a:r>
              <a:rPr lang="ru-RU" sz="2000" b="1" dirty="0"/>
              <a:t>.</a:t>
            </a:r>
            <a:endParaRPr lang="ru-RU" sz="2000" dirty="0"/>
          </a:p>
          <a:p>
            <a:r>
              <a:rPr lang="ru-RU" sz="2000" dirty="0"/>
              <a:t>Мишка вылез из берлоги,</a:t>
            </a:r>
            <a:br>
              <a:rPr lang="ru-RU" sz="2000" dirty="0"/>
            </a:br>
            <a:r>
              <a:rPr lang="ru-RU" sz="2000" dirty="0"/>
              <a:t>Огляделся на пороге,</a:t>
            </a:r>
          </a:p>
          <a:p>
            <a:r>
              <a:rPr lang="ru-RU" sz="2000" dirty="0"/>
              <a:t>Потянулся он со сна:</a:t>
            </a:r>
          </a:p>
          <a:p>
            <a:r>
              <a:rPr lang="ru-RU" sz="2000" dirty="0"/>
              <a:t>К нам опять пришла весна!</a:t>
            </a:r>
            <a:br>
              <a:rPr lang="ru-RU" sz="2000" dirty="0"/>
            </a:br>
            <a:r>
              <a:rPr lang="ru-RU" sz="2000" dirty="0"/>
              <a:t>Чтоб скорей набраться сил,</a:t>
            </a:r>
            <a:br>
              <a:rPr lang="ru-RU" sz="2000" dirty="0"/>
            </a:br>
            <a:r>
              <a:rPr lang="ru-RU" sz="2000" dirty="0"/>
              <a:t>Головой медведь крутил</a:t>
            </a:r>
          </a:p>
          <a:p>
            <a:r>
              <a:rPr lang="ru-RU" sz="2000" dirty="0"/>
              <a:t>Наклонялся взад, вперед</a:t>
            </a:r>
          </a:p>
          <a:p>
            <a:r>
              <a:rPr lang="ru-RU" sz="2000" dirty="0"/>
              <a:t>Вот он по лесу идет</a:t>
            </a:r>
          </a:p>
          <a:p>
            <a:r>
              <a:rPr lang="ru-RU" sz="2000" dirty="0"/>
              <a:t>Ищет мишка корешки,</a:t>
            </a:r>
          </a:p>
          <a:p>
            <a:r>
              <a:rPr lang="ru-RU" sz="2000" dirty="0"/>
              <a:t>И трухлявые пеньки.</a:t>
            </a:r>
            <a:br>
              <a:rPr lang="ru-RU" sz="2000" dirty="0"/>
            </a:br>
            <a:r>
              <a:rPr lang="ru-RU" sz="2000" dirty="0"/>
              <a:t>В них съедобные личинки –</a:t>
            </a:r>
            <a:br>
              <a:rPr lang="ru-RU" sz="2000" dirty="0"/>
            </a:br>
            <a:r>
              <a:rPr lang="ru-RU" sz="2000" dirty="0"/>
              <a:t>Для медведя – </a:t>
            </a:r>
            <a:r>
              <a:rPr lang="ru-RU" sz="2000" dirty="0" err="1"/>
              <a:t>витаминки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dirty="0"/>
              <a:t>Наконец медведь наелся,</a:t>
            </a:r>
            <a:br>
              <a:rPr lang="ru-RU" sz="2000" dirty="0"/>
            </a:br>
            <a:r>
              <a:rPr lang="ru-RU" sz="2000" dirty="0"/>
              <a:t>И на бревнышке уселся</a:t>
            </a:r>
          </a:p>
          <a:p>
            <a:r>
              <a:rPr lang="ru-RU" sz="2000" dirty="0"/>
              <a:t> </a:t>
            </a:r>
          </a:p>
          <a:p>
            <a:endParaRPr lang="ru-RU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Cambria" pitchFamily="18" charset="0"/>
              </a:rPr>
              <a:t>Весной у многих животных появляются детёныши.</a:t>
            </a:r>
            <a:br>
              <a:rPr lang="ru-RU" sz="3600" dirty="0">
                <a:latin typeface="Cambria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Cambria" pitchFamily="18" charset="0"/>
              </a:rPr>
              <a:t>Назовите детенышей</a:t>
            </a:r>
          </a:p>
        </p:txBody>
      </p:sp>
      <p:pic>
        <p:nvPicPr>
          <p:cNvPr id="4" name="Содержимое 3" descr="http://900igr.net/datas/okruzhajuschij-mir/Dikij-mir-zhivotnykh/0024-024-U-mnogikh-zhivotnykh-pojavljajutsja-detjonyshi.jpg"/>
          <p:cNvPicPr>
            <a:picLocks noGrp="1"/>
          </p:cNvPicPr>
          <p:nvPr>
            <p:ph idx="1"/>
          </p:nvPr>
        </p:nvPicPr>
        <p:blipFill>
          <a:blip r:embed="rId2" cstate="print"/>
          <a:srcRect t="27143" b="2143"/>
          <a:stretch>
            <a:fillRect/>
          </a:stretch>
        </p:blipFill>
        <p:spPr bwMode="auto">
          <a:xfrm>
            <a:off x="0" y="1828800"/>
            <a:ext cx="91439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збесилась ведьма злая и, снегу захватя… "/>
          <p:cNvPicPr/>
          <p:nvPr/>
        </p:nvPicPr>
        <p:blipFill>
          <a:blip r:embed="rId3" cstate="print"/>
          <a:srcRect l="43736"/>
          <a:stretch>
            <a:fillRect/>
          </a:stretch>
        </p:blipFill>
        <p:spPr bwMode="auto">
          <a:xfrm>
            <a:off x="7660893" y="0"/>
            <a:ext cx="148310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343400" cy="114300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sz="3600" dirty="0">
                <a:latin typeface="Cambria" pitchFamily="18" charset="0"/>
              </a:rPr>
              <a:t>Звери весной линяют, </a:t>
            </a:r>
            <a:br>
              <a:rPr lang="ru-RU" sz="3600" dirty="0">
                <a:latin typeface="Cambria" pitchFamily="18" charset="0"/>
              </a:rPr>
            </a:br>
            <a:r>
              <a:rPr lang="ru-RU" sz="3600" dirty="0">
                <a:latin typeface="Cambria" pitchFamily="18" charset="0"/>
              </a:rPr>
              <a:t>меняют шубку на легкую, новую</a:t>
            </a:r>
            <a:br>
              <a:rPr lang="ru-RU" sz="4000" dirty="0">
                <a:latin typeface="Cambria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Cambria" pitchFamily="18" charset="0"/>
              </a:rPr>
              <a:t>Кто линяет и </a:t>
            </a:r>
            <a:br>
              <a:rPr lang="ru-RU" sz="2700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Cambria" pitchFamily="18" charset="0"/>
              </a:rPr>
              <a:t>меняет шубку?</a:t>
            </a:r>
          </a:p>
        </p:txBody>
      </p:sp>
      <p:pic>
        <p:nvPicPr>
          <p:cNvPr id="4" name="Содержимое 3" descr="http://uslide.ru/images/19/26087/960/img7.jpg"/>
          <p:cNvPicPr>
            <a:picLocks noGrp="1"/>
          </p:cNvPicPr>
          <p:nvPr>
            <p:ph idx="1"/>
          </p:nvPr>
        </p:nvPicPr>
        <p:blipFill>
          <a:blip r:embed="rId2" cstate="print"/>
          <a:srcRect l="3788" t="5051" r="5296" b="18990"/>
          <a:stretch>
            <a:fillRect/>
          </a:stretch>
        </p:blipFill>
        <p:spPr bwMode="auto">
          <a:xfrm>
            <a:off x="0" y="838200"/>
            <a:ext cx="4038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Зайчишка всю зиму прыгал в белой шубке. Но сейчас она ему уже не нужна! Ведь снега нет! Он спешит переодеться в летнюю серенькую шубку."/>
          <p:cNvPicPr/>
          <p:nvPr/>
        </p:nvPicPr>
        <p:blipFill>
          <a:blip r:embed="rId3" cstate="print"/>
          <a:srcRect l="2512" t="5131" r="2565" b="4222"/>
          <a:stretch>
            <a:fillRect/>
          </a:stretch>
        </p:blipFill>
        <p:spPr bwMode="auto">
          <a:xfrm>
            <a:off x="4114800" y="2514600"/>
            <a:ext cx="5029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://xn--i1abbnckbmcl9fb.xn--p1ai/%D1%81%D1%82%D0%B0%D1%82%D1%8C%D0%B8/631067/img12.JPG"/>
          <p:cNvPicPr>
            <a:picLocks/>
          </p:cNvPicPr>
          <p:nvPr/>
        </p:nvPicPr>
        <p:blipFill>
          <a:blip r:embed="rId4" cstate="print">
            <a:clrChange>
              <a:clrFrom>
                <a:srgbClr val="95FE2F"/>
              </a:clrFrom>
              <a:clrTo>
                <a:srgbClr val="95FE2F">
                  <a:alpha val="0"/>
                </a:srgbClr>
              </a:clrTo>
            </a:clrChange>
          </a:blip>
          <a:srcRect l="4208" t="9358" r="2204" b="4545"/>
          <a:stretch>
            <a:fillRect/>
          </a:stretch>
        </p:blipFill>
        <p:spPr bwMode="auto">
          <a:xfrm>
            <a:off x="0" y="3886200"/>
            <a:ext cx="3886200" cy="260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Взбесилась ведьма злая и, снегу захватя… "/>
          <p:cNvPicPr/>
          <p:nvPr/>
        </p:nvPicPr>
        <p:blipFill>
          <a:blip r:embed="rId5" cstate="print"/>
          <a:srcRect l="43736"/>
          <a:stretch>
            <a:fillRect/>
          </a:stretch>
        </p:blipFill>
        <p:spPr bwMode="auto">
          <a:xfrm>
            <a:off x="7660893" y="533400"/>
            <a:ext cx="148310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>
                <a:latin typeface="Cambria" pitchFamily="18" charset="0"/>
              </a:rPr>
            </a:br>
            <a:br>
              <a:rPr lang="ru-RU" dirty="0">
                <a:latin typeface="Cambria" pitchFamily="18" charset="0"/>
              </a:rPr>
            </a:b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Весной вся природа оживает!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Все рады Весне 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и птицы, и звери!</a:t>
            </a:r>
            <a:br>
              <a:rPr lang="ru-RU" dirty="0">
                <a:latin typeface="Cambria" pitchFamily="18" charset="0"/>
              </a:rPr>
            </a:br>
            <a:r>
              <a:rPr lang="ru-RU" sz="3100" dirty="0">
                <a:solidFill>
                  <a:srgbClr val="FF0000"/>
                </a:solidFill>
                <a:latin typeface="Cambria" pitchFamily="18" charset="0"/>
              </a:rPr>
              <a:t>Рассмотрите картинки, составьте книжку и составьте рассказ о Весне!</a:t>
            </a:r>
          </a:p>
        </p:txBody>
      </p:sp>
      <p:pic>
        <p:nvPicPr>
          <p:cNvPr id="8" name="Рисунок 7" descr="Взбесилась ведьма злая и, снегу захватя… "/>
          <p:cNvPicPr/>
          <p:nvPr/>
        </p:nvPicPr>
        <p:blipFill>
          <a:blip r:embed="rId2" cstate="print"/>
          <a:srcRect l="43736"/>
          <a:stretch>
            <a:fillRect/>
          </a:stretch>
        </p:blipFill>
        <p:spPr bwMode="auto">
          <a:xfrm>
            <a:off x="7660893" y="2667000"/>
            <a:ext cx="148310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6096000" cy="4191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>
              <a:latin typeface="Cambria" pitchFamily="18" charset="0"/>
            </a:endParaRPr>
          </a:p>
          <a:p>
            <a:pPr algn="ctr">
              <a:buNone/>
            </a:pPr>
            <a:r>
              <a:rPr lang="ru-RU" dirty="0">
                <a:latin typeface="Cambria" pitchFamily="18" charset="0"/>
              </a:rPr>
              <a:t>СПАСИБО </a:t>
            </a:r>
          </a:p>
          <a:p>
            <a:pPr algn="ctr">
              <a:buNone/>
            </a:pPr>
            <a:r>
              <a:rPr lang="ru-RU" dirty="0">
                <a:latin typeface="Cambria" pitchFamily="18" charset="0"/>
              </a:rPr>
              <a:t>ЗА ВНИМАНИЕ!</a:t>
            </a:r>
          </a:p>
          <a:p>
            <a:endParaRPr lang="ru-RU" dirty="0"/>
          </a:p>
        </p:txBody>
      </p:sp>
      <p:pic>
        <p:nvPicPr>
          <p:cNvPr id="4" name="Содержимое 5" descr="https://img0.liveinternet.ru/images/attach/c/7/98/245/98245340_large_4979214_j177078_1268925074.jpg"/>
          <p:cNvPicPr>
            <a:picLocks/>
          </p:cNvPicPr>
          <p:nvPr/>
        </p:nvPicPr>
        <p:blipFill>
          <a:blip r:embed="rId4" cstate="print"/>
          <a:srcRect l="1620" t="2359" r="1197" b="3292"/>
          <a:stretch>
            <a:fillRect/>
          </a:stretch>
        </p:blipFill>
        <p:spPr bwMode="auto">
          <a:xfrm>
            <a:off x="381000" y="3352800"/>
            <a:ext cx="3886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228600" y="6019800"/>
          <a:ext cx="3429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Объект упаковщика для оболочки" showAsIcon="1" r:id="rId5" imgW="3429720" imgH="685800" progId="Package">
                  <p:embed/>
                </p:oleObj>
              </mc:Choice>
              <mc:Fallback>
                <p:oleObj name="Объект упаковщика для оболочки" showAsIcon="1" r:id="rId5" imgW="3429720" imgH="68580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019800"/>
                        <a:ext cx="34290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59360861a12d4609f7c2601d74f63f4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6324600" y="4572000"/>
            <a:ext cx="13716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4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457200"/>
            <a:ext cx="5715000" cy="4267200"/>
          </a:xfrm>
        </p:spPr>
        <p:txBody>
          <a:bodyPr>
            <a:normAutofit fontScale="90000"/>
          </a:bodyPr>
          <a:lstStyle/>
          <a:p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Весной ярко светит солнце.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Солнце весной </a:t>
            </a:r>
            <a:br>
              <a:rPr lang="ru-RU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какое?</a:t>
            </a:r>
            <a:br>
              <a:rPr lang="ru-RU" dirty="0">
                <a:latin typeface="Cambria" pitchFamily="18" charset="0"/>
              </a:rPr>
            </a:br>
            <a:br>
              <a:rPr lang="ru-RU" dirty="0">
                <a:latin typeface="Cambria" pitchFamily="18" charset="0"/>
              </a:rPr>
            </a:br>
            <a:br>
              <a:rPr lang="ru-RU" dirty="0">
                <a:latin typeface="Cambria" pitchFamily="18" charset="0"/>
              </a:rPr>
            </a:br>
            <a:endParaRPr lang="ru-RU" dirty="0">
              <a:latin typeface="Cambria" pitchFamily="18" charset="0"/>
            </a:endParaRPr>
          </a:p>
        </p:txBody>
      </p:sp>
      <p:pic>
        <p:nvPicPr>
          <p:cNvPr id="7" name="Содержимое 3" descr="https://zhukds28.edumsko.ru/uploads/3000/2354/section/146792/solnyshko.jpg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762000"/>
            <a:ext cx="388588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збесилась ведьма злая и, снегу захватя… "/>
          <p:cNvPicPr/>
          <p:nvPr/>
        </p:nvPicPr>
        <p:blipFill>
          <a:blip r:embed="rId3" cstate="print"/>
          <a:srcRect l="43736"/>
          <a:stretch>
            <a:fillRect/>
          </a:stretch>
        </p:blipFill>
        <p:spPr bwMode="auto">
          <a:xfrm>
            <a:off x="5791200" y="3352800"/>
            <a:ext cx="285470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858962"/>
          </a:xfrm>
        </p:spPr>
        <p:txBody>
          <a:bodyPr>
            <a:normAutofit fontScale="90000"/>
          </a:bodyPr>
          <a:lstStyle/>
          <a:p>
            <a:pPr algn="l"/>
            <a:br>
              <a:rPr lang="ru-RU" dirty="0">
                <a:latin typeface="Cambria" pitchFamily="18" charset="0"/>
              </a:rPr>
            </a:br>
            <a:r>
              <a:rPr lang="ru-RU" sz="4000" dirty="0">
                <a:latin typeface="Cambria" pitchFamily="18" charset="0"/>
              </a:rPr>
              <a:t>Весной тает снег, образуются проталины.</a:t>
            </a:r>
            <a:br>
              <a:rPr lang="ru-RU" sz="4000" dirty="0">
                <a:latin typeface="Cambria" pitchFamily="18" charset="0"/>
              </a:rPr>
            </a:br>
            <a:r>
              <a:rPr lang="ru-RU" sz="4000" dirty="0">
                <a:latin typeface="Cambria" pitchFamily="18" charset="0"/>
              </a:rPr>
              <a:t> С крыш капают сосульки – это капель, </a:t>
            </a:r>
            <a:br>
              <a:rPr lang="ru-RU" sz="4000" dirty="0">
                <a:latin typeface="Cambria" pitchFamily="18" charset="0"/>
              </a:rPr>
            </a:br>
            <a:r>
              <a:rPr lang="ru-RU" sz="4000" dirty="0">
                <a:latin typeface="Cambria" pitchFamily="18" charset="0"/>
              </a:rPr>
              <a:t>бегут ручьи</a:t>
            </a:r>
          </a:p>
        </p:txBody>
      </p:sp>
      <p:pic>
        <p:nvPicPr>
          <p:cNvPr id="4" name="Содержимое 3" descr="hello_html_2a59d839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581400"/>
            <a:ext cx="356622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весны для детей детского сада. Большая коллекция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1" t="16953" r="88983" b="66115"/>
          <a:stretch>
            <a:fillRect/>
          </a:stretch>
        </p:blipFill>
        <p:spPr bwMode="auto">
          <a:xfrm>
            <a:off x="6019800" y="838200"/>
            <a:ext cx="3124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ello_html_mc2951f9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895600"/>
            <a:ext cx="3657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49562"/>
          </a:xfrm>
        </p:spPr>
        <p:txBody>
          <a:bodyPr>
            <a:normAutofit fontScale="90000"/>
          </a:bodyPr>
          <a:lstStyle/>
          <a:p>
            <a:br>
              <a:rPr lang="ru-RU" dirty="0">
                <a:latin typeface="Cambria" pitchFamily="18" charset="0"/>
              </a:rPr>
            </a:br>
            <a:br>
              <a:rPr lang="ru-RU" dirty="0">
                <a:latin typeface="Cambria" pitchFamily="18" charset="0"/>
              </a:rPr>
            </a:br>
            <a:r>
              <a:rPr lang="ru-RU" sz="3600" dirty="0">
                <a:latin typeface="Cambria" pitchFamily="18" charset="0"/>
              </a:rPr>
              <a:t>На проталинах появляются первые весенние цветы: подснежники, </a:t>
            </a:r>
            <a:br>
              <a:rPr lang="ru-RU" sz="3600" dirty="0">
                <a:latin typeface="Cambria" pitchFamily="18" charset="0"/>
              </a:rPr>
            </a:br>
            <a:r>
              <a:rPr lang="ru-RU" sz="3600" dirty="0">
                <a:latin typeface="Cambria" pitchFamily="18" charset="0"/>
              </a:rPr>
              <a:t>мать-и-мачеха</a:t>
            </a:r>
            <a:br>
              <a:rPr lang="ru-RU" sz="3600" dirty="0">
                <a:latin typeface="Cambria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Cambria" pitchFamily="18" charset="0"/>
              </a:rPr>
              <a:t>Отгадайте загадку:</a:t>
            </a:r>
            <a:br>
              <a:rPr lang="ru-RU" sz="3600" dirty="0">
                <a:latin typeface="Cambria" pitchFamily="18" charset="0"/>
              </a:rPr>
            </a:br>
            <a:r>
              <a:rPr lang="ru-RU" sz="2200" dirty="0">
                <a:solidFill>
                  <a:srgbClr val="FF0000"/>
                </a:solidFill>
                <a:latin typeface="Cambria" pitchFamily="18" charset="0"/>
              </a:rPr>
              <a:t>На лесной проталинке</a:t>
            </a:r>
            <a:br>
              <a:rPr lang="ru-RU" sz="2200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200" dirty="0">
                <a:solidFill>
                  <a:srgbClr val="FF0000"/>
                </a:solidFill>
                <a:latin typeface="Cambria" pitchFamily="18" charset="0"/>
              </a:rPr>
              <a:t>Вырос цветик маленький.</a:t>
            </a:r>
            <a:br>
              <a:rPr lang="ru-RU" sz="2200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200" dirty="0">
                <a:solidFill>
                  <a:srgbClr val="FF0000"/>
                </a:solidFill>
                <a:latin typeface="Cambria" pitchFamily="18" charset="0"/>
              </a:rPr>
              <a:t>Прячется в валежник</a:t>
            </a:r>
            <a:br>
              <a:rPr lang="ru-RU" sz="2200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200" dirty="0">
                <a:solidFill>
                  <a:srgbClr val="FF0000"/>
                </a:solidFill>
                <a:latin typeface="Cambria" pitchFamily="18" charset="0"/>
              </a:rPr>
              <a:t>Беленький </a:t>
            </a:r>
            <a:r>
              <a:rPr lang="ru-RU" sz="3200" dirty="0"/>
              <a:t>...</a:t>
            </a:r>
            <a:br>
              <a:rPr lang="ru-RU" sz="3200" dirty="0"/>
            </a:br>
            <a:br>
              <a:rPr lang="ru-RU" sz="3200" dirty="0"/>
            </a:br>
            <a:endParaRPr lang="ru-RU" sz="3600" dirty="0">
              <a:latin typeface="Cambria" pitchFamily="18" charset="0"/>
            </a:endParaRPr>
          </a:p>
        </p:txBody>
      </p:sp>
      <p:pic>
        <p:nvPicPr>
          <p:cNvPr id="4" name="Содержимое 3" descr="hello_html_m1f4cf19a.png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93CDDD"/>
              </a:clrFrom>
              <a:clrTo>
                <a:srgbClr val="93CD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24200"/>
            <a:ext cx="4227638" cy="34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ltaymix.ru/files/catalog/pic_rasteniya/mat_i_mach.jpg"/>
          <p:cNvPicPr/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3048000"/>
            <a:ext cx="2971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збесилась ведьма злая и, снегу захватя… "/>
          <p:cNvPicPr/>
          <p:nvPr/>
        </p:nvPicPr>
        <p:blipFill>
          <a:blip r:embed="rId4" cstate="print"/>
          <a:srcRect l="43736"/>
          <a:stretch>
            <a:fillRect/>
          </a:stretch>
        </p:blipFill>
        <p:spPr bwMode="auto">
          <a:xfrm>
            <a:off x="7391400" y="1295400"/>
            <a:ext cx="16002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На ветках деревьев набухают почки и появляются зеленые листочки</a:t>
            </a:r>
          </a:p>
        </p:txBody>
      </p:sp>
      <p:pic>
        <p:nvPicPr>
          <p:cNvPr id="4" name="Содержимое 3" descr="http://logoped18.ru/production-sound/images/sound-ch-22.gif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172220">
            <a:off x="638915" y="1784087"/>
            <a:ext cx="21050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3.stockfresh.com/files/a/alexan66/m/16/924428_stock-photo-branch-lilac-tree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75" r="7042" b="9565"/>
          <a:stretch>
            <a:fillRect/>
          </a:stretch>
        </p:blipFill>
        <p:spPr bwMode="auto">
          <a:xfrm rot="20828290">
            <a:off x="156420" y="4189737"/>
            <a:ext cx="3616173" cy="1812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blog2.zlatds95.ru/wp-content/uploads/2016/03/image-2.jpg"/>
          <p:cNvPicPr/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6676" t="3693" r="1256" b="51814"/>
          <a:stretch>
            <a:fillRect/>
          </a:stretch>
        </p:blipFill>
        <p:spPr bwMode="auto">
          <a:xfrm>
            <a:off x="4419600" y="2133600"/>
            <a:ext cx="3200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ambria" pitchFamily="18" charset="0"/>
              </a:rPr>
              <a:t>Весной появляются насекомые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Назовите насекомых</a:t>
            </a:r>
          </a:p>
        </p:txBody>
      </p:sp>
      <p:pic>
        <p:nvPicPr>
          <p:cNvPr id="4" name="Содержимое 3" descr="Весной появляются насекомые (пчелы, шмели, муравьи, бабочки-крапивницы, мухи,..."/>
          <p:cNvPicPr>
            <a:picLocks noGrp="1"/>
          </p:cNvPicPr>
          <p:nvPr>
            <p:ph idx="1"/>
          </p:nvPr>
        </p:nvPicPr>
        <p:blipFill>
          <a:blip r:embed="rId2" cstate="print"/>
          <a:srcRect t="28889"/>
          <a:stretch>
            <a:fillRect/>
          </a:stretch>
        </p:blipFill>
        <p:spPr bwMode="auto">
          <a:xfrm>
            <a:off x="0" y="1981200"/>
            <a:ext cx="914399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збесилась ведьма злая и, снегу захватя… "/>
          <p:cNvPicPr/>
          <p:nvPr/>
        </p:nvPicPr>
        <p:blipFill>
          <a:blip r:embed="rId3" cstate="print"/>
          <a:srcRect l="43736"/>
          <a:stretch>
            <a:fillRect/>
          </a:stretch>
        </p:blipFill>
        <p:spPr bwMode="auto">
          <a:xfrm>
            <a:off x="7162800" y="990600"/>
            <a:ext cx="16002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3600" dirty="0">
                <a:latin typeface="Cambria" pitchFamily="18" charset="0"/>
              </a:rPr>
            </a:br>
            <a:r>
              <a:rPr lang="ru-RU" sz="3200" dirty="0">
                <a:latin typeface="Cambria" pitchFamily="18" charset="0"/>
              </a:rPr>
              <a:t>Из теплых краёв прилетают птицы. </a:t>
            </a:r>
            <a:br>
              <a:rPr lang="ru-RU" sz="3200" dirty="0">
                <a:latin typeface="Cambria" pitchFamily="18" charset="0"/>
              </a:rPr>
            </a:br>
            <a:r>
              <a:rPr lang="ru-RU" sz="3200" dirty="0">
                <a:solidFill>
                  <a:srgbClr val="FF0000"/>
                </a:solidFill>
                <a:latin typeface="Cambria" pitchFamily="18" charset="0"/>
              </a:rPr>
              <a:t>Что делают птицы, когда прилетают?</a:t>
            </a:r>
            <a:br>
              <a:rPr lang="ru-RU" sz="3200" dirty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1400" dirty="0">
                <a:latin typeface="Cambria" pitchFamily="18" charset="0"/>
              </a:rPr>
              <a:t>Вьют гнезда, высиживают яйца,  из яиц вылупляются птенцы.</a:t>
            </a:r>
            <a:br>
              <a:rPr lang="ru-RU" sz="1400" dirty="0">
                <a:latin typeface="Cambria" pitchFamily="18" charset="0"/>
              </a:rPr>
            </a:br>
            <a:r>
              <a:rPr lang="ru-RU" sz="1400" dirty="0">
                <a:latin typeface="Cambria" pitchFamily="18" charset="0"/>
              </a:rPr>
              <a:t> Птицы ищут корм и заботятся о птенцах.</a:t>
            </a:r>
          </a:p>
        </p:txBody>
      </p:sp>
      <p:pic>
        <p:nvPicPr>
          <p:cNvPr id="4" name="Содержимое 3" descr="https://img1.liveinternet.ru/images/attach/c/7/94/682/94682415_4979214_kartoshki_dla_obusheniya21.jpg"/>
          <p:cNvPicPr>
            <a:picLocks noGrp="1"/>
          </p:cNvPicPr>
          <p:nvPr>
            <p:ph idx="1"/>
          </p:nvPr>
        </p:nvPicPr>
        <p:blipFill>
          <a:blip r:embed="rId2" cstate="print"/>
          <a:srcRect l="64741" t="52192" r="5776" b="25837"/>
          <a:stretch>
            <a:fillRect/>
          </a:stretch>
        </p:blipFill>
        <p:spPr bwMode="auto">
          <a:xfrm>
            <a:off x="4876800" y="2209800"/>
            <a:ext cx="1752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https://img1.liveinternet.ru/images/attach/c/7/94/682/94682415_4979214_kartoshki_dla_obusheniya21.jpg"/>
          <p:cNvPicPr>
            <a:picLocks/>
          </p:cNvPicPr>
          <p:nvPr/>
        </p:nvPicPr>
        <p:blipFill>
          <a:blip r:embed="rId2" cstate="print"/>
          <a:srcRect l="5776" t="52192" r="36599" b="2350"/>
          <a:stretch>
            <a:fillRect/>
          </a:stretch>
        </p:blipFill>
        <p:spPr bwMode="auto">
          <a:xfrm>
            <a:off x="457200" y="2209800"/>
            <a:ext cx="411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збесилась ведьма злая и, снегу захватя… "/>
          <p:cNvPicPr/>
          <p:nvPr/>
        </p:nvPicPr>
        <p:blipFill>
          <a:blip r:embed="rId3" cstate="print"/>
          <a:srcRect l="43736"/>
          <a:stretch>
            <a:fillRect/>
          </a:stretch>
        </p:blipFill>
        <p:spPr bwMode="auto">
          <a:xfrm>
            <a:off x="6781800" y="1981200"/>
            <a:ext cx="2362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Cambria" pitchFamily="18" charset="0"/>
              </a:rPr>
              <a:t>Прилетают грачи, скворцы, ласточки, жаворонки</a:t>
            </a:r>
          </a:p>
        </p:txBody>
      </p:sp>
      <p:pic>
        <p:nvPicPr>
          <p:cNvPr id="4" name="Содержимое 3" descr="https://myslide.ru/documents_3/146611d8f9a363b7bf72c86d992cafb5/img35.jpg"/>
          <p:cNvPicPr>
            <a:picLocks noGrp="1"/>
          </p:cNvPicPr>
          <p:nvPr>
            <p:ph idx="1"/>
          </p:nvPr>
        </p:nvPicPr>
        <p:blipFill>
          <a:blip r:embed="rId4" cstate="print"/>
          <a:srcRect l="15906" t="12041" r="23483" b="25920"/>
          <a:stretch>
            <a:fillRect/>
          </a:stretch>
        </p:blipFill>
        <p:spPr bwMode="auto">
          <a:xfrm>
            <a:off x="609600" y="1295400"/>
            <a:ext cx="3505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myslide.ru/documents_3/146611d8f9a363b7bf72c86d992cafb5/img33.jpg"/>
          <p:cNvPicPr/>
          <p:nvPr/>
        </p:nvPicPr>
        <p:blipFill>
          <a:blip r:embed="rId5" cstate="print">
            <a:clrChange>
              <a:clrFrom>
                <a:srgbClr val="DFE79C"/>
              </a:clrFrom>
              <a:clrTo>
                <a:srgbClr val="DFE79C">
                  <a:alpha val="0"/>
                </a:srgbClr>
              </a:clrTo>
            </a:clrChange>
          </a:blip>
          <a:srcRect l="11518" t="3821" r="6387" b="12373"/>
          <a:stretch>
            <a:fillRect/>
          </a:stretch>
        </p:blipFill>
        <p:spPr bwMode="auto">
          <a:xfrm>
            <a:off x="5029200" y="1295400"/>
            <a:ext cx="4114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myslide.ru/documents_3/146611d8f9a363b7bf72c86d992cafb5/img36.jpg"/>
          <p:cNvPicPr/>
          <p:nvPr/>
        </p:nvPicPr>
        <p:blipFill>
          <a:blip r:embed="rId6" cstate="print">
            <a:clrChange>
              <a:clrFrom>
                <a:srgbClr val="9AB5D2"/>
              </a:clrFrom>
              <a:clrTo>
                <a:srgbClr val="9AB5D2">
                  <a:alpha val="0"/>
                </a:srgbClr>
              </a:clrTo>
            </a:clrChange>
          </a:blip>
          <a:srcRect l="19214" r="15366" b="24344"/>
          <a:stretch>
            <a:fillRect/>
          </a:stretch>
        </p:blipFill>
        <p:spPr bwMode="auto">
          <a:xfrm>
            <a:off x="304800" y="3352800"/>
            <a:ext cx="3886200" cy="337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myslide.ru/documents_3/146611d8f9a363b7bf72c86d992cafb5/img34.jpg"/>
          <p:cNvPicPr/>
          <p:nvPr/>
        </p:nvPicPr>
        <p:blipFill>
          <a:blip r:embed="rId7" cstate="print"/>
          <a:srcRect l="25599" r="22700" b="10684"/>
          <a:stretch>
            <a:fillRect/>
          </a:stretch>
        </p:blipFill>
        <p:spPr bwMode="auto">
          <a:xfrm>
            <a:off x="4114800" y="3733800"/>
            <a:ext cx="2514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4786313" y="6019800"/>
          <a:ext cx="43576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Объект упаковщика для оболочки" showAsIcon="1" r:id="rId8" imgW="4357080" imgH="685800" progId="Package">
                  <p:embed/>
                </p:oleObj>
              </mc:Choice>
              <mc:Fallback>
                <p:oleObj name="Объект упаковщика для оболочки" showAsIcon="1" r:id="rId8" imgW="4357080" imgH="68580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3" y="6019800"/>
                        <a:ext cx="4357687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Zvuki_prirody_Penie_ptic_v_parke_(vsounds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7772400" y="426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3600" dirty="0">
                <a:latin typeface="Cambria" pitchFamily="18" charset="0"/>
              </a:rPr>
            </a:br>
            <a:r>
              <a:rPr lang="ru-RU" sz="3600" dirty="0">
                <a:latin typeface="Cambria" pitchFamily="18" charset="0"/>
              </a:rPr>
              <a:t>Весной просыпаются от зимнего сна звери.</a:t>
            </a:r>
            <a:br>
              <a:rPr lang="ru-RU" sz="3600" dirty="0">
                <a:latin typeface="Cambria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Cambria" pitchFamily="18" charset="0"/>
              </a:rPr>
              <a:t>Назовите, кто просыпается после  зимней спячки?</a:t>
            </a:r>
          </a:p>
        </p:txBody>
      </p:sp>
      <p:pic>
        <p:nvPicPr>
          <p:cNvPr id="6" name="Рисунок 5" descr="http://4.bp.blogspot.com/-4NUhlbH_Gc0/UF2BYPO4k0I/AAAAAAAAAmE/e2_roXv2ffc/s1600/%D0%B2%D0%B5%D0%B4%D0%BC%D0%B5%D0%B6%D0%B0%D1%82%D0%BA%D0%BE.pn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2895600"/>
            <a:ext cx="42291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kartinki.detki.today/wp-content/uploads/2017/06/ezhik-1-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2362200"/>
            <a:ext cx="2895600" cy="2129620"/>
          </a:xfrm>
          <a:prstGeom prst="rect">
            <a:avLst/>
          </a:prstGeom>
          <a:noFill/>
        </p:spPr>
      </p:pic>
      <p:pic>
        <p:nvPicPr>
          <p:cNvPr id="3076" name="Picture 4" descr="http://raduga.name/wp-content/uploads/2014/07/5635457657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EFFAC"/>
              </a:clrFrom>
              <a:clrTo>
                <a:srgbClr val="FEFFA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67" b="89167" l="5429" r="98857">
                        <a14:backgroundMark x1="91429" y1="33667" x2="91429" y2="33667"/>
                        <a14:backgroundMark x1="11000" y1="74500" x2="11000" y2="74500"/>
                        <a14:backgroundMark x1="85429" y1="83333" x2="85429" y2="83333"/>
                      </a14:backgroundRemoval>
                    </a14:imgEffect>
                  </a14:imgLayer>
                </a14:imgProps>
              </a:ext>
            </a:extLst>
          </a:blip>
          <a:srcRect l="5455" t="25799" r="1818" b="8788"/>
          <a:stretch/>
        </p:blipFill>
        <p:spPr bwMode="auto">
          <a:xfrm>
            <a:off x="3238500" y="4728919"/>
            <a:ext cx="3276600" cy="19812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800600"/>
          </a:xfrm>
        </p:spPr>
        <p:txBody>
          <a:bodyPr>
            <a:normAutofit/>
          </a:bodyPr>
          <a:lstStyle/>
          <a:p>
            <a:r>
              <a:rPr lang="ru-RU" dirty="0"/>
              <a:t>           </a:t>
            </a:r>
          </a:p>
          <a:p>
            <a:endParaRPr lang="ru-RU" dirty="0"/>
          </a:p>
        </p:txBody>
      </p:sp>
      <p:pic>
        <p:nvPicPr>
          <p:cNvPr id="7" name="Рисунок 6" descr="Взбесилась ведьма злая и, снегу захватя… "/>
          <p:cNvPicPr/>
          <p:nvPr/>
        </p:nvPicPr>
        <p:blipFill>
          <a:blip r:embed="rId6" cstate="print"/>
          <a:srcRect l="43736"/>
          <a:stretch>
            <a:fillRect/>
          </a:stretch>
        </p:blipFill>
        <p:spPr bwMode="auto">
          <a:xfrm>
            <a:off x="6858000" y="2209800"/>
            <a:ext cx="209270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">
      <a:dk1>
        <a:srgbClr val="00B050"/>
      </a:dk1>
      <a:lt1>
        <a:sysClr val="window" lastClr="FFFFFF"/>
      </a:lt1>
      <a:dk2>
        <a:srgbClr val="00B050"/>
      </a:dk2>
      <a:lt2>
        <a:srgbClr val="D2D2D2"/>
      </a:lt2>
      <a:accent1>
        <a:srgbClr val="FFFFFF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71</Words>
  <Application>Microsoft Office PowerPoint</Application>
  <PresentationFormat>Экран (4:3)</PresentationFormat>
  <Paragraphs>36</Paragraphs>
  <Slides>14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</vt:lpstr>
      <vt:lpstr>Times New Roman</vt:lpstr>
      <vt:lpstr>Тема Office</vt:lpstr>
      <vt:lpstr>Объект упаковщика для оболочки</vt:lpstr>
      <vt:lpstr>       ВЕСНА</vt:lpstr>
      <vt:lpstr> Весной ярко светит солнце. Солнце весной  какое?   </vt:lpstr>
      <vt:lpstr> Весной тает снег, образуются проталины.  С крыш капают сосульки – это капель,  бегут ручьи</vt:lpstr>
      <vt:lpstr>  На проталинах появляются первые весенние цветы: подснежники,  мать-и-мачеха Отгадайте загадку: На лесной проталинке Вырос цветик маленький. Прячется в валежник Беленький ...  </vt:lpstr>
      <vt:lpstr> На ветках деревьев набухают почки и появляются зеленые листочки</vt:lpstr>
      <vt:lpstr>Весной появляются насекомые Назовите насекомых</vt:lpstr>
      <vt:lpstr> Из теплых краёв прилетают птицы.  Что делают птицы, когда прилетают? Вьют гнезда, высиживают яйца,  из яиц вылупляются птенцы.  Птицы ищут корм и заботятся о птенцах.</vt:lpstr>
      <vt:lpstr>Прилетают грачи, скворцы, ласточки, жаворонки</vt:lpstr>
      <vt:lpstr> Весной просыпаются от зимнего сна звери. Назовите, кто просыпается после  зимней спячки?</vt:lpstr>
      <vt:lpstr>Разбудите медвежонка и поиграйте с ним</vt:lpstr>
      <vt:lpstr>Весной у многих животных появляются детёныши. Назовите детенышей</vt:lpstr>
      <vt:lpstr> Звери весной линяют,  меняют шубку на легкую, новую Кто линяет и  меняет шубку?</vt:lpstr>
      <vt:lpstr>   Весной вся природа оживает! Все рады Весне  и птицы, и звери! Рассмотрите картинки, составьте книжку и составьте рассказ о Весне!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ВЕСНА</dc:title>
  <dc:creator>марина</dc:creator>
  <cp:lastModifiedBy>Марина Еникеева</cp:lastModifiedBy>
  <cp:revision>45</cp:revision>
  <dcterms:created xsi:type="dcterms:W3CDTF">2018-03-10T16:55:07Z</dcterms:created>
  <dcterms:modified xsi:type="dcterms:W3CDTF">2018-04-28T13:38:00Z</dcterms:modified>
</cp:coreProperties>
</file>