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6" r:id="rId4"/>
    <p:sldId id="257" r:id="rId5"/>
    <p:sldId id="267" r:id="rId6"/>
    <p:sldId id="261" r:id="rId7"/>
    <p:sldId id="259" r:id="rId8"/>
    <p:sldId id="268" r:id="rId9"/>
    <p:sldId id="269" r:id="rId10"/>
    <p:sldId id="270" r:id="rId11"/>
    <p:sldId id="271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3" y="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nva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509120"/>
            <a:ext cx="8291264" cy="122413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веществ: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KOH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ZnCl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KCl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158417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Задание. </a:t>
            </a:r>
            <a:r>
              <a:rPr lang="ru-RU" sz="4800" dirty="0">
                <a:effectLst/>
                <a:cs typeface="Times New Roman" panose="02020603050405020304" pitchFamily="18" charset="0"/>
              </a:rPr>
              <a:t>Распределите формулы веществ по </a:t>
            </a:r>
            <a:r>
              <a:rPr lang="ru-RU" sz="4800" dirty="0" smtClean="0">
                <a:effectLst/>
                <a:cs typeface="Times New Roman" panose="02020603050405020304" pitchFamily="18" charset="0"/>
              </a:rPr>
              <a:t>столбцам.</a:t>
            </a:r>
            <a:endParaRPr lang="ru-RU" sz="4800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065012"/>
              </p:ext>
            </p:extLst>
          </p:nvPr>
        </p:nvGraphicFramePr>
        <p:xfrm>
          <a:off x="899592" y="2132856"/>
          <a:ext cx="7632849" cy="2067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>
                  <a:extLst>
                    <a:ext uri="{9D8B030D-6E8A-4147-A177-3AD203B41FA5}">
                      <a16:colId xmlns:a16="http://schemas.microsoft.com/office/drawing/2014/main" val="3528868741"/>
                    </a:ext>
                  </a:extLst>
                </a:gridCol>
                <a:gridCol w="2544283">
                  <a:extLst>
                    <a:ext uri="{9D8B030D-6E8A-4147-A177-3AD203B41FA5}">
                      <a16:colId xmlns:a16="http://schemas.microsoft.com/office/drawing/2014/main" val="1183034700"/>
                    </a:ext>
                  </a:extLst>
                </a:gridCol>
                <a:gridCol w="2544283">
                  <a:extLst>
                    <a:ext uri="{9D8B030D-6E8A-4147-A177-3AD203B41FA5}">
                      <a16:colId xmlns:a16="http://schemas.microsoft.com/office/drawing/2014/main" val="1100445219"/>
                    </a:ext>
                  </a:extLst>
                </a:gridCol>
              </a:tblGrid>
              <a:tr h="130921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Простые вещества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Бинарные соединения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Незнакомые вещества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281452"/>
                  </a:ext>
                </a:extLst>
              </a:tr>
              <a:tr h="75851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242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565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Качественные реакции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63" y="2326759"/>
            <a:ext cx="8097912" cy="35220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737" y="1556792"/>
            <a:ext cx="8043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Окраска индикаторов в различных средах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1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b8f/000aa666-a75adba4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75"/>
            <a:ext cx="9144000" cy="684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i="1" dirty="0"/>
              <a:t>По выбору:</a:t>
            </a:r>
          </a:p>
          <a:p>
            <a:pPr lvl="0" algn="ctr"/>
            <a:r>
              <a:rPr lang="ru-RU" sz="4000" dirty="0"/>
              <a:t> §20, стр. 119 упр. 4,5 </a:t>
            </a:r>
          </a:p>
          <a:p>
            <a:pPr lvl="0" algn="ctr"/>
            <a:r>
              <a:rPr lang="ru-RU" sz="4000" dirty="0"/>
              <a:t>Создания баннеров, визиток, логотипов и постеров и т.д. в онлайновом конструкторе </a:t>
            </a:r>
            <a:r>
              <a:rPr lang="ru-RU" sz="4000" b="1" u="sng" dirty="0">
                <a:hlinkClick r:id="rId2"/>
              </a:rPr>
              <a:t>https://www.canva.com</a:t>
            </a:r>
            <a:r>
              <a:rPr lang="ru-RU" sz="4000" u="sng" dirty="0"/>
              <a:t> по пройденной теме.</a:t>
            </a:r>
            <a:endParaRPr lang="ru-RU" sz="4000" dirty="0"/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8929718" cy="1276336"/>
          </a:xfrm>
        </p:spPr>
        <p:txBody>
          <a:bodyPr>
            <a:noAutofit/>
          </a:bodyPr>
          <a:lstStyle/>
          <a:p>
            <a:pPr algn="ctr"/>
            <a:r>
              <a:rPr lang="ru-RU" sz="8000" u="sng" dirty="0" smtClean="0"/>
              <a:t>Домашнее задание</a:t>
            </a:r>
            <a:endParaRPr lang="ru-RU" sz="80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Проверка по эталону</a:t>
            </a:r>
            <a:endParaRPr lang="ru-RU" sz="6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593811"/>
              </p:ext>
            </p:extLst>
          </p:nvPr>
        </p:nvGraphicFramePr>
        <p:xfrm>
          <a:off x="539552" y="1772816"/>
          <a:ext cx="8147247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749">
                  <a:extLst>
                    <a:ext uri="{9D8B030D-6E8A-4147-A177-3AD203B41FA5}">
                      <a16:colId xmlns:a16="http://schemas.microsoft.com/office/drawing/2014/main" val="3528868741"/>
                    </a:ext>
                  </a:extLst>
                </a:gridCol>
                <a:gridCol w="2715749">
                  <a:extLst>
                    <a:ext uri="{9D8B030D-6E8A-4147-A177-3AD203B41FA5}">
                      <a16:colId xmlns:a16="http://schemas.microsoft.com/office/drawing/2014/main" val="1183034700"/>
                    </a:ext>
                  </a:extLst>
                </a:gridCol>
                <a:gridCol w="2715749">
                  <a:extLst>
                    <a:ext uri="{9D8B030D-6E8A-4147-A177-3AD203B41FA5}">
                      <a16:colId xmlns:a16="http://schemas.microsoft.com/office/drawing/2014/main" val="1100445219"/>
                    </a:ext>
                  </a:extLst>
                </a:gridCol>
              </a:tblGrid>
              <a:tr h="166854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Простые вещества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Бинарные соединения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Незнакомые вещества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281452"/>
                  </a:ext>
                </a:extLst>
              </a:tr>
              <a:tr h="2291893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ru-RU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FeS</a:t>
                      </a:r>
                      <a:endParaRPr lang="ru-RU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ZnCl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KOH</a:t>
                      </a:r>
                      <a:endParaRPr lang="ru-RU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36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242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Основания</a:t>
            </a:r>
            <a:endParaRPr lang="ru-RU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1. Состав</a:t>
            </a:r>
            <a:endParaRPr lang="ru-RU" sz="6600" dirty="0"/>
          </a:p>
        </p:txBody>
      </p:sp>
      <p:pic>
        <p:nvPicPr>
          <p:cNvPr id="16386" name="Picture 2" descr="https://im0-tub-ru.yandex.net/i?id=8b74be952dbef70d645fe19c52bbfaf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2357454" cy="16075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1285860"/>
            <a:ext cx="4632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Гидроксид</a:t>
            </a:r>
            <a:r>
              <a:rPr lang="ru-RU" sz="2800" dirty="0" smtClean="0"/>
              <a:t> калия      </a:t>
            </a:r>
            <a:r>
              <a:rPr lang="en-US" sz="4000" dirty="0" smtClean="0"/>
              <a:t>K</a:t>
            </a:r>
            <a:r>
              <a:rPr lang="en-US" sz="4000" dirty="0" smtClean="0">
                <a:solidFill>
                  <a:srgbClr val="FF0000"/>
                </a:solidFill>
              </a:rPr>
              <a:t>OH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3286124"/>
            <a:ext cx="5741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Гидроксид</a:t>
            </a:r>
            <a:r>
              <a:rPr lang="ru-RU" sz="2800" dirty="0" smtClean="0"/>
              <a:t> кальция     </a:t>
            </a:r>
            <a:r>
              <a:rPr lang="en-US" sz="4000" dirty="0" smtClean="0"/>
              <a:t>Ca</a:t>
            </a:r>
            <a:r>
              <a:rPr lang="en-US" sz="4000" dirty="0" smtClean="0">
                <a:solidFill>
                  <a:srgbClr val="FF0000"/>
                </a:solidFill>
              </a:rPr>
              <a:t>(OH)</a:t>
            </a:r>
            <a:r>
              <a:rPr lang="en-US" sz="4000" baseline="-25000" dirty="0" smtClean="0">
                <a:solidFill>
                  <a:srgbClr val="FF0000"/>
                </a:solidFill>
              </a:rPr>
              <a:t>2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6388" name="Picture 4" descr="http://www.kelp4less.com/wp-content/uploads/2012/11/Calcium-Hydroxide-400x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714620"/>
            <a:ext cx="2286016" cy="1785950"/>
          </a:xfrm>
          <a:prstGeom prst="rect">
            <a:avLst/>
          </a:prstGeom>
          <a:noFill/>
        </p:spPr>
      </p:pic>
      <p:pic>
        <p:nvPicPr>
          <p:cNvPr id="16390" name="Picture 6" descr="https://img1.flagma.ru/photo-o02222722_big.jpg?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14860"/>
            <a:ext cx="2357454" cy="178597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28926" y="5214950"/>
            <a:ext cx="6016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Гидроксид</a:t>
            </a:r>
            <a:r>
              <a:rPr lang="ru-RU" sz="2800" dirty="0" smtClean="0"/>
              <a:t> алюминия     </a:t>
            </a:r>
            <a:r>
              <a:rPr lang="en-US" sz="4000" dirty="0" smtClean="0"/>
              <a:t>Al</a:t>
            </a:r>
            <a:r>
              <a:rPr lang="en-US" sz="4000" dirty="0" smtClean="0">
                <a:solidFill>
                  <a:srgbClr val="FF0000"/>
                </a:solidFill>
              </a:rPr>
              <a:t>(OH)</a:t>
            </a:r>
            <a:r>
              <a:rPr lang="en-US" sz="4000" baseline="-25000" dirty="0" smtClean="0">
                <a:solidFill>
                  <a:srgbClr val="FF0000"/>
                </a:solidFill>
              </a:rPr>
              <a:t>3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1. Состав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3827643" y="1772816"/>
            <a:ext cx="13103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K</a:t>
            </a:r>
            <a:r>
              <a:rPr lang="en-US" sz="4000" dirty="0" smtClean="0">
                <a:solidFill>
                  <a:srgbClr val="FF0000"/>
                </a:solidFill>
              </a:rPr>
              <a:t>OH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9048" y="2399643"/>
            <a:ext cx="21259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Ca</a:t>
            </a:r>
            <a:r>
              <a:rPr lang="en-US" sz="4000" dirty="0" smtClean="0">
                <a:solidFill>
                  <a:srgbClr val="FF0000"/>
                </a:solidFill>
              </a:rPr>
              <a:t>(OH)</a:t>
            </a:r>
            <a:r>
              <a:rPr lang="en-US" sz="4000" baseline="-25000" dirty="0" smtClean="0">
                <a:solidFill>
                  <a:srgbClr val="FF0000"/>
                </a:solidFill>
              </a:rPr>
              <a:t>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0949" y="3026470"/>
            <a:ext cx="2026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Al</a:t>
            </a:r>
            <a:r>
              <a:rPr lang="en-US" sz="4000" dirty="0" smtClean="0">
                <a:solidFill>
                  <a:srgbClr val="FF0000"/>
                </a:solidFill>
              </a:rPr>
              <a:t>(OH)</a:t>
            </a:r>
            <a:r>
              <a:rPr lang="en-US" sz="4000" baseline="-25000" dirty="0" smtClean="0">
                <a:solidFill>
                  <a:srgbClr val="FF0000"/>
                </a:solidFill>
              </a:rPr>
              <a:t>3</a:t>
            </a:r>
            <a:endParaRPr lang="ru-RU" sz="40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endCxn id="5" idx="1"/>
          </p:cNvCxnSpPr>
          <p:nvPr/>
        </p:nvCxnSpPr>
        <p:spPr>
          <a:xfrm flipV="1">
            <a:off x="2267744" y="2126759"/>
            <a:ext cx="1559899" cy="6268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6" idx="1"/>
          </p:cNvCxnSpPr>
          <p:nvPr/>
        </p:nvCxnSpPr>
        <p:spPr>
          <a:xfrm>
            <a:off x="2267744" y="2753586"/>
            <a:ext cx="1241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9" idx="1"/>
          </p:cNvCxnSpPr>
          <p:nvPr/>
        </p:nvCxnSpPr>
        <p:spPr>
          <a:xfrm>
            <a:off x="2267744" y="2753585"/>
            <a:ext cx="1363205" cy="626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3"/>
          </p:cNvCxnSpPr>
          <p:nvPr/>
        </p:nvCxnSpPr>
        <p:spPr>
          <a:xfrm flipV="1">
            <a:off x="5634951" y="2753585"/>
            <a:ext cx="1062950" cy="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3"/>
          </p:cNvCxnSpPr>
          <p:nvPr/>
        </p:nvCxnSpPr>
        <p:spPr>
          <a:xfrm>
            <a:off x="5138002" y="2126759"/>
            <a:ext cx="1559899" cy="62682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9" idx="3"/>
          </p:cNvCxnSpPr>
          <p:nvPr/>
        </p:nvCxnSpPr>
        <p:spPr>
          <a:xfrm flipV="1">
            <a:off x="5657466" y="2753585"/>
            <a:ext cx="1040435" cy="6268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8530" y="2461197"/>
            <a:ext cx="1591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Металл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6766213" y="2292624"/>
            <a:ext cx="23174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Гидроксид-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ион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8530" y="4507061"/>
            <a:ext cx="8289934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сложные вещества, в состав которых входят атомы металлов, соединенные с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несколькими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гидроксид-ионами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9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Название основания состоит из слова </a:t>
            </a:r>
            <a:r>
              <a:rPr lang="ru-RU" dirty="0" err="1" smtClean="0"/>
              <a:t>гидроксид</a:t>
            </a:r>
            <a:r>
              <a:rPr lang="ru-RU" dirty="0" smtClean="0"/>
              <a:t> и названия металла в родительном падеже. </a:t>
            </a:r>
          </a:p>
          <a:p>
            <a:pPr algn="ctr">
              <a:buNone/>
            </a:pPr>
            <a:r>
              <a:rPr lang="en-US" dirty="0" err="1" smtClean="0">
                <a:solidFill>
                  <a:srgbClr val="FFC000"/>
                </a:solidFill>
              </a:rPr>
              <a:t>Na</a:t>
            </a:r>
            <a:r>
              <a:rPr lang="en-US" dirty="0" err="1" smtClean="0">
                <a:solidFill>
                  <a:srgbClr val="FF0000"/>
                </a:solidFill>
              </a:rPr>
              <a:t>OH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Гидроксид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натрия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Если валентность металла переменная, то указывается римской цифрой, заключённой в круглые скобки, после названия металла.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C000"/>
                </a:solidFill>
              </a:rPr>
              <a:t>Fe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OH</a:t>
            </a:r>
            <a:r>
              <a:rPr lang="en-US" dirty="0" smtClean="0"/>
              <a:t>)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Гидроксид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железа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2. Номенклатура</a:t>
            </a:r>
            <a:endParaRPr lang="ru-RU" sz="6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4143372" y="285749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>
            <a:off x="4000496" y="557214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3. Классификация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1142984"/>
            <a:ext cx="253787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</a:rPr>
              <a:t>Основания</a:t>
            </a:r>
            <a:endParaRPr lang="ru-RU" sz="3600" u="sng" dirty="0">
              <a:solidFill>
                <a:srgbClr val="0070C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8694210">
            <a:off x="2081905" y="1961380"/>
            <a:ext cx="1242864" cy="42862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13681">
            <a:off x="5658785" y="1949765"/>
            <a:ext cx="1238871" cy="42862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643182"/>
            <a:ext cx="2571768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По растворимости:</a:t>
            </a:r>
            <a:endParaRPr lang="ru-RU" b="1" i="1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14282" y="3643314"/>
            <a:ext cx="2928958" cy="1643074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ru-RU" dirty="0" smtClean="0"/>
              <a:t>Растворимые;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  <a:p>
            <a:pPr marL="342900" indent="-342900" algn="ctr">
              <a:buAutoNum type="arabicParenR"/>
            </a:pPr>
            <a:r>
              <a:rPr lang="ru-RU" dirty="0" smtClean="0"/>
              <a:t>Нерастворимые.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2643182"/>
            <a:ext cx="2571768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По кислотности (по наличию ОН- групп):</a:t>
            </a:r>
            <a:endParaRPr lang="ru-RU" b="1" i="1" dirty="0"/>
          </a:p>
        </p:txBody>
      </p:sp>
      <p:sp>
        <p:nvSpPr>
          <p:cNvPr id="14" name="Вертикальный свиток 13"/>
          <p:cNvSpPr/>
          <p:nvPr/>
        </p:nvSpPr>
        <p:spPr>
          <a:xfrm>
            <a:off x="5715008" y="3643314"/>
            <a:ext cx="3071834" cy="1643074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en-US" dirty="0" err="1" smtClean="0"/>
              <a:t>NaOH</a:t>
            </a:r>
            <a:r>
              <a:rPr lang="en-US" dirty="0" smtClean="0"/>
              <a:t>, KOH</a:t>
            </a:r>
            <a:r>
              <a:rPr lang="ru-RU" dirty="0" smtClean="0"/>
              <a:t>;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  <a:p>
            <a:pPr marL="342900" indent="-342900" algn="ctr">
              <a:buAutoNum type="arabicParenR"/>
            </a:pPr>
            <a:r>
              <a:rPr lang="en-US" dirty="0" smtClean="0"/>
              <a:t>Cu(OH)</a:t>
            </a:r>
            <a:r>
              <a:rPr lang="en-US" baseline="-25000" dirty="0" smtClean="0"/>
              <a:t>2</a:t>
            </a:r>
            <a:r>
              <a:rPr lang="ru-RU" dirty="0" smtClean="0"/>
              <a:t> </a:t>
            </a:r>
            <a:r>
              <a:rPr lang="en-US" dirty="0" smtClean="0"/>
              <a:t>, Fe(OH)</a:t>
            </a:r>
            <a:r>
              <a:rPr lang="en-US" baseline="-25000" dirty="0" smtClean="0"/>
              <a:t>3</a:t>
            </a:r>
            <a:r>
              <a:rPr lang="ru-RU" dirty="0" smtClean="0"/>
              <a:t>.</a:t>
            </a:r>
            <a:r>
              <a:rPr lang="en-US" baseline="-25000" dirty="0" smtClean="0"/>
              <a:t>  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2844" y="5643578"/>
            <a:ext cx="88280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Щелочи</a:t>
            </a:r>
            <a:r>
              <a:rPr lang="ru-RU" sz="2400" dirty="0" smtClean="0"/>
              <a:t>- хорошо растворимые в воде основания. </a:t>
            </a:r>
            <a:br>
              <a:rPr lang="ru-RU" sz="2400" dirty="0" smtClean="0"/>
            </a:br>
            <a:r>
              <a:rPr lang="en-US" sz="2400" dirty="0" smtClean="0"/>
              <a:t> </a:t>
            </a:r>
            <a:r>
              <a:rPr lang="en-US" sz="2400" dirty="0" err="1" smtClean="0"/>
              <a:t>LiOH</a:t>
            </a:r>
            <a:r>
              <a:rPr lang="en-US" sz="2400" dirty="0" smtClean="0"/>
              <a:t>, </a:t>
            </a:r>
            <a:r>
              <a:rPr lang="en-US" sz="2400" dirty="0" err="1" smtClean="0"/>
              <a:t>NaOH</a:t>
            </a:r>
            <a:r>
              <a:rPr lang="en-US" sz="2400" dirty="0" smtClean="0"/>
              <a:t>, KOH, </a:t>
            </a:r>
            <a:r>
              <a:rPr lang="en-US" sz="2400" dirty="0" err="1" smtClean="0"/>
              <a:t>RbOH</a:t>
            </a:r>
            <a:r>
              <a:rPr lang="en-US" sz="2400" dirty="0" smtClean="0"/>
              <a:t>, </a:t>
            </a:r>
            <a:r>
              <a:rPr lang="en-US" sz="2400" dirty="0" err="1" smtClean="0"/>
              <a:t>CsOH</a:t>
            </a:r>
            <a:r>
              <a:rPr lang="en-US" sz="2400" dirty="0" smtClean="0"/>
              <a:t>, Ca(OH)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</a:t>
            </a:r>
            <a:r>
              <a:rPr lang="en-US" sz="2400" dirty="0" err="1" smtClean="0"/>
              <a:t>Sr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</a:t>
            </a:r>
            <a:r>
              <a:rPr lang="en-US" sz="2400" dirty="0" err="1" smtClean="0"/>
              <a:t>Ba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4. Разминка</a:t>
            </a:r>
            <a:endParaRPr lang="ru-RU" sz="6000" dirty="0"/>
          </a:p>
        </p:txBody>
      </p:sp>
      <p:pic>
        <p:nvPicPr>
          <p:cNvPr id="1028" name="Picture 4" descr="https://ds05.infourok.ru/uploads/ex/0b7e/0016eedd-76c12a4d/hello_html_m1670b77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6" t="20601" r="13679" b="9012"/>
          <a:stretch/>
        </p:blipFill>
        <p:spPr bwMode="auto">
          <a:xfrm>
            <a:off x="395536" y="1916832"/>
            <a:ext cx="5472609" cy="386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1376" y="1435070"/>
            <a:ext cx="47880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400" dirty="0">
                <a:solidFill>
                  <a:schemeClr val="tx2"/>
                </a:solidFill>
              </a:rPr>
              <a:t>K</a:t>
            </a:r>
            <a:r>
              <a:rPr lang="ru-RU" sz="4400" baseline="-25000" dirty="0">
                <a:solidFill>
                  <a:schemeClr val="tx2"/>
                </a:solidFill>
              </a:rPr>
              <a:t>2</a:t>
            </a:r>
            <a:r>
              <a:rPr lang="en-US" sz="4400" dirty="0">
                <a:solidFill>
                  <a:schemeClr val="tx2"/>
                </a:solidFill>
              </a:rPr>
              <a:t>SO</a:t>
            </a:r>
            <a:r>
              <a:rPr lang="ru-RU" sz="4400" baseline="-25000" dirty="0">
                <a:solidFill>
                  <a:schemeClr val="tx2"/>
                </a:solidFill>
              </a:rPr>
              <a:t>4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 err="1">
                <a:solidFill>
                  <a:schemeClr val="tx2"/>
                </a:solidFill>
              </a:rPr>
              <a:t>Mn</a:t>
            </a:r>
            <a:r>
              <a:rPr lang="en-US" sz="4400" dirty="0">
                <a:solidFill>
                  <a:schemeClr val="tx2"/>
                </a:solidFill>
              </a:rPr>
              <a:t>(OH)</a:t>
            </a:r>
            <a:r>
              <a:rPr lang="en-US" sz="4400" baseline="-25000" dirty="0">
                <a:solidFill>
                  <a:schemeClr val="tx2"/>
                </a:solidFill>
              </a:rPr>
              <a:t>2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tx2"/>
                </a:solidFill>
              </a:rPr>
              <a:t>Cr</a:t>
            </a:r>
            <a:r>
              <a:rPr lang="en-US" sz="4400" baseline="-25000" dirty="0">
                <a:solidFill>
                  <a:schemeClr val="tx2"/>
                </a:solidFill>
              </a:rPr>
              <a:t>2</a:t>
            </a:r>
            <a:r>
              <a:rPr lang="en-US" sz="4400" dirty="0">
                <a:solidFill>
                  <a:schemeClr val="tx2"/>
                </a:solidFill>
              </a:rPr>
              <a:t>O</a:t>
            </a:r>
            <a:r>
              <a:rPr lang="en-US" sz="4400" baseline="-25000" dirty="0">
                <a:solidFill>
                  <a:schemeClr val="tx2"/>
                </a:solidFill>
              </a:rPr>
              <a:t>3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tx2"/>
                </a:solidFill>
              </a:rPr>
              <a:t>Al(OH)</a:t>
            </a:r>
            <a:r>
              <a:rPr lang="en-US" sz="4400" baseline="-25000" dirty="0">
                <a:solidFill>
                  <a:schemeClr val="tx2"/>
                </a:solidFill>
              </a:rPr>
              <a:t>3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 err="1">
                <a:solidFill>
                  <a:schemeClr val="tx2"/>
                </a:solidFill>
              </a:rPr>
              <a:t>HCl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tx2"/>
                </a:solidFill>
              </a:rPr>
              <a:t>CO</a:t>
            </a:r>
            <a:r>
              <a:rPr lang="en-US" sz="4400" baseline="-25000" dirty="0">
                <a:solidFill>
                  <a:schemeClr val="tx2"/>
                </a:solidFill>
              </a:rPr>
              <a:t>2</a:t>
            </a:r>
            <a:endParaRPr lang="ru-RU" sz="44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 err="1">
                <a:solidFill>
                  <a:schemeClr val="tx2"/>
                </a:solidFill>
              </a:rPr>
              <a:t>CsOH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4. Качественные реакции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8437" y="2132856"/>
            <a:ext cx="8229600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i="1" u="sng" dirty="0">
                <a:solidFill>
                  <a:srgbClr val="FFFF00"/>
                </a:solidFill>
              </a:rPr>
              <a:t>Качественные реакции-</a:t>
            </a:r>
            <a:r>
              <a:rPr lang="ru-RU" sz="4400" dirty="0">
                <a:solidFill>
                  <a:srgbClr val="FFFF00"/>
                </a:solidFill>
              </a:rPr>
              <a:t> </a:t>
            </a:r>
            <a:r>
              <a:rPr lang="ru-RU" sz="4400" dirty="0"/>
              <a:t>реакции, с помощью которых распознают определенные вещества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4609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385</TotalTime>
  <Words>266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Constantia</vt:lpstr>
      <vt:lpstr>Times New Roman</vt:lpstr>
      <vt:lpstr>Wingdings 2</vt:lpstr>
      <vt:lpstr>Бумажная</vt:lpstr>
      <vt:lpstr>Задание. Распределите формулы веществ по столбцам.</vt:lpstr>
      <vt:lpstr>Проверка по эталону</vt:lpstr>
      <vt:lpstr>Основания</vt:lpstr>
      <vt:lpstr>1. Состав</vt:lpstr>
      <vt:lpstr>1. Состав</vt:lpstr>
      <vt:lpstr>2. Номенклатура</vt:lpstr>
      <vt:lpstr>3. Классификация</vt:lpstr>
      <vt:lpstr>4. Разминка</vt:lpstr>
      <vt:lpstr>4. Качественные реакции</vt:lpstr>
      <vt:lpstr>4. Качественные реакции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Основания</dc:title>
  <cp:lastModifiedBy>NataLi</cp:lastModifiedBy>
  <cp:revision>38</cp:revision>
  <dcterms:modified xsi:type="dcterms:W3CDTF">2021-10-13T14:58:28Z</dcterms:modified>
</cp:coreProperties>
</file>