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67" r:id="rId4"/>
    <p:sldId id="268" r:id="rId5"/>
    <p:sldId id="260" r:id="rId6"/>
    <p:sldId id="262" r:id="rId7"/>
    <p:sldId id="269" r:id="rId8"/>
    <p:sldId id="270" r:id="rId9"/>
    <p:sldId id="257" r:id="rId10"/>
    <p:sldId id="259" r:id="rId11"/>
    <p:sldId id="265" r:id="rId12"/>
    <p:sldId id="261" r:id="rId13"/>
    <p:sldId id="258" r:id="rId14"/>
    <p:sldId id="273" r:id="rId15"/>
    <p:sldId id="272" r:id="rId16"/>
    <p:sldId id="264" r:id="rId17"/>
    <p:sldId id="271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72" d="100"/>
          <a:sy n="72" d="100"/>
        </p:scale>
        <p:origin x="-8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8A42325-C1FC-4897-B756-6FF8D8D60FCE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1B32CB-29B4-4497-AC2C-901EF365A2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Раскрытие скобок </a:t>
            </a:r>
            <a:endParaRPr lang="ru-RU" sz="6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1714488"/>
            <a:ext cx="4624390" cy="2500330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r"/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Манахова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И.М.</a:t>
            </a:r>
          </a:p>
          <a:p>
            <a:pPr algn="r"/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читель математики </a:t>
            </a:r>
          </a:p>
          <a:p>
            <a:pPr algn="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СОШ№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Рыбинск,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3272489" cy="336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7175" y="2419350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127125" y="2578100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</a:rPr>
              <a:t>(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560513" y="2481263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251075" y="2593975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2x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502025" y="2706688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270375" y="2705100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4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976813" y="2755900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730875" y="2690813"/>
            <a:ext cx="862013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b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451600" y="2676525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7173913" y="2754313"/>
            <a:ext cx="862012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k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880350" y="2659063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)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247650" y="279400"/>
            <a:ext cx="740092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9600" b="1" dirty="0">
                <a:latin typeface="Times New Roman" pitchFamily="18" charset="0"/>
                <a:cs typeface="Times New Roman" pitchFamily="18" charset="0"/>
              </a:rPr>
              <a:t>(–2x+4+b–k)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543050" y="2563813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3565525" y="2595563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5024438" y="2641600"/>
            <a:ext cx="7937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6421438" y="2787650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7767638" y="428625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=</a:t>
            </a:r>
            <a:endParaRPr lang="ru-RU" sz="9600" b="1">
              <a:latin typeface="Times New Roman" pitchFamily="18" charset="0"/>
            </a:endParaRPr>
          </a:p>
        </p:txBody>
      </p:sp>
      <p:pic>
        <p:nvPicPr>
          <p:cNvPr id="31763" name="Picture 1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e_cancel1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0875" y="6069013"/>
            <a:ext cx="304800" cy="304800"/>
          </a:xfrm>
          <a:prstGeom prst="rect">
            <a:avLst/>
          </a:prstGeom>
          <a:noFill/>
        </p:spPr>
      </p:pic>
      <p:pic>
        <p:nvPicPr>
          <p:cNvPr id="31764" name="Picture 2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e_cancel1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59763" y="6056313"/>
            <a:ext cx="304800" cy="304800"/>
          </a:xfrm>
          <a:prstGeom prst="rect">
            <a:avLst/>
          </a:prstGeom>
          <a:noFill/>
        </p:spPr>
      </p:pic>
      <p:pic>
        <p:nvPicPr>
          <p:cNvPr id="31765" name="Picture 2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e_cancel1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89925" y="6056313"/>
            <a:ext cx="304800" cy="304800"/>
          </a:xfrm>
          <a:prstGeom prst="rect">
            <a:avLst/>
          </a:prstGeom>
          <a:noFill/>
        </p:spPr>
      </p:pic>
      <p:pic>
        <p:nvPicPr>
          <p:cNvPr id="31766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e_cancel1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4050" y="6042025"/>
            <a:ext cx="304800" cy="304800"/>
          </a:xfrm>
          <a:prstGeom prst="rect">
            <a:avLst/>
          </a:prstGeom>
          <a:noFill/>
        </p:spPr>
      </p:pic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179388" y="4221163"/>
            <a:ext cx="89519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перед скобками стоит знак </a:t>
            </a:r>
            <a:r>
              <a:rPr lang="ru-RU" sz="36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en-US" sz="36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r>
              <a:rPr lang="ru-RU" sz="36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»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 при раскрытии скобок знаки </a:t>
            </a:r>
          </a:p>
          <a:p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слагаемых в скобках заменяются </a:t>
            </a:r>
          </a:p>
          <a:p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противоположные.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7341E-6 C 0.0158 -0.01896 0.03194 -0.03769 0.04896 -0.0467 C 0.0658 -0.05549 0.08507 -0.05826 0.10052 -0.05456 C 0.11614 -0.05087 0.13489 -0.03075 0.14392 -0.02428 " pathEditMode="relative" rAng="0" ptsTypes="aaaA">
                                      <p:cBhvr>
                                        <p:cTn id="9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3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19" fill="hold"/>
                                        <p:tgtEl>
                                          <p:spTgt spid="317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92 -0.02427 C 0.16562 -0.03537 0.18785 -0.04624 0.20989 -0.05225 C 0.23194 -0.05826 0.25607 -0.05988 0.27621 -0.06034 C 0.29635 -0.06057 0.31545 -0.05988 0.33073 -0.05526 C 0.34618 -0.05063 0.3618 -0.03699 0.36823 -0.03352 " pathEditMode="relative" rAng="0" ptsTypes="aaaaA">
                                      <p:cBhvr>
                                        <p:cTn id="33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-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19" fill="hold"/>
                                        <p:tgtEl>
                                          <p:spTgt spid="317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493 -0.01873 C 0.36649 -0.02752 0.36805 -0.0363 0.3809 -0.04972 C 0.3941 -0.06336 0.42708 -0.09411 0.44375 -0.10012 C 0.46024 -0.1059 0.46875 -0.09989 0.48073 -0.08578 C 0.49271 -0.07191 0.50989 -0.02798 0.5158 -0.01619 " pathEditMode="relative" rAng="0" ptsTypes="aaaaA">
                                      <p:cBhvr>
                                        <p:cTn id="51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19" fill="hold"/>
                                        <p:tgtEl>
                                          <p:spTgt spid="317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58 -0.01619 C 0.53767 -0.0363 0.55972 -0.05619 0.58247 -0.06521 C 0.60521 -0.07422 0.63628 -0.07954 0.6526 -0.06983 C 0.66892 -0.06012 0.67604 -0.01734 0.68073 -0.00694 " pathEditMode="relative" rAng="0" ptsTypes="aaaA">
                                      <p:cBhvr>
                                        <p:cTn id="69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419" fill="hold"/>
                                        <p:tgtEl>
                                          <p:spTgt spid="317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073 -0.00694 C 0.69253 -0.02312 0.70451 -0.03931 0.72465 -0.05364 C 0.74479 -0.06798 0.77656 -0.08393 0.80174 -0.09318 C 0.82691 -0.10243 0.85243 -0.1022 0.87552 -0.1096 C 0.89861 -0.117 0.90121 -0.12833 0.94045 -0.13758 C 0.97969 -0.14682 1.0776 -0.16023 1.11059 -0.16578 C 1.14358 -0.17133 1.14115 -0.17087 1.13871 -0.17041 " pathEditMode="relative" rAng="0" ptsTypes="aaaaaaA">
                                      <p:cBhvr>
                                        <p:cTn id="87" dur="20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-82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3"/>
                </p:tgtEl>
              </p:cMediaNode>
            </p:audio>
            <p:audio>
              <p:cMediaNode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4"/>
                </p:tgtEl>
              </p:cMediaNode>
            </p:audio>
            <p:audio>
              <p:cMediaNode>
                <p:cTn id="1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5"/>
                </p:tgtEl>
              </p:cMediaNode>
            </p:audio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6"/>
                </p:tgtEl>
              </p:cMediaNode>
            </p:audio>
          </p:childTnLst>
        </p:cTn>
      </p:par>
    </p:tnLst>
    <p:bldLst>
      <p:bldP spid="31746" grpId="0" build="allAtOnce"/>
      <p:bldP spid="31746" grpId="1" build="allAtOnce"/>
      <p:bldP spid="31746" grpId="2" build="allAtOnce"/>
      <p:bldP spid="31746" grpId="3" build="allAtOnce"/>
      <p:bldP spid="31747" grpId="0"/>
      <p:bldP spid="31748" grpId="0"/>
      <p:bldP spid="31750" grpId="0"/>
      <p:bldP spid="31752" grpId="0"/>
      <p:bldP spid="31754" grpId="0"/>
      <p:bldP spid="31756" grpId="0"/>
      <p:bldP spid="31758" grpId="0"/>
      <p:bldP spid="31758" grpId="1"/>
      <p:bldP spid="31759" grpId="0"/>
      <p:bldP spid="31760" grpId="0"/>
      <p:bldP spid="31761" grpId="0"/>
      <p:bldP spid="31762" grpId="0"/>
      <p:bldP spid="317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285860"/>
            <a:ext cx="80724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 err="1" smtClean="0"/>
              <a:t>Если</a:t>
            </a:r>
            <a:r>
              <a:rPr lang="en-GB" sz="4000" dirty="0" smtClean="0"/>
              <a:t> </a:t>
            </a:r>
            <a:r>
              <a:rPr lang="en-GB" sz="4000" dirty="0" err="1" smtClean="0"/>
              <a:t>перед</a:t>
            </a:r>
            <a:r>
              <a:rPr lang="en-GB" sz="4000" dirty="0" smtClean="0"/>
              <a:t> </a:t>
            </a:r>
            <a:r>
              <a:rPr lang="en-GB" sz="4000" dirty="0" err="1" smtClean="0"/>
              <a:t>скобкой</a:t>
            </a:r>
            <a:r>
              <a:rPr lang="en-GB" sz="4000" dirty="0" smtClean="0"/>
              <a:t> </a:t>
            </a:r>
            <a:r>
              <a:rPr lang="en-GB" sz="4000" u="sng" dirty="0" err="1" smtClean="0">
                <a:solidFill>
                  <a:srgbClr val="FF0000"/>
                </a:solidFill>
              </a:rPr>
              <a:t>минус</a:t>
            </a:r>
            <a:r>
              <a:rPr lang="en-GB" sz="4000" u="sng" dirty="0" smtClean="0">
                <a:solidFill>
                  <a:srgbClr val="FF0000"/>
                </a:solidFill>
              </a:rPr>
              <a:t>,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err="1" smtClean="0"/>
              <a:t>Он</a:t>
            </a:r>
            <a:r>
              <a:rPr lang="en-GB" sz="4000" dirty="0" smtClean="0"/>
              <a:t> </a:t>
            </a:r>
            <a:r>
              <a:rPr lang="en-GB" sz="4000" dirty="0" err="1" smtClean="0"/>
              <a:t>ведёт</a:t>
            </a:r>
            <a:r>
              <a:rPr lang="en-GB" sz="4000" dirty="0" smtClean="0"/>
              <a:t> </a:t>
            </a:r>
            <a:r>
              <a:rPr lang="en-GB" sz="4000" dirty="0" err="1" smtClean="0"/>
              <a:t>себя</a:t>
            </a:r>
            <a:r>
              <a:rPr lang="en-GB" sz="4000" dirty="0" smtClean="0"/>
              <a:t> </a:t>
            </a:r>
            <a:r>
              <a:rPr lang="en-GB" sz="4000" dirty="0" err="1" smtClean="0"/>
              <a:t>как</a:t>
            </a:r>
            <a:r>
              <a:rPr lang="en-GB" sz="4000" dirty="0" smtClean="0"/>
              <a:t> </a:t>
            </a:r>
            <a:r>
              <a:rPr lang="en-GB" sz="4000" dirty="0" err="1" smtClean="0"/>
              <a:t>вирус</a:t>
            </a:r>
            <a:r>
              <a:rPr lang="en-GB" sz="4000" dirty="0" smtClean="0"/>
              <a:t>.</a:t>
            </a:r>
            <a:br>
              <a:rPr lang="en-GB" sz="4000" dirty="0" smtClean="0"/>
            </a:br>
            <a:r>
              <a:rPr lang="en-GB" sz="4000" dirty="0" err="1" smtClean="0"/>
              <a:t>Скобки</a:t>
            </a:r>
            <a:r>
              <a:rPr lang="en-GB" sz="4000" dirty="0" smtClean="0"/>
              <a:t> </a:t>
            </a:r>
            <a:r>
              <a:rPr lang="en-GB" sz="4000" dirty="0" err="1" smtClean="0"/>
              <a:t>сразу</a:t>
            </a:r>
            <a:r>
              <a:rPr lang="en-GB" sz="4000" dirty="0" smtClean="0"/>
              <a:t> </a:t>
            </a:r>
            <a:r>
              <a:rPr lang="en-GB" sz="4000" dirty="0" err="1" smtClean="0"/>
              <a:t>все</a:t>
            </a:r>
            <a:r>
              <a:rPr lang="en-GB" sz="4000" dirty="0" smtClean="0"/>
              <a:t> </a:t>
            </a:r>
            <a:r>
              <a:rPr lang="en-GB" sz="4000" dirty="0" err="1" smtClean="0"/>
              <a:t>съедает</a:t>
            </a:r>
            <a:r>
              <a:rPr lang="en-GB" sz="4000" dirty="0" smtClean="0"/>
              <a:t>,</a:t>
            </a:r>
            <a:br>
              <a:rPr lang="en-GB" sz="4000" dirty="0" smtClean="0"/>
            </a:br>
            <a:r>
              <a:rPr lang="en-GB" sz="4000" dirty="0" err="1" smtClean="0"/>
              <a:t>Всем</a:t>
            </a:r>
            <a:r>
              <a:rPr lang="en-GB" sz="4000" dirty="0" smtClean="0"/>
              <a:t>, </a:t>
            </a:r>
            <a:r>
              <a:rPr lang="en-GB" sz="4000" dirty="0" err="1" smtClean="0"/>
              <a:t>кто</a:t>
            </a:r>
            <a:r>
              <a:rPr lang="en-GB" sz="4000" dirty="0" smtClean="0"/>
              <a:t> в </a:t>
            </a:r>
            <a:r>
              <a:rPr lang="en-GB" sz="4000" dirty="0" err="1" smtClean="0"/>
              <a:t>скобках</a:t>
            </a:r>
            <a:r>
              <a:rPr lang="en-GB" sz="4000" dirty="0" smtClean="0"/>
              <a:t>, </a:t>
            </a:r>
            <a:r>
              <a:rPr lang="en-GB" sz="4000" dirty="0" err="1" smtClean="0"/>
              <a:t>знак</a:t>
            </a:r>
            <a:r>
              <a:rPr lang="en-GB" sz="4000" dirty="0" smtClean="0"/>
              <a:t> </a:t>
            </a:r>
            <a:r>
              <a:rPr lang="en-GB" sz="4000" u="sng" dirty="0" err="1" smtClean="0">
                <a:solidFill>
                  <a:srgbClr val="FF0000"/>
                </a:solidFill>
              </a:rPr>
              <a:t>меняет</a:t>
            </a:r>
            <a:r>
              <a:rPr lang="en-GB" sz="4000" u="sng" dirty="0" smtClean="0">
                <a:solidFill>
                  <a:srgbClr val="FF0000"/>
                </a:solidFill>
              </a:rPr>
              <a:t>.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err="1" smtClean="0"/>
              <a:t>Ну</a:t>
            </a:r>
            <a:r>
              <a:rPr lang="en-GB" sz="4000" dirty="0" smtClean="0"/>
              <a:t>, а </a:t>
            </a:r>
            <a:r>
              <a:rPr lang="en-GB" sz="4000" dirty="0" err="1" smtClean="0"/>
              <a:t>если</a:t>
            </a:r>
            <a:r>
              <a:rPr lang="en-GB" sz="4000" dirty="0" smtClean="0"/>
              <a:t> </a:t>
            </a:r>
            <a:r>
              <a:rPr lang="en-GB" sz="4000" u="sng" dirty="0" err="1" smtClean="0"/>
              <a:t>плюс</a:t>
            </a:r>
            <a:r>
              <a:rPr lang="en-GB" sz="4000" dirty="0" smtClean="0"/>
              <a:t> </a:t>
            </a:r>
            <a:r>
              <a:rPr lang="en-GB" sz="4000" dirty="0" err="1" smtClean="0"/>
              <a:t>стоит</a:t>
            </a:r>
            <a:r>
              <a:rPr lang="en-GB" sz="4000" dirty="0" smtClean="0"/>
              <a:t>,</a:t>
            </a:r>
            <a:br>
              <a:rPr lang="en-GB" sz="4000" dirty="0" smtClean="0"/>
            </a:br>
            <a:r>
              <a:rPr lang="en-GB" sz="4000" dirty="0" err="1" smtClean="0"/>
              <a:t>Он</a:t>
            </a:r>
            <a:r>
              <a:rPr lang="en-GB" sz="4000" dirty="0" smtClean="0"/>
              <a:t> </a:t>
            </a:r>
            <a:r>
              <a:rPr lang="en-GB" sz="4000" dirty="0" err="1" smtClean="0"/>
              <a:t>все</a:t>
            </a:r>
            <a:r>
              <a:rPr lang="en-GB" sz="4000" dirty="0" smtClean="0"/>
              <a:t> </a:t>
            </a:r>
            <a:r>
              <a:rPr lang="en-GB" sz="4000" dirty="0" err="1" smtClean="0"/>
              <a:t>знаки</a:t>
            </a:r>
            <a:r>
              <a:rPr lang="en-GB" sz="4000" dirty="0" smtClean="0"/>
              <a:t> </a:t>
            </a:r>
            <a:r>
              <a:rPr lang="en-GB" sz="4000" u="sng" dirty="0" err="1" smtClean="0"/>
              <a:t>сохранит</a:t>
            </a:r>
            <a:r>
              <a:rPr lang="en-GB" sz="4000" u="sng" dirty="0" smtClean="0"/>
              <a:t>!</a:t>
            </a:r>
            <a:endParaRPr lang="ru-RU" sz="4000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00504"/>
            <a:ext cx="229458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Соедини верные решения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3124192" cy="4525963"/>
          </a:xfrm>
        </p:spPr>
        <p:txBody>
          <a:bodyPr/>
          <a:lstStyle/>
          <a:p>
            <a:r>
              <a:rPr lang="ru-RU" b="1" i="1" dirty="0" smtClean="0"/>
              <a:t>4+ (5 – </a:t>
            </a:r>
            <a:r>
              <a:rPr lang="ru-RU" b="1" i="1" dirty="0" err="1" smtClean="0"/>
              <a:t>х</a:t>
            </a:r>
            <a:r>
              <a:rPr lang="ru-RU" b="1" i="1" dirty="0" smtClean="0"/>
              <a:t>)</a:t>
            </a:r>
            <a:endParaRPr lang="ru-RU" dirty="0" smtClean="0"/>
          </a:p>
          <a:p>
            <a:r>
              <a:rPr lang="ru-RU" b="1" i="1" dirty="0" smtClean="0"/>
              <a:t>- 3 + (</a:t>
            </a:r>
            <a:r>
              <a:rPr lang="ru-RU" b="1" i="1" dirty="0" err="1" smtClean="0"/>
              <a:t>х</a:t>
            </a:r>
            <a:r>
              <a:rPr lang="ru-RU" b="1" i="1" dirty="0" smtClean="0"/>
              <a:t> +6)</a:t>
            </a:r>
            <a:endParaRPr lang="ru-RU" dirty="0" smtClean="0"/>
          </a:p>
          <a:p>
            <a:r>
              <a:rPr lang="ru-RU" b="1" i="1" dirty="0" smtClean="0"/>
              <a:t>7 – (5 – </a:t>
            </a:r>
            <a:r>
              <a:rPr lang="ru-RU" b="1" i="1" dirty="0" err="1" smtClean="0"/>
              <a:t>х</a:t>
            </a:r>
            <a:r>
              <a:rPr lang="ru-RU" b="1" i="1" dirty="0" smtClean="0"/>
              <a:t>)</a:t>
            </a:r>
            <a:endParaRPr lang="ru-RU" dirty="0" smtClean="0"/>
          </a:p>
          <a:p>
            <a:r>
              <a:rPr lang="ru-RU" b="1" i="1" dirty="0" smtClean="0"/>
              <a:t>- 4 – (х+8)</a:t>
            </a:r>
            <a:endParaRPr lang="ru-RU" dirty="0" smtClean="0"/>
          </a:p>
          <a:p>
            <a:r>
              <a:rPr lang="ru-RU" b="1" i="1" dirty="0" smtClean="0"/>
              <a:t>5 – (9 – </a:t>
            </a:r>
            <a:r>
              <a:rPr lang="ru-RU" b="1" i="1" dirty="0" err="1" smtClean="0"/>
              <a:t>х</a:t>
            </a:r>
            <a:r>
              <a:rPr lang="ru-RU" b="1" i="1" dirty="0" smtClean="0"/>
              <a:t>)</a:t>
            </a:r>
            <a:endParaRPr lang="ru-RU" dirty="0" smtClean="0"/>
          </a:p>
          <a:p>
            <a:r>
              <a:rPr lang="ru-RU" b="1" i="1" dirty="0" smtClean="0"/>
              <a:t>- 6 +(8+х)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72132" y="1285860"/>
            <a:ext cx="178595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3+х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6314" y="2214554"/>
            <a:ext cx="1571636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2+х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43636" y="2857496"/>
            <a:ext cx="1571636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2-х</a:t>
            </a: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372" y="3429000"/>
            <a:ext cx="142876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-12-х</a:t>
            </a:r>
            <a:endParaRPr lang="ru-RU" sz="3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57818" y="4572008"/>
            <a:ext cx="185738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9-х</a:t>
            </a:r>
            <a:endParaRPr lang="ru-RU" sz="3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868" y="5286388"/>
            <a:ext cx="164307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х-4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768" y="1928802"/>
            <a:ext cx="178595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-4-х</a:t>
            </a:r>
            <a:endParaRPr lang="ru-RU" sz="3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43636" y="3857628"/>
            <a:ext cx="164307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-2-х</a:t>
            </a:r>
            <a:endParaRPr lang="ru-RU" sz="3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786050" y="1785926"/>
            <a:ext cx="2714644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43174" y="3571876"/>
            <a:ext cx="1428760" cy="714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571736" y="4286256"/>
            <a:ext cx="1857388" cy="92869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500298" y="2714620"/>
            <a:ext cx="3286148" cy="207170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714612" y="2714620"/>
            <a:ext cx="2357454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6200000" flipH="1">
            <a:off x="2428860" y="2000240"/>
            <a:ext cx="2928958" cy="278608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Скачать Картинки карандашом школ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143512"/>
            <a:ext cx="1857388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Примеры              </a:t>
            </a:r>
            <a:r>
              <a:rPr lang="ru-RU" b="1" i="1" dirty="0" smtClean="0"/>
              <a:t>Игра «Лови ошибку»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Верно ли равенство?</a:t>
            </a:r>
            <a:endParaRPr lang="ru-RU" dirty="0" smtClean="0"/>
          </a:p>
          <a:p>
            <a:r>
              <a:rPr lang="ru-RU" b="1" i="1" dirty="0" smtClean="0"/>
              <a:t>(</a:t>
            </a:r>
            <a:r>
              <a:rPr lang="ru-RU" b="1" i="1" dirty="0" err="1" smtClean="0"/>
              <a:t>a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b</a:t>
            </a:r>
            <a:r>
              <a:rPr lang="ru-RU" b="1" i="1" dirty="0" smtClean="0"/>
              <a:t>) + (</a:t>
            </a:r>
            <a:r>
              <a:rPr lang="ru-RU" b="1" i="1" dirty="0" err="1" smtClean="0"/>
              <a:t>c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d</a:t>
            </a:r>
            <a:r>
              <a:rPr lang="ru-RU" b="1" i="1" dirty="0" smtClean="0"/>
              <a:t>)= </a:t>
            </a:r>
            <a:r>
              <a:rPr lang="ru-RU" b="1" i="1" dirty="0" err="1" smtClean="0"/>
              <a:t>a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b</a:t>
            </a:r>
            <a:r>
              <a:rPr lang="ru-RU" b="1" i="1" dirty="0" smtClean="0"/>
              <a:t> + </a:t>
            </a:r>
            <a:r>
              <a:rPr lang="ru-RU" b="1" i="1" dirty="0" err="1" smtClean="0"/>
              <a:t>c</a:t>
            </a:r>
            <a:r>
              <a:rPr lang="ru-RU" b="1" i="1" dirty="0" smtClean="0"/>
              <a:t> +</a:t>
            </a:r>
            <a:r>
              <a:rPr lang="ru-RU" b="1" i="1" dirty="0" err="1" smtClean="0"/>
              <a:t>d</a:t>
            </a:r>
            <a:r>
              <a:rPr lang="ru-RU" b="1" i="1" dirty="0" smtClean="0"/>
              <a:t>                   нет</a:t>
            </a:r>
            <a:endParaRPr lang="ru-RU" dirty="0" smtClean="0"/>
          </a:p>
          <a:p>
            <a:r>
              <a:rPr lang="en-US" b="1" i="1" dirty="0" smtClean="0"/>
              <a:t>(a – b) + (c + d)= a – b + c +d </a:t>
            </a:r>
            <a:r>
              <a:rPr lang="ru-RU" b="1" i="1" dirty="0" smtClean="0"/>
              <a:t>                    да</a:t>
            </a:r>
            <a:endParaRPr lang="ru-RU" dirty="0" smtClean="0"/>
          </a:p>
          <a:p>
            <a:r>
              <a:rPr lang="en-US" b="1" i="1" dirty="0" smtClean="0"/>
              <a:t>- (a – b) + (c — d)= a – b + c – d </a:t>
            </a:r>
            <a:r>
              <a:rPr lang="ru-RU" b="1" i="1" dirty="0" smtClean="0"/>
              <a:t>               нет</a:t>
            </a:r>
            <a:endParaRPr lang="ru-RU" dirty="0" smtClean="0"/>
          </a:p>
          <a:p>
            <a:r>
              <a:rPr lang="ru-RU" b="1" i="1" dirty="0" smtClean="0"/>
              <a:t>2(</a:t>
            </a:r>
            <a:r>
              <a:rPr lang="ru-RU" b="1" i="1" dirty="0" err="1" smtClean="0"/>
              <a:t>b</a:t>
            </a:r>
            <a:r>
              <a:rPr lang="ru-RU" b="1" i="1" dirty="0" smtClean="0"/>
              <a:t> + </a:t>
            </a:r>
            <a:r>
              <a:rPr lang="ru-RU" b="1" i="1" dirty="0" err="1" smtClean="0"/>
              <a:t>c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d</a:t>
            </a:r>
            <a:r>
              <a:rPr lang="ru-RU" b="1" i="1" dirty="0" smtClean="0"/>
              <a:t>) = 2b + </a:t>
            </a:r>
            <a:r>
              <a:rPr lang="ru-RU" b="1" i="1" dirty="0" err="1" smtClean="0"/>
              <a:t>c</a:t>
            </a:r>
            <a:r>
              <a:rPr lang="ru-RU" b="1" i="1" dirty="0" smtClean="0"/>
              <a:t> – </a:t>
            </a:r>
            <a:r>
              <a:rPr lang="ru-RU" b="1" i="1" dirty="0" err="1" smtClean="0"/>
              <a:t>d</a:t>
            </a:r>
            <a:r>
              <a:rPr lang="ru-RU" b="1" i="1" dirty="0" smtClean="0"/>
              <a:t>                            нет</a:t>
            </a:r>
            <a:endParaRPr lang="ru-RU" dirty="0" smtClean="0"/>
          </a:p>
          <a:p>
            <a:r>
              <a:rPr lang="ru-RU" b="1" i="1" dirty="0" smtClean="0"/>
              <a:t>4(</a:t>
            </a:r>
            <a:r>
              <a:rPr lang="ru-RU" b="1" i="1" dirty="0" err="1" smtClean="0"/>
              <a:t>b</a:t>
            </a:r>
            <a:r>
              <a:rPr lang="ru-RU" b="1" i="1" dirty="0" smtClean="0"/>
              <a:t> — </a:t>
            </a:r>
            <a:r>
              <a:rPr lang="ru-RU" b="1" i="1" dirty="0" err="1" smtClean="0"/>
              <a:t>c</a:t>
            </a:r>
            <a:r>
              <a:rPr lang="ru-RU" b="1" i="1" dirty="0" smtClean="0"/>
              <a:t> + </a:t>
            </a:r>
            <a:r>
              <a:rPr lang="ru-RU" b="1" i="1" dirty="0" err="1" smtClean="0"/>
              <a:t>d</a:t>
            </a:r>
            <a:r>
              <a:rPr lang="ru-RU" b="1" i="1" dirty="0" smtClean="0"/>
              <a:t>) = 4b — 4c + 4d                        да</a:t>
            </a:r>
            <a:endParaRPr lang="ru-RU" dirty="0" smtClean="0"/>
          </a:p>
          <a:p>
            <a:r>
              <a:rPr lang="ru-RU" b="1" i="1" dirty="0" smtClean="0"/>
              <a:t>-5(</a:t>
            </a:r>
            <a:r>
              <a:rPr lang="ru-RU" b="1" i="1" dirty="0" err="1" smtClean="0"/>
              <a:t>b</a:t>
            </a:r>
            <a:r>
              <a:rPr lang="ru-RU" b="1" i="1" dirty="0" smtClean="0"/>
              <a:t> + </a:t>
            </a:r>
            <a:r>
              <a:rPr lang="ru-RU" b="1" i="1" dirty="0" err="1" smtClean="0"/>
              <a:t>c</a:t>
            </a:r>
            <a:r>
              <a:rPr lang="ru-RU" b="1" i="1" dirty="0" smtClean="0"/>
              <a:t> — </a:t>
            </a:r>
            <a:r>
              <a:rPr lang="ru-RU" b="1" i="1" dirty="0" err="1" smtClean="0"/>
              <a:t>d</a:t>
            </a:r>
            <a:r>
              <a:rPr lang="ru-RU" b="1" i="1" dirty="0" smtClean="0"/>
              <a:t>) = -5b + 5c – 5d                     нет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00958" y="1928802"/>
            <a:ext cx="1214446" cy="37862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fixed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357298"/>
            <a:ext cx="3286148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 группа </a:t>
            </a:r>
          </a:p>
          <a:p>
            <a:pPr algn="ctr"/>
            <a:r>
              <a:rPr lang="ru-RU" sz="3600" dirty="0" smtClean="0"/>
              <a:t>№1238 а, в, </a:t>
            </a:r>
            <a:r>
              <a:rPr lang="ru-RU" sz="3600" dirty="0" err="1" smtClean="0"/>
              <a:t>д</a:t>
            </a:r>
            <a:endParaRPr lang="ru-RU" sz="3600" dirty="0" smtClean="0"/>
          </a:p>
          <a:p>
            <a:pPr algn="ctr"/>
            <a:r>
              <a:rPr lang="ru-RU" sz="3600" dirty="0" smtClean="0"/>
              <a:t>Правило: +(-)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3786190"/>
            <a:ext cx="3286148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2 группа </a:t>
            </a:r>
          </a:p>
          <a:p>
            <a:pPr algn="ctr"/>
            <a:r>
              <a:rPr lang="ru-RU" sz="3600" dirty="0" smtClean="0"/>
              <a:t>№1238 </a:t>
            </a:r>
            <a:r>
              <a:rPr lang="ru-RU" sz="3600" dirty="0" err="1" smtClean="0"/>
              <a:t>ж,з</a:t>
            </a:r>
            <a:endParaRPr lang="ru-RU" sz="3600" dirty="0" smtClean="0"/>
          </a:p>
          <a:p>
            <a:pPr algn="ctr"/>
            <a:r>
              <a:rPr lang="ru-RU" sz="3600" dirty="0" smtClean="0"/>
              <a:t>Правило –(-)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2857496"/>
            <a:ext cx="3071834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3 группа </a:t>
            </a:r>
          </a:p>
          <a:p>
            <a:pPr algn="ctr"/>
            <a:r>
              <a:rPr lang="ru-RU" sz="3600" dirty="0" smtClean="0"/>
              <a:t>№ 1237 о, </a:t>
            </a:r>
            <a:r>
              <a:rPr lang="ru-RU" sz="3600" dirty="0" err="1" smtClean="0"/>
              <a:t>р</a:t>
            </a:r>
            <a:endParaRPr lang="ru-RU" sz="3600" dirty="0" smtClean="0"/>
          </a:p>
          <a:p>
            <a:pPr algn="ctr"/>
            <a:r>
              <a:rPr lang="ru-RU" sz="3600" dirty="0" smtClean="0"/>
              <a:t>Правило –(+)</a:t>
            </a:r>
            <a:endParaRPr lang="ru-RU" sz="3600" dirty="0"/>
          </a:p>
        </p:txBody>
      </p:sp>
      <p:pic>
        <p:nvPicPr>
          <p:cNvPr id="4" name="Picture 2" descr="Ягоды годжи картинки групповое обучение в начальной школе Худеем вместе!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7215238" cy="524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Составьте схему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54162"/>
            <a:ext cx="257176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200" dirty="0" smtClean="0"/>
              <a:t>+(+)= </a:t>
            </a:r>
          </a:p>
          <a:p>
            <a:pPr>
              <a:buNone/>
            </a:pPr>
            <a:r>
              <a:rPr lang="ru-RU" sz="7200" dirty="0" smtClean="0"/>
              <a:t>-(+) =</a:t>
            </a:r>
            <a:endParaRPr lang="ru-RU" sz="72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7200" dirty="0" smtClean="0"/>
              <a:t>- (-) =</a:t>
            </a:r>
            <a:endParaRPr lang="ru-RU" sz="7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7200" dirty="0" smtClean="0"/>
              <a:t>+(-) =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4" name="Picture 2" descr="Картинки, детки, школьники, маленькие ученики"/>
          <p:cNvPicPr>
            <a:picLocks noChangeAspect="1" noChangeArrowheads="1"/>
          </p:cNvPicPr>
          <p:nvPr/>
        </p:nvPicPr>
        <p:blipFill>
          <a:blip r:embed="rId2"/>
          <a:srcRect l="19687" t="8750" r="18437" b="2500"/>
          <a:stretch>
            <a:fillRect/>
          </a:stretch>
        </p:blipFill>
        <p:spPr bwMode="auto">
          <a:xfrm>
            <a:off x="6401216" y="285729"/>
            <a:ext cx="2457064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714744" y="1357298"/>
            <a:ext cx="3990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+</a:t>
            </a:r>
            <a:endParaRPr lang="ru-RU" sz="9600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2571744"/>
            <a:ext cx="778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-</a:t>
            </a:r>
            <a:endParaRPr lang="ru-RU" sz="96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4000504"/>
            <a:ext cx="357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+</a:t>
            </a:r>
            <a:endParaRPr lang="ru-RU" sz="9600" dirty="0"/>
          </a:p>
        </p:txBody>
      </p:sp>
      <p:sp>
        <p:nvSpPr>
          <p:cNvPr id="12" name="TextBox 11"/>
          <p:cNvSpPr txBox="1"/>
          <p:nvPr/>
        </p:nvSpPr>
        <p:spPr>
          <a:xfrm>
            <a:off x="3929058" y="5288340"/>
            <a:ext cx="4924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-</a:t>
            </a:r>
            <a:endParaRPr lang="ru-RU" sz="9600" dirty="0"/>
          </a:p>
        </p:txBody>
      </p:sp>
      <p:sp>
        <p:nvSpPr>
          <p:cNvPr id="7" name="Улыбающееся лицо 6"/>
          <p:cNvSpPr/>
          <p:nvPr/>
        </p:nvSpPr>
        <p:spPr>
          <a:xfrm>
            <a:off x="3714744" y="171448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3643306" y="3000372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3786182" y="4357694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714744" y="5643578"/>
            <a:ext cx="928694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fixed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fixed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fixed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fixed" ptsTypes="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428604"/>
            <a:ext cx="77241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Выполни задание по учебнику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9" y="1285860"/>
            <a:ext cx="61436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4800" u="sng" dirty="0" smtClean="0">
                <a:latin typeface="Times New Roman" pitchFamily="18" charset="0"/>
                <a:cs typeface="Times New Roman" pitchFamily="18" charset="0"/>
              </a:rPr>
              <a:t>216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№ 1235 – разбор</a:t>
            </a:r>
          </a:p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1в. №1236 (1 строка)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2в. №1236 (2 строка)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Ягоды годжи картинки групповое обучение в начальной школе Худеем вмест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286256"/>
            <a:ext cx="304377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п.39, ответить на вопросы стр. 216, </a:t>
            </a:r>
          </a:p>
          <a:p>
            <a:pPr>
              <a:buNone/>
            </a:pPr>
            <a:r>
              <a:rPr lang="ru-RU" dirty="0" smtClean="0"/>
              <a:t>         № 1254, </a:t>
            </a:r>
          </a:p>
          <a:p>
            <a:pPr>
              <a:buNone/>
            </a:pPr>
            <a:r>
              <a:rPr lang="ru-RU" dirty="0" smtClean="0"/>
              <a:t>              1255, </a:t>
            </a:r>
          </a:p>
          <a:p>
            <a:pPr>
              <a:buNone/>
            </a:pPr>
            <a:r>
              <a:rPr lang="ru-RU" dirty="0" smtClean="0"/>
              <a:t>              1258 1в. – а, 2 в. – б.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6" descr="Смотреть картинки - Смотреть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786322"/>
            <a:ext cx="268832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15 из 60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714752"/>
            <a:ext cx="3369275" cy="24269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00166" y="2571744"/>
            <a:ext cx="5643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урок !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- Что вам больше всего удалось на уроке?</a:t>
            </a:r>
            <a:endParaRPr lang="ru-RU" sz="3200" dirty="0" smtClean="0"/>
          </a:p>
          <a:p>
            <a:r>
              <a:rPr lang="ru-RU" sz="3200" i="1" dirty="0" smtClean="0"/>
              <a:t>- За что бы вы хотели себя похвалить?</a:t>
            </a:r>
            <a:endParaRPr lang="ru-RU" sz="3200" dirty="0"/>
          </a:p>
        </p:txBody>
      </p:sp>
      <p:pic>
        <p:nvPicPr>
          <p:cNvPr id="5" name="Picture 6" descr="Тюмень: за окнами потеплело- дети пошли в школу - Рамблер-Нов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214422"/>
            <a:ext cx="1951144" cy="1357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 устно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венадцатиугольник 3"/>
          <p:cNvSpPr/>
          <p:nvPr/>
        </p:nvSpPr>
        <p:spPr>
          <a:xfrm>
            <a:off x="3786182" y="3143248"/>
            <a:ext cx="1143008" cy="1000132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+</a:t>
            </a:r>
            <a:endParaRPr lang="ru-RU" sz="7200" dirty="0"/>
          </a:p>
        </p:txBody>
      </p:sp>
      <p:sp>
        <p:nvSpPr>
          <p:cNvPr id="6" name="Десятиугольник 5"/>
          <p:cNvSpPr/>
          <p:nvPr/>
        </p:nvSpPr>
        <p:spPr>
          <a:xfrm>
            <a:off x="4000496" y="2000240"/>
            <a:ext cx="785818" cy="785818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1/2</a:t>
            </a:r>
            <a:endParaRPr lang="ru-RU" dirty="0"/>
          </a:p>
        </p:txBody>
      </p:sp>
      <p:sp>
        <p:nvSpPr>
          <p:cNvPr id="8" name="Десятиугольник 7"/>
          <p:cNvSpPr/>
          <p:nvPr/>
        </p:nvSpPr>
        <p:spPr>
          <a:xfrm>
            <a:off x="5857884" y="2000240"/>
            <a:ext cx="785818" cy="785818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10" name="Десятиугольник 9"/>
          <p:cNvSpPr/>
          <p:nvPr/>
        </p:nvSpPr>
        <p:spPr>
          <a:xfrm>
            <a:off x="7429520" y="2071678"/>
            <a:ext cx="785818" cy="785818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-2, 5</a:t>
            </a:r>
            <a:endParaRPr lang="ru-RU" dirty="0"/>
          </a:p>
        </p:txBody>
      </p:sp>
      <p:sp>
        <p:nvSpPr>
          <p:cNvPr id="11" name="Десятиугольник 10"/>
          <p:cNvSpPr/>
          <p:nvPr/>
        </p:nvSpPr>
        <p:spPr>
          <a:xfrm>
            <a:off x="7286644" y="4857760"/>
            <a:ext cx="857256" cy="785818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0,5</a:t>
            </a:r>
            <a:endParaRPr lang="ru-RU" dirty="0"/>
          </a:p>
        </p:txBody>
      </p:sp>
      <p:sp>
        <p:nvSpPr>
          <p:cNvPr id="12" name="Десятиугольник 11"/>
          <p:cNvSpPr/>
          <p:nvPr/>
        </p:nvSpPr>
        <p:spPr>
          <a:xfrm>
            <a:off x="4143372" y="4929198"/>
            <a:ext cx="928694" cy="857256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" name="Десятиугольник 12"/>
          <p:cNvSpPr/>
          <p:nvPr/>
        </p:nvSpPr>
        <p:spPr>
          <a:xfrm>
            <a:off x="785786" y="4929198"/>
            <a:ext cx="857256" cy="857256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-1/2</a:t>
            </a:r>
            <a:endParaRPr lang="ru-RU" dirty="0"/>
          </a:p>
        </p:txBody>
      </p:sp>
      <p:sp>
        <p:nvSpPr>
          <p:cNvPr id="14" name="Десятиугольник 13"/>
          <p:cNvSpPr/>
          <p:nvPr/>
        </p:nvSpPr>
        <p:spPr>
          <a:xfrm>
            <a:off x="2428860" y="4929198"/>
            <a:ext cx="857256" cy="857256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-1</a:t>
            </a:r>
            <a:endParaRPr lang="ru-RU" dirty="0"/>
          </a:p>
        </p:txBody>
      </p:sp>
      <p:sp>
        <p:nvSpPr>
          <p:cNvPr id="15" name="Десятиугольник 14"/>
          <p:cNvSpPr/>
          <p:nvPr/>
        </p:nvSpPr>
        <p:spPr>
          <a:xfrm>
            <a:off x="5786446" y="4857760"/>
            <a:ext cx="857256" cy="857256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1/4</a:t>
            </a:r>
            <a:endParaRPr lang="ru-RU" dirty="0"/>
          </a:p>
        </p:txBody>
      </p:sp>
      <p:sp>
        <p:nvSpPr>
          <p:cNvPr id="16" name="Десятиугольник 15"/>
          <p:cNvSpPr/>
          <p:nvPr/>
        </p:nvSpPr>
        <p:spPr>
          <a:xfrm>
            <a:off x="2214546" y="2143116"/>
            <a:ext cx="785818" cy="785818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-1/2</a:t>
            </a:r>
            <a:endParaRPr lang="ru-RU" dirty="0"/>
          </a:p>
        </p:txBody>
      </p:sp>
      <p:sp>
        <p:nvSpPr>
          <p:cNvPr id="17" name="Десятиугольник 16"/>
          <p:cNvSpPr/>
          <p:nvPr/>
        </p:nvSpPr>
        <p:spPr>
          <a:xfrm>
            <a:off x="642910" y="2143116"/>
            <a:ext cx="857256" cy="857256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-3/4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4500562" y="292893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4"/>
          </p:cNvCxnSpPr>
          <p:nvPr/>
        </p:nvCxnSpPr>
        <p:spPr>
          <a:xfrm rot="5400000">
            <a:off x="5207813" y="2507434"/>
            <a:ext cx="642943" cy="1200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5000628" y="2928934"/>
            <a:ext cx="257176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000628" y="3857628"/>
            <a:ext cx="242889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929190" y="4071942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4250529" y="4464851"/>
            <a:ext cx="57150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3107521" y="4179099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1571604" y="3857628"/>
            <a:ext cx="2143140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357290" y="3000372"/>
            <a:ext cx="235745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000364" y="2786058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Каким числом может быть значение выражения </a:t>
            </a:r>
            <a:r>
              <a:rPr lang="ru-RU" dirty="0" err="1" smtClean="0"/>
              <a:t>х+у</a:t>
            </a:r>
            <a:r>
              <a:rPr lang="ru-RU" dirty="0" smtClean="0"/>
              <a:t>,   если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ru-RU" dirty="0" err="1" smtClean="0"/>
              <a:t>х</a:t>
            </a:r>
            <a:r>
              <a:rPr lang="ru-RU" dirty="0" smtClean="0"/>
              <a:t>&gt;0, у&gt;0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х</a:t>
            </a:r>
            <a:r>
              <a:rPr lang="ru-RU" dirty="0" smtClean="0"/>
              <a:t>&lt;0, у&lt;0</a:t>
            </a:r>
          </a:p>
          <a:p>
            <a:r>
              <a:rPr lang="ru-RU" dirty="0" smtClean="0"/>
              <a:t>В) </a:t>
            </a:r>
            <a:r>
              <a:rPr lang="ru-RU" dirty="0" err="1" smtClean="0"/>
              <a:t>х</a:t>
            </a:r>
            <a:r>
              <a:rPr lang="ru-RU" dirty="0" smtClean="0"/>
              <a:t>&gt;0, у&lt;0</a:t>
            </a:r>
          </a:p>
          <a:p>
            <a:r>
              <a:rPr lang="ru-RU" dirty="0" smtClean="0"/>
              <a:t>Г) х=0, у&gt;0</a:t>
            </a:r>
          </a:p>
          <a:p>
            <a:r>
              <a:rPr lang="ru-RU" dirty="0" smtClean="0"/>
              <a:t>Д) </a:t>
            </a:r>
            <a:r>
              <a:rPr lang="ru-RU" dirty="0" err="1" smtClean="0"/>
              <a:t>х</a:t>
            </a:r>
            <a:r>
              <a:rPr lang="ru-RU" dirty="0" smtClean="0"/>
              <a:t>&gt;0, у=0</a:t>
            </a:r>
          </a:p>
          <a:p>
            <a:r>
              <a:rPr lang="ru-RU" dirty="0" smtClean="0"/>
              <a:t>Е) х=0, у=0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000240"/>
            <a:ext cx="3071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положительным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3000372"/>
            <a:ext cx="3071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отрицательным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4071942"/>
            <a:ext cx="307183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равным нулю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Решите уравнение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-2( 3,1х-1)+3(1,2х+1)=-14,5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4554"/>
            <a:ext cx="5500726" cy="37862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</a:t>
            </a:r>
            <a:r>
              <a:rPr lang="ru-RU" sz="2800" dirty="0" smtClean="0"/>
              <a:t>6,2х+2+3,6х+3=-14,5</a:t>
            </a:r>
          </a:p>
          <a:p>
            <a:pPr algn="ctr"/>
            <a:r>
              <a:rPr lang="ru-RU" sz="2800" dirty="0" smtClean="0"/>
              <a:t>-2,6х +5= - 14,5</a:t>
            </a:r>
          </a:p>
          <a:p>
            <a:pPr algn="ctr"/>
            <a:r>
              <a:rPr lang="ru-RU" sz="2800" dirty="0" smtClean="0"/>
              <a:t>-2,6х= -14,5-5</a:t>
            </a:r>
          </a:p>
          <a:p>
            <a:pPr algn="ctr"/>
            <a:r>
              <a:rPr lang="ru-RU" sz="2800" dirty="0" smtClean="0"/>
              <a:t>-2,5х= - 19,5</a:t>
            </a:r>
          </a:p>
          <a:p>
            <a:pPr algn="ctr"/>
            <a:r>
              <a:rPr lang="ru-RU" sz="2800" dirty="0" smtClean="0"/>
              <a:t>Х=-19,5</a:t>
            </a:r>
            <a:r>
              <a:rPr lang="ru-RU" sz="2800" dirty="0" smtClean="0">
                <a:sym typeface="Wingdings" pitchFamily="2" charset="2"/>
              </a:rPr>
              <a:t>:(-2,5)</a:t>
            </a:r>
          </a:p>
          <a:p>
            <a:pPr algn="ctr"/>
            <a:r>
              <a:rPr lang="ru-RU" sz="2800" dirty="0" smtClean="0">
                <a:sym typeface="Wingdings" pitchFamily="2" charset="2"/>
              </a:rPr>
              <a:t>Х=7,5</a:t>
            </a:r>
          </a:p>
          <a:p>
            <a:pPr algn="ctr"/>
            <a:r>
              <a:rPr lang="ru-RU" sz="2800" dirty="0" smtClean="0">
                <a:sym typeface="Wingdings" pitchFamily="2" charset="2"/>
              </a:rPr>
              <a:t>Ответ: 7,5</a:t>
            </a:r>
            <a:r>
              <a:rPr lang="ru-RU" dirty="0" smtClean="0">
                <a:sym typeface="Wingdings" pitchFamily="2" charset="2"/>
              </a:rPr>
              <a:t>.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5" name="Picture 8" descr="Наши достижения - О нас - СЗШ 18 - Средняя школа 18 города Стахан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7434" y="428625"/>
            <a:ext cx="2324616" cy="164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592388" y="1409700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–5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092575" y="1482725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  <a:cs typeface="Times New Roman" pitchFamily="18" charset="0"/>
              </a:rPr>
              <a:t>–2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278438" y="1420813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(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778500" y="1466850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3x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173913" y="1482725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9600" b="1"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8232775" y="1392238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)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395288" y="3573463"/>
            <a:ext cx="8794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=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5364163" y="3640138"/>
            <a:ext cx="20129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9600" b="1">
                <a:latin typeface="Times New Roman" pitchFamily="18" charset="0"/>
                <a:cs typeface="Times New Roman" pitchFamily="18" charset="0"/>
              </a:rPr>
              <a:t>6x</a:t>
            </a:r>
            <a:endParaRPr lang="ru-RU" sz="9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7191375" y="3640138"/>
            <a:ext cx="14890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+2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4154488" y="1565275"/>
            <a:ext cx="1301750" cy="14335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8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8800" b="1">
                <a:latin typeface="Times New Roman" pitchFamily="18" charset="0"/>
                <a:cs typeface="Times New Roman" pitchFamily="18" charset="0"/>
              </a:rPr>
              <a:t>2</a:t>
            </a:r>
            <a:endParaRPr lang="ru-RU" sz="8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7140575" y="1500188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9600" b="1"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5778500" y="1466850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3x</a:t>
            </a:r>
            <a:endParaRPr lang="ru-RU" sz="9600" b="1">
              <a:latin typeface="Times New Roman" pitchFamily="18" charset="0"/>
            </a:endParaRPr>
          </a:p>
        </p:txBody>
      </p:sp>
      <p:graphicFrame>
        <p:nvGraphicFramePr>
          <p:cNvPr id="33806" name="Object 14"/>
          <p:cNvGraphicFramePr>
            <a:graphicFrameLocks noChangeAspect="1"/>
          </p:cNvGraphicFramePr>
          <p:nvPr/>
        </p:nvGraphicFramePr>
        <p:xfrm>
          <a:off x="5478463" y="620713"/>
          <a:ext cx="55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Формула" r:id="rId3" imgW="75960" imgH="75960" progId="Equation.3">
                  <p:embed/>
                </p:oleObj>
              </mc:Choice>
              <mc:Fallback>
                <p:oleObj name="Формула" r:id="rId3" imgW="75960" imgH="75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8463" y="620713"/>
                        <a:ext cx="55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7" name="Object 15"/>
          <p:cNvGraphicFramePr>
            <a:graphicFrameLocks noChangeAspect="1"/>
          </p:cNvGraphicFramePr>
          <p:nvPr/>
        </p:nvGraphicFramePr>
        <p:xfrm>
          <a:off x="6804025" y="260350"/>
          <a:ext cx="20510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5" imgW="380880" imgH="215640" progId="Equation.3">
                  <p:embed/>
                </p:oleObj>
              </mc:Choice>
              <mc:Fallback>
                <p:oleObj name="Формула" r:id="rId5" imgW="38088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260350"/>
                        <a:ext cx="2051050" cy="116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127000" y="1512888"/>
            <a:ext cx="1114425" cy="14335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800" b="1">
                <a:latin typeface="Times New Roman" pitchFamily="18" charset="0"/>
                <a:cs typeface="Times New Roman" pitchFamily="18" charset="0"/>
              </a:rPr>
              <a:t>-3</a:t>
            </a:r>
            <a:endParaRPr lang="en-US" sz="8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27000" y="1530350"/>
            <a:ext cx="1114425" cy="14335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800" b="1">
                <a:latin typeface="Times New Roman" pitchFamily="18" charset="0"/>
                <a:cs typeface="Times New Roman" pitchFamily="18" charset="0"/>
              </a:rPr>
              <a:t>-3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2574925" y="1411288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–5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990600" y="1352550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(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1293813" y="1398588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4x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3694113" y="1341438"/>
            <a:ext cx="5905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)</a:t>
            </a:r>
            <a:endParaRPr lang="ru-RU" sz="9600" b="1">
              <a:latin typeface="Times New Roman" pitchFamily="18" charset="0"/>
            </a:endParaRP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1277938" y="1398588"/>
            <a:ext cx="1403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4x</a:t>
            </a:r>
            <a:endParaRPr lang="ru-RU" sz="9600" b="1">
              <a:latin typeface="Times New Roman" pitchFamily="18" charset="0"/>
            </a:endParaRPr>
          </a:p>
        </p:txBody>
      </p:sp>
      <p:graphicFrame>
        <p:nvGraphicFramePr>
          <p:cNvPr id="33815" name="Object 23"/>
          <p:cNvGraphicFramePr>
            <a:graphicFrameLocks noChangeAspect="1"/>
          </p:cNvGraphicFramePr>
          <p:nvPr/>
        </p:nvGraphicFramePr>
        <p:xfrm>
          <a:off x="1368425" y="493713"/>
          <a:ext cx="558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Формула" r:id="rId7" imgW="75960" imgH="75960" progId="Equation.3">
                  <p:embed/>
                </p:oleObj>
              </mc:Choice>
              <mc:Fallback>
                <p:oleObj name="Формула" r:id="rId7" imgW="75960" imgH="759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425" y="493713"/>
                        <a:ext cx="5588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6" name="Object 24"/>
          <p:cNvGraphicFramePr>
            <a:graphicFrameLocks noChangeAspect="1"/>
          </p:cNvGraphicFramePr>
          <p:nvPr/>
        </p:nvGraphicFramePr>
        <p:xfrm>
          <a:off x="3025775" y="260350"/>
          <a:ext cx="20510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8" imgW="380880" imgH="215640" progId="Equation.3">
                  <p:embed/>
                </p:oleObj>
              </mc:Choice>
              <mc:Fallback>
                <p:oleObj name="Формула" r:id="rId8" imgW="3808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5775" y="260350"/>
                        <a:ext cx="2051050" cy="1162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7" name="Text Box 25"/>
          <p:cNvSpPr txBox="1">
            <a:spLocks noChangeArrowheads="1"/>
          </p:cNvSpPr>
          <p:nvPr/>
        </p:nvSpPr>
        <p:spPr bwMode="auto">
          <a:xfrm>
            <a:off x="1258888" y="3582988"/>
            <a:ext cx="2419350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en-US" sz="9600" b="1">
                <a:latin typeface="Times New Roman" pitchFamily="18" charset="0"/>
                <a:cs typeface="Times New Roman" pitchFamily="18" charset="0"/>
              </a:rPr>
              <a:t>x</a:t>
            </a:r>
            <a:endParaRPr lang="ru-RU" sz="9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3362325" y="3663950"/>
            <a:ext cx="2098675" cy="15557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>
                <a:latin typeface="Times New Roman" pitchFamily="18" charset="0"/>
              </a:rPr>
              <a:t>+</a:t>
            </a:r>
            <a:r>
              <a:rPr lang="ru-RU" sz="9600" b="1">
                <a:latin typeface="Times New Roman" pitchFamily="18" charset="0"/>
              </a:rPr>
              <a:t>15</a:t>
            </a:r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2124075" y="5400675"/>
            <a:ext cx="4902200" cy="14335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800" b="1">
                <a:latin typeface="Times New Roman" pitchFamily="18" charset="0"/>
                <a:cs typeface="Times New Roman" pitchFamily="18" charset="0"/>
              </a:rPr>
              <a:t>= -18</a:t>
            </a:r>
            <a:r>
              <a:rPr lang="en-US" sz="8800" b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8800" b="1">
                <a:latin typeface="Times New Roman" pitchFamily="18" charset="0"/>
                <a:cs typeface="Times New Roman" pitchFamily="18" charset="0"/>
              </a:rPr>
              <a:t>+17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12139E-6 L 0.04201 -0.214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1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4931 -0.2106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" y="-10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14862 -0.00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02 -0.21482 L 0.17535 -0.2208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.08854 -0.21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-10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12139E-6 L 0.04201 -0.2147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10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-0.00399 -0.2099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11928 2.59259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02 -0.2148 L 0.14723 -0.2217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-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4509E-6 L -0.00173 -0.2245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1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6" dur="2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8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/>
      <p:bldP spid="33801" grpId="1"/>
      <p:bldP spid="33802" grpId="0"/>
      <p:bldP spid="33802" grpId="1"/>
      <p:bldP spid="33803" grpId="0"/>
      <p:bldP spid="33803" grpId="1"/>
      <p:bldP spid="33803" grpId="2"/>
      <p:bldP spid="33803" grpId="3"/>
      <p:bldP spid="33804" grpId="0"/>
      <p:bldP spid="33804" grpId="1"/>
      <p:bldP spid="33804" grpId="2"/>
      <p:bldP spid="33805" grpId="0"/>
      <p:bldP spid="33805" grpId="1"/>
      <p:bldP spid="33805" grpId="2"/>
      <p:bldP spid="33809" grpId="0"/>
      <p:bldP spid="33809" grpId="1"/>
      <p:bldP spid="33809" grpId="2"/>
      <p:bldP spid="33809" grpId="3"/>
      <p:bldP spid="33810" grpId="0"/>
      <p:bldP spid="33810" grpId="1"/>
      <p:bldP spid="33810" grpId="2"/>
      <p:bldP spid="33814" grpId="0"/>
      <p:bldP spid="33814" grpId="1"/>
      <p:bldP spid="33814" grpId="2"/>
      <p:bldP spid="33817" grpId="0"/>
      <p:bldP spid="33817" grpId="1"/>
      <p:bldP spid="33818" grpId="0"/>
      <p:bldP spid="33818" grpId="1"/>
      <p:bldP spid="338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435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lnSpc>
                <a:spcPct val="80000"/>
              </a:lnSpc>
            </a:pPr>
            <a:r>
              <a:rPr lang="ru-RU" sz="4000" b="1" i="1" dirty="0" smtClean="0">
                <a:latin typeface="Times New Roman" pitchFamily="18" charset="0"/>
              </a:rPr>
              <a:t>Раскройте скобки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49292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4000" dirty="0" smtClean="0"/>
              <a:t> </a:t>
            </a:r>
            <a:r>
              <a:rPr lang="ru-RU" sz="4000" b="1" i="1" dirty="0" smtClean="0">
                <a:latin typeface="Times New Roman" pitchFamily="18" charset="0"/>
              </a:rPr>
              <a:t>- 4(2 – </a:t>
            </a:r>
            <a:r>
              <a:rPr lang="ru-RU" sz="4000" b="1" i="1" dirty="0" err="1" smtClean="0">
                <a:latin typeface="Times New Roman" pitchFamily="18" charset="0"/>
              </a:rPr>
              <a:t>ху</a:t>
            </a:r>
            <a:r>
              <a:rPr lang="ru-RU" sz="4000" b="1" i="1" dirty="0" smtClean="0">
                <a:latin typeface="Times New Roman" pitchFamily="18" charset="0"/>
              </a:rPr>
              <a:t> – у) =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4000" b="1" i="1" dirty="0" smtClean="0">
                <a:latin typeface="Times New Roman" pitchFamily="18" charset="0"/>
              </a:rPr>
              <a:t>73( а + в – с) =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4000" b="1" i="1" dirty="0" smtClean="0">
                <a:latin typeface="Times New Roman" pitchFamily="18" charset="0"/>
              </a:rPr>
              <a:t>- (- 25 + а – 4в) =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4000" b="1" i="1" dirty="0" smtClean="0">
                <a:latin typeface="Times New Roman" pitchFamily="18" charset="0"/>
              </a:rPr>
              <a:t>22(в - 10 – 3а) =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4000" b="1" i="1" dirty="0" smtClean="0">
                <a:latin typeface="Times New Roman" pitchFamily="18" charset="0"/>
              </a:rPr>
              <a:t>- 3(2х – </a:t>
            </a:r>
            <a:r>
              <a:rPr lang="ru-RU" sz="4000" b="1" i="1" dirty="0" err="1" smtClean="0">
                <a:latin typeface="Times New Roman" pitchFamily="18" charset="0"/>
              </a:rPr>
              <a:t>ху</a:t>
            </a:r>
            <a:r>
              <a:rPr lang="ru-RU" sz="4000" b="1" i="1" dirty="0" smtClean="0">
                <a:latin typeface="Times New Roman" pitchFamily="18" charset="0"/>
              </a:rPr>
              <a:t> + 5у) =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628" y="1357298"/>
          <a:ext cx="392909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8572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-8+4ху+4у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й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73а+73в-73с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е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25-а+4в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э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22в-220-66а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л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-6х+3ху-15у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р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Овал 6"/>
          <p:cNvSpPr/>
          <p:nvPr/>
        </p:nvSpPr>
        <p:spPr>
          <a:xfrm>
            <a:off x="4857752" y="4929198"/>
            <a:ext cx="385765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Эйлер</a:t>
            </a:r>
            <a:endParaRPr lang="ru-RU" sz="4000" dirty="0"/>
          </a:p>
        </p:txBody>
      </p:sp>
      <p:grpSp>
        <p:nvGrpSpPr>
          <p:cNvPr id="9" name="Group 118"/>
          <p:cNvGrpSpPr>
            <a:grpSpLocks/>
          </p:cNvGrpSpPr>
          <p:nvPr/>
        </p:nvGrpSpPr>
        <p:grpSpPr bwMode="auto">
          <a:xfrm>
            <a:off x="3929058" y="4929198"/>
            <a:ext cx="720725" cy="935038"/>
            <a:chOff x="1519" y="709"/>
            <a:chExt cx="454" cy="544"/>
          </a:xfrm>
        </p:grpSpPr>
        <p:sp>
          <p:nvSpPr>
            <p:cNvPr id="10" name="Oval 74"/>
            <p:cNvSpPr>
              <a:spLocks noChangeArrowheads="1"/>
            </p:cNvSpPr>
            <p:nvPr/>
          </p:nvSpPr>
          <p:spPr bwMode="auto">
            <a:xfrm>
              <a:off x="1519" y="709"/>
              <a:ext cx="454" cy="54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33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CC0000"/>
              </a:solidFill>
              <a:round/>
              <a:headEnd/>
              <a:tailEnd/>
            </a:ln>
            <a:effectLst>
              <a:outerShdw dist="107763" dir="18900000" algn="ctr" rotWithShape="0">
                <a:srgbClr val="CC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1" name="Object 115"/>
            <p:cNvGraphicFramePr>
              <a:graphicFrameLocks noChangeAspect="1"/>
            </p:cNvGraphicFramePr>
            <p:nvPr/>
          </p:nvGraphicFramePr>
          <p:xfrm>
            <a:off x="1519" y="850"/>
            <a:ext cx="408" cy="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36" name="Формула" r:id="rId3" imgW="228600" imgH="215640" progId="Equation.3">
                    <p:embed/>
                  </p:oleObj>
                </mc:Choice>
                <mc:Fallback>
                  <p:oleObj name="Формула" r:id="rId3" imgW="228600" imgH="2156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9" y="850"/>
                          <a:ext cx="408" cy="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214282" y="4857760"/>
            <a:ext cx="35004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Название «скобки» произошло от введенного Эйлером немецкого термина  </a:t>
            </a:r>
            <a:r>
              <a:rPr lang="en-US" sz="2000" b="1" dirty="0" err="1" smtClean="0"/>
              <a:t>Klammer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поступить , если перед скобкой нет числового множителя?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?_____________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*</a:t>
            </a:r>
            <a:r>
              <a:rPr lang="ru-RU" sz="4800" dirty="0" smtClean="0">
                <a:solidFill>
                  <a:srgbClr val="FF0000"/>
                </a:solidFill>
              </a:rPr>
              <a:t>перемножить</a:t>
            </a:r>
            <a:r>
              <a:rPr lang="ru-RU" sz="7200" dirty="0" smtClean="0">
                <a:solidFill>
                  <a:srgbClr val="FF0000"/>
                </a:solidFill>
              </a:rPr>
              <a:t>  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*</a:t>
            </a:r>
            <a:r>
              <a:rPr lang="ru-RU" sz="4800" dirty="0" smtClean="0">
                <a:solidFill>
                  <a:srgbClr val="FF0000"/>
                </a:solidFill>
              </a:rPr>
              <a:t>раскрыть скобки</a:t>
            </a: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*</a:t>
            </a:r>
            <a:r>
              <a:rPr lang="ru-RU" sz="5200" dirty="0" smtClean="0">
                <a:solidFill>
                  <a:srgbClr val="FF0000"/>
                </a:solidFill>
              </a:rPr>
              <a:t>сложить</a:t>
            </a:r>
          </a:p>
          <a:p>
            <a:pPr>
              <a:buNone/>
            </a:pP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Picture 8" descr="Бесплатные фото Школьные Дни (Страница 1) - MyStockPhoto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071546"/>
            <a:ext cx="265341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Раскрытие скобок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Цели: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1.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2.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3.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4.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Для вас, школьники ГУО &quot;Средняя школа 1 г. Сенно им. З.И. Азгура&quot; Витебской области"/>
          <p:cNvPicPr>
            <a:picLocks noChangeAspect="1" noChangeArrowheads="1"/>
          </p:cNvPicPr>
          <p:nvPr/>
        </p:nvPicPr>
        <p:blipFill>
          <a:blip r:embed="rId2"/>
          <a:srcRect t="19444"/>
          <a:stretch>
            <a:fillRect/>
          </a:stretch>
        </p:blipFill>
        <p:spPr bwMode="auto">
          <a:xfrm>
            <a:off x="5429256" y="785794"/>
            <a:ext cx="30594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(–2x+4+b–k)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=</a:t>
            </a:r>
          </a:p>
          <a:p>
            <a:pPr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= -2х +4+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b-k 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перед скобками стоит знак </a:t>
            </a:r>
            <a:r>
              <a:rPr lang="ru-RU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«+»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 при раскрытии скобок знаки 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слагаемых в скобках 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 изменяются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203</TotalTime>
  <Words>622</Words>
  <Application>Microsoft Office PowerPoint</Application>
  <PresentationFormat>Экран (4:3)</PresentationFormat>
  <Paragraphs>172</Paragraphs>
  <Slides>18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Трек</vt:lpstr>
      <vt:lpstr>Формула</vt:lpstr>
      <vt:lpstr>Раскрытие скобок </vt:lpstr>
      <vt:lpstr>Вычислите устно</vt:lpstr>
      <vt:lpstr>Каким числом может быть значение выражения х+у,   если</vt:lpstr>
      <vt:lpstr>Решите уравнение </vt:lpstr>
      <vt:lpstr>Презентация PowerPoint</vt:lpstr>
      <vt:lpstr>Презентация PowerPoint</vt:lpstr>
      <vt:lpstr>Как поступить , если перед скобкой нет числового множителя?</vt:lpstr>
      <vt:lpstr>Раскрытие скобок </vt:lpstr>
      <vt:lpstr>Презентация PowerPoint</vt:lpstr>
      <vt:lpstr>Презентация PowerPoint</vt:lpstr>
      <vt:lpstr>Презентация PowerPoint</vt:lpstr>
      <vt:lpstr>Соедини верные решения </vt:lpstr>
      <vt:lpstr>Примеры              Игра «Лови ошибку» </vt:lpstr>
      <vt:lpstr>Работа в группах </vt:lpstr>
      <vt:lpstr>Составьте схему</vt:lpstr>
      <vt:lpstr>Презентация PowerPoint</vt:lpstr>
      <vt:lpstr>Домашнее задание </vt:lpstr>
      <vt:lpstr>Презентация PowerPoint</vt:lpstr>
    </vt:vector>
  </TitlesOfParts>
  <Company>Дома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Раскрытие скобок </dc:title>
  <dc:creator>Монахова Ирина Михайловна</dc:creator>
  <cp:lastModifiedBy>User</cp:lastModifiedBy>
  <cp:revision>43</cp:revision>
  <dcterms:created xsi:type="dcterms:W3CDTF">2015-03-23T18:43:17Z</dcterms:created>
  <dcterms:modified xsi:type="dcterms:W3CDTF">2022-06-07T16:46:09Z</dcterms:modified>
</cp:coreProperties>
</file>