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6" r:id="rId3"/>
    <p:sldId id="257"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6" d="100"/>
          <a:sy n="56" d="100"/>
        </p:scale>
        <p:origin x="-131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F659D30-AF1A-43D3-835C-A37C46FE7E95}" type="datetimeFigureOut">
              <a:rPr lang="ru-RU" smtClean="0"/>
              <a:pPr/>
              <a:t>19.12.2020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766BE2-878E-483E-9ACE-5D9ABCA2992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F659D30-AF1A-43D3-835C-A37C46FE7E95}" type="datetimeFigureOut">
              <a:rPr lang="ru-RU" smtClean="0"/>
              <a:pPr/>
              <a:t>19.12.2020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766BE2-878E-483E-9ACE-5D9ABCA2992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F659D30-AF1A-43D3-835C-A37C46FE7E95}" type="datetimeFigureOut">
              <a:rPr lang="ru-RU" smtClean="0"/>
              <a:pPr/>
              <a:t>19.12.2020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766BE2-878E-483E-9ACE-5D9ABCA2992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F659D30-AF1A-43D3-835C-A37C46FE7E95}" type="datetimeFigureOut">
              <a:rPr lang="ru-RU" smtClean="0"/>
              <a:pPr/>
              <a:t>19.12.2020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766BE2-878E-483E-9ACE-5D9ABCA2992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F659D30-AF1A-43D3-835C-A37C46FE7E95}" type="datetimeFigureOut">
              <a:rPr lang="ru-RU" smtClean="0"/>
              <a:pPr/>
              <a:t>19.12.2020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B766BE2-878E-483E-9ACE-5D9ABCA2992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F659D30-AF1A-43D3-835C-A37C46FE7E95}" type="datetimeFigureOut">
              <a:rPr lang="ru-RU" smtClean="0"/>
              <a:pPr/>
              <a:t>19.12.2020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B766BE2-878E-483E-9ACE-5D9ABCA2992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F659D30-AF1A-43D3-835C-A37C46FE7E95}" type="datetimeFigureOut">
              <a:rPr lang="ru-RU" smtClean="0"/>
              <a:pPr/>
              <a:t>19.12.2020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B766BE2-878E-483E-9ACE-5D9ABCA2992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F659D30-AF1A-43D3-835C-A37C46FE7E95}" type="datetimeFigureOut">
              <a:rPr lang="ru-RU" smtClean="0"/>
              <a:pPr/>
              <a:t>19.12.2020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B766BE2-878E-483E-9ACE-5D9ABCA2992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F659D30-AF1A-43D3-835C-A37C46FE7E95}" type="datetimeFigureOut">
              <a:rPr lang="ru-RU" smtClean="0"/>
              <a:pPr/>
              <a:t>19.12.2020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B766BE2-878E-483E-9ACE-5D9ABCA2992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F659D30-AF1A-43D3-835C-A37C46FE7E95}" type="datetimeFigureOut">
              <a:rPr lang="ru-RU" smtClean="0"/>
              <a:pPr/>
              <a:t>19.12.2020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B766BE2-878E-483E-9ACE-5D9ABCA2992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F659D30-AF1A-43D3-835C-A37C46FE7E95}" type="datetimeFigureOut">
              <a:rPr lang="ru-RU" smtClean="0"/>
              <a:pPr/>
              <a:t>19.12.2020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B766BE2-878E-483E-9ACE-5D9ABCA2992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659D30-AF1A-43D3-835C-A37C46FE7E95}" type="datetimeFigureOut">
              <a:rPr lang="ru-RU" smtClean="0"/>
              <a:pPr/>
              <a:t>19.12.2020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766BE2-878E-483E-9ACE-5D9ABCA2992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620688"/>
            <a:ext cx="7344816" cy="864096"/>
          </a:xfrm>
          <a:solidFill>
            <a:schemeClr val="accent3">
              <a:lumMod val="40000"/>
              <a:lumOff val="60000"/>
            </a:schemeClr>
          </a:solidFill>
          <a:ln>
            <a:solidFill>
              <a:srgbClr val="92D050"/>
            </a:solidFill>
          </a:ln>
        </p:spPr>
        <p:txBody>
          <a:bodyPr>
            <a:normAutofit fontScale="90000"/>
          </a:bodyPr>
          <a:lstStyle/>
          <a:p>
            <a:r>
              <a:rPr lang="ru-RU" b="1" dirty="0" smtClean="0">
                <a:latin typeface="Times New Roman" pitchFamily="18" charset="0"/>
                <a:cs typeface="Times New Roman" pitchFamily="18" charset="0"/>
              </a:rPr>
              <a:t>Игра «Экологическое колесо»</a:t>
            </a:r>
            <a:endParaRPr lang="ru-RU" b="1" dirty="0">
              <a:latin typeface="Times New Roman" pitchFamily="18" charset="0"/>
              <a:cs typeface="Times New Roman" pitchFamily="18" charset="0"/>
            </a:endParaRPr>
          </a:p>
        </p:txBody>
      </p:sp>
      <p:pic>
        <p:nvPicPr>
          <p:cNvPr id="4" name="Содержимое 3" descr="jYz4_uBXG6M.jpg"/>
          <p:cNvPicPr>
            <a:picLocks noGrp="1" noChangeAspect="1"/>
          </p:cNvPicPr>
          <p:nvPr>
            <p:ph idx="1"/>
          </p:nvPr>
        </p:nvPicPr>
        <p:blipFill>
          <a:blip r:embed="rId2" cstate="print"/>
          <a:stretch>
            <a:fillRect/>
          </a:stretch>
        </p:blipFill>
        <p:spPr>
          <a:xfrm>
            <a:off x="2051720" y="1700808"/>
            <a:ext cx="5321565" cy="3991174"/>
          </a:xfrm>
          <a:ln w="76200">
            <a:solidFill>
              <a:srgbClr val="92D050"/>
            </a:solidFill>
          </a:ln>
        </p:spPr>
      </p:pic>
      <p:sp>
        <p:nvSpPr>
          <p:cNvPr id="5" name="Заголовок 1"/>
          <p:cNvSpPr txBox="1">
            <a:spLocks/>
          </p:cNvSpPr>
          <p:nvPr/>
        </p:nvSpPr>
        <p:spPr>
          <a:xfrm>
            <a:off x="467544" y="5877272"/>
            <a:ext cx="7848872" cy="720080"/>
          </a:xfrm>
          <a:prstGeom prst="rect">
            <a:avLst/>
          </a:prstGeom>
          <a:solidFill>
            <a:schemeClr val="accent3">
              <a:lumMod val="40000"/>
              <a:lumOff val="60000"/>
            </a:schemeClr>
          </a:solidFill>
          <a:ln>
            <a:solidFill>
              <a:srgbClr val="92D050"/>
            </a:solidFill>
          </a:ln>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80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Воспитатели: Кирилова М.А. ,</a:t>
            </a:r>
            <a:r>
              <a:rPr lang="ru-RU" sz="2800" dirty="0">
                <a:latin typeface="Times New Roman" pitchFamily="18" charset="0"/>
                <a:ea typeface="+mj-ea"/>
                <a:cs typeface="Times New Roman" pitchFamily="18" charset="0"/>
              </a:rPr>
              <a:t> </a:t>
            </a:r>
            <a:r>
              <a:rPr kumimoji="0" lang="ru-RU" sz="2800" i="0" u="none" strike="noStrike" kern="1200" cap="none" spc="0" normalizeH="0" baseline="0" noProof="0" dirty="0" smtClean="0">
                <a:ln>
                  <a:noFill/>
                </a:ln>
                <a:solidFill>
                  <a:schemeClr val="tx1"/>
                </a:solidFill>
                <a:effectLst/>
                <a:uLnTx/>
                <a:uFillTx/>
                <a:latin typeface="Times New Roman" pitchFamily="18" charset="0"/>
                <a:ea typeface="+mj-ea"/>
                <a:cs typeface="Times New Roman" pitchFamily="18" charset="0"/>
              </a:rPr>
              <a:t>Астремская М.О.</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620688"/>
            <a:ext cx="8136904" cy="1368152"/>
          </a:xfrm>
          <a:solidFill>
            <a:schemeClr val="accent3">
              <a:lumMod val="40000"/>
              <a:lumOff val="60000"/>
            </a:schemeClr>
          </a:solidFill>
          <a:ln>
            <a:solidFill>
              <a:srgbClr val="92D050"/>
            </a:solidFill>
          </a:ln>
        </p:spPr>
        <p:txBody>
          <a:bodyPr>
            <a:normAutofit/>
          </a:bodyPr>
          <a:lstStyle/>
          <a:p>
            <a:r>
              <a:rPr lang="ru-RU" sz="2800" b="1" dirty="0" smtClean="0">
                <a:latin typeface="Times New Roman" pitchFamily="18" charset="0"/>
                <a:cs typeface="Times New Roman" pitchFamily="18" charset="0"/>
              </a:rPr>
              <a:t>Цель: </a:t>
            </a:r>
            <a:r>
              <a:rPr lang="ru-RU" sz="2400" dirty="0" smtClean="0">
                <a:latin typeface="Times New Roman" pitchFamily="18" charset="0"/>
                <a:cs typeface="Times New Roman" pitchFamily="18" charset="0"/>
              </a:rPr>
              <a:t>Создание условий для развития связной речи через экологическое воспитание детей старшего возраста.</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5536" y="2348880"/>
            <a:ext cx="8136904" cy="4104456"/>
          </a:xfrm>
          <a:solidFill>
            <a:schemeClr val="accent3">
              <a:lumMod val="40000"/>
              <a:lumOff val="60000"/>
            </a:schemeClr>
          </a:solidFill>
          <a:ln>
            <a:solidFill>
              <a:srgbClr val="92D050"/>
            </a:solidFill>
          </a:ln>
        </p:spPr>
        <p:txBody>
          <a:bodyPr>
            <a:normAutofit/>
          </a:bodyPr>
          <a:lstStyle/>
          <a:p>
            <a:pPr algn="just"/>
            <a:r>
              <a:rPr lang="ru-RU" sz="2400" b="1" dirty="0" smtClean="0">
                <a:solidFill>
                  <a:schemeClr val="tx1"/>
                </a:solidFill>
                <a:latin typeface="Times New Roman" pitchFamily="18" charset="0"/>
                <a:cs typeface="Times New Roman" pitchFamily="18" charset="0"/>
              </a:rPr>
              <a:t>Задачи:</a:t>
            </a:r>
          </a:p>
          <a:p>
            <a:pPr algn="l">
              <a:buFont typeface="Wingdings" pitchFamily="2" charset="2"/>
              <a:buChar char="ü"/>
            </a:pPr>
            <a:r>
              <a:rPr lang="ru-RU" sz="2400" dirty="0" smtClean="0">
                <a:solidFill>
                  <a:schemeClr val="tx1"/>
                </a:solidFill>
                <a:latin typeface="Times New Roman" pitchFamily="18" charset="0"/>
                <a:cs typeface="Times New Roman" pitchFamily="18" charset="0"/>
              </a:rPr>
              <a:t>Развивать </a:t>
            </a:r>
            <a:r>
              <a:rPr lang="ru-RU" sz="2400" dirty="0" smtClean="0">
                <a:solidFill>
                  <a:schemeClr val="tx1"/>
                </a:solidFill>
                <a:latin typeface="Times New Roman" pitchFamily="18" charset="0"/>
                <a:cs typeface="Times New Roman" pitchFamily="18" charset="0"/>
              </a:rPr>
              <a:t>связную </a:t>
            </a:r>
            <a:r>
              <a:rPr lang="ru-RU" sz="2400" dirty="0" smtClean="0">
                <a:solidFill>
                  <a:schemeClr val="tx1"/>
                </a:solidFill>
                <a:latin typeface="Times New Roman" pitchFamily="18" charset="0"/>
                <a:cs typeface="Times New Roman" pitchFamily="18" charset="0"/>
              </a:rPr>
              <a:t>речь;</a:t>
            </a:r>
          </a:p>
          <a:p>
            <a:pPr algn="l">
              <a:buFont typeface="Wingdings" pitchFamily="2" charset="2"/>
              <a:buChar char="ü"/>
            </a:pPr>
            <a:r>
              <a:rPr lang="ru-RU" sz="2400" dirty="0" smtClean="0">
                <a:solidFill>
                  <a:schemeClr val="tx1"/>
                </a:solidFill>
                <a:latin typeface="Times New Roman" pitchFamily="18" charset="0"/>
                <a:cs typeface="Times New Roman" pitchFamily="18" charset="0"/>
              </a:rPr>
              <a:t>Формировать </a:t>
            </a:r>
            <a:r>
              <a:rPr lang="ru-RU" sz="2400" dirty="0" smtClean="0">
                <a:solidFill>
                  <a:schemeClr val="tx1"/>
                </a:solidFill>
                <a:latin typeface="Times New Roman" pitchFamily="18" charset="0"/>
                <a:cs typeface="Times New Roman" pitchFamily="18" charset="0"/>
              </a:rPr>
              <a:t>звуковую культуру  </a:t>
            </a:r>
            <a:r>
              <a:rPr lang="ru-RU" sz="2400" dirty="0" smtClean="0">
                <a:solidFill>
                  <a:schemeClr val="tx1"/>
                </a:solidFill>
                <a:latin typeface="Times New Roman" pitchFamily="18" charset="0"/>
                <a:cs typeface="Times New Roman" pitchFamily="18" charset="0"/>
              </a:rPr>
              <a:t>и </a:t>
            </a:r>
            <a:r>
              <a:rPr lang="ru-RU" sz="2400" dirty="0" smtClean="0">
                <a:solidFill>
                  <a:schemeClr val="tx1"/>
                </a:solidFill>
                <a:latin typeface="Times New Roman" pitchFamily="18" charset="0"/>
                <a:cs typeface="Times New Roman" pitchFamily="18" charset="0"/>
              </a:rPr>
              <a:t>грамматический строй </a:t>
            </a:r>
            <a:r>
              <a:rPr lang="ru-RU" sz="2400" dirty="0" smtClean="0">
                <a:solidFill>
                  <a:schemeClr val="tx1"/>
                </a:solidFill>
                <a:latin typeface="Times New Roman" pitchFamily="18" charset="0"/>
                <a:cs typeface="Times New Roman" pitchFamily="18" charset="0"/>
              </a:rPr>
              <a:t>      речи;</a:t>
            </a:r>
          </a:p>
          <a:p>
            <a:pPr lvl="0" algn="l">
              <a:buFont typeface="Wingdings" pitchFamily="2" charset="2"/>
              <a:buChar char="ü"/>
            </a:pPr>
            <a:r>
              <a:rPr lang="ru-RU" sz="2400" dirty="0" smtClean="0">
                <a:solidFill>
                  <a:schemeClr val="tx1"/>
                </a:solidFill>
                <a:latin typeface="Times New Roman" pitchFamily="18" charset="0"/>
                <a:cs typeface="Times New Roman" pitchFamily="18" charset="0"/>
              </a:rPr>
              <a:t>Развивать </a:t>
            </a:r>
            <a:r>
              <a:rPr lang="ru-RU" sz="2400" dirty="0" smtClean="0">
                <a:solidFill>
                  <a:schemeClr val="tx1"/>
                </a:solidFill>
                <a:latin typeface="Times New Roman" pitchFamily="18" charset="0"/>
                <a:cs typeface="Times New Roman" pitchFamily="18" charset="0"/>
              </a:rPr>
              <a:t>умение составлять рассказ по карточкам;</a:t>
            </a:r>
          </a:p>
          <a:p>
            <a:pPr lvl="0" algn="l">
              <a:buFont typeface="Wingdings" pitchFamily="2" charset="2"/>
              <a:buChar char="ü"/>
            </a:pPr>
            <a:r>
              <a:rPr lang="ru-RU" sz="2400" dirty="0" smtClean="0">
                <a:solidFill>
                  <a:schemeClr val="tx1"/>
                </a:solidFill>
                <a:latin typeface="Times New Roman" pitchFamily="18" charset="0"/>
                <a:cs typeface="Times New Roman" pitchFamily="18" charset="0"/>
              </a:rPr>
              <a:t>Развивать умение работать в коллективе, слышать </a:t>
            </a:r>
            <a:r>
              <a:rPr lang="ru-RU" sz="2400" dirty="0" smtClean="0">
                <a:solidFill>
                  <a:schemeClr val="tx1"/>
                </a:solidFill>
                <a:latin typeface="Times New Roman" pitchFamily="18" charset="0"/>
                <a:cs typeface="Times New Roman" pitchFamily="18" charset="0"/>
              </a:rPr>
              <a:t>  товарища </a:t>
            </a:r>
            <a:r>
              <a:rPr lang="ru-RU" sz="2400" dirty="0" smtClean="0">
                <a:solidFill>
                  <a:schemeClr val="tx1"/>
                </a:solidFill>
                <a:latin typeface="Times New Roman" pitchFamily="18" charset="0"/>
                <a:cs typeface="Times New Roman" pitchFamily="18" charset="0"/>
              </a:rPr>
              <a:t>и вести диалог;</a:t>
            </a:r>
          </a:p>
          <a:p>
            <a:pPr lvl="0" algn="l">
              <a:buFont typeface="Wingdings" pitchFamily="2" charset="2"/>
              <a:buChar char="ü"/>
            </a:pPr>
            <a:r>
              <a:rPr lang="ru-RU" sz="2400" dirty="0" smtClean="0">
                <a:solidFill>
                  <a:schemeClr val="tx1"/>
                </a:solidFill>
                <a:latin typeface="Times New Roman" pitchFamily="18" charset="0"/>
                <a:cs typeface="Times New Roman" pitchFamily="18" charset="0"/>
              </a:rPr>
              <a:t>Развивать мышление, память, внимание, воображение;</a:t>
            </a:r>
          </a:p>
          <a:p>
            <a:pPr marL="514350" indent="-514350" algn="just">
              <a:buAutoNum type="arabicPeriod"/>
            </a:pPr>
            <a:endParaRPr lang="ru-RU" sz="2400" dirty="0" smtClean="0">
              <a:solidFill>
                <a:schemeClr val="tx1"/>
              </a:solidFill>
              <a:latin typeface="Times New Roman" pitchFamily="18" charset="0"/>
              <a:cs typeface="Times New Roman" pitchFamily="18" charset="0"/>
            </a:endParaRPr>
          </a:p>
          <a:p>
            <a:pPr marL="514350" indent="-514350">
              <a:buAutoNum type="arabicPeriod"/>
            </a:pPr>
            <a:endParaRPr lang="ru-RU" dirty="0" smtClean="0">
              <a:solidFill>
                <a:schemeClr val="tx1"/>
              </a:solidFill>
            </a:endParaRPr>
          </a:p>
          <a:p>
            <a:pPr marL="514350" indent="-514350">
              <a:buAutoNum type="arabicPeriod"/>
            </a:pPr>
            <a:endParaRPr lang="ru-RU" dirty="0" smtClean="0">
              <a:solidFill>
                <a:schemeClr val="tx1"/>
              </a:solidFill>
            </a:endParaRPr>
          </a:p>
          <a:p>
            <a:pPr marL="514350" indent="-514350">
              <a:buAutoNum type="arabicPeriod"/>
            </a:pPr>
            <a:endParaRPr lang="ru-RU"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40000"/>
              <a:lumOff val="60000"/>
            </a:schemeClr>
          </a:solidFill>
          <a:ln>
            <a:solidFill>
              <a:srgbClr val="92D050"/>
            </a:solidFill>
          </a:ln>
        </p:spPr>
        <p:txBody>
          <a:bodyPr/>
          <a:lstStyle/>
          <a:p>
            <a:r>
              <a:rPr lang="ru-RU" b="1" dirty="0" smtClean="0">
                <a:latin typeface="Times New Roman" pitchFamily="18" charset="0"/>
                <a:cs typeface="Times New Roman" pitchFamily="18" charset="0"/>
              </a:rPr>
              <a:t>Вариант игры №1</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600201"/>
            <a:ext cx="5122912" cy="4853135"/>
          </a:xfrm>
        </p:spPr>
        <p:txBody>
          <a:bodyPr>
            <a:normAutofit fontScale="92500"/>
          </a:bodyPr>
          <a:lstStyle/>
          <a:p>
            <a:pPr algn="just">
              <a:buNone/>
            </a:pPr>
            <a:r>
              <a:rPr lang="ru-RU" dirty="0" smtClean="0">
                <a:latin typeface="Times New Roman" pitchFamily="18" charset="0"/>
                <a:cs typeface="Times New Roman" pitchFamily="18" charset="0"/>
              </a:rPr>
              <a:t>	</a:t>
            </a:r>
            <a:r>
              <a:rPr lang="ru-RU" sz="2200" dirty="0" smtClean="0">
                <a:latin typeface="Times New Roman" pitchFamily="18" charset="0"/>
                <a:cs typeface="Times New Roman" pitchFamily="18" charset="0"/>
              </a:rPr>
              <a:t>В </a:t>
            </a:r>
            <a:r>
              <a:rPr lang="ru-RU" sz="2200" dirty="0">
                <a:latin typeface="Times New Roman" pitchFamily="18" charset="0"/>
                <a:cs typeface="Times New Roman" pitchFamily="18" charset="0"/>
              </a:rPr>
              <a:t>игре принимают участие от двух до четырёх детей, каждый игрок достаёт из «волшебного» мешочка фишку обозначающую определённое время года. Далее каждый игрок берет по шесть или девять карточек, соответствующих по цвету его фишке. Затем игроки раскладывают игровое круглое поле на стол в правильном порядке </a:t>
            </a:r>
            <a:r>
              <a:rPr lang="ru-RU" sz="2200" dirty="0" err="1">
                <a:latin typeface="Times New Roman" pitchFamily="18" charset="0"/>
                <a:cs typeface="Times New Roman" pitchFamily="18" charset="0"/>
              </a:rPr>
              <a:t>Зима-Весна-Лето-Осень</a:t>
            </a:r>
            <a:r>
              <a:rPr lang="ru-RU" sz="2200" dirty="0">
                <a:latin typeface="Times New Roman" pitchFamily="18" charset="0"/>
                <a:cs typeface="Times New Roman" pitchFamily="18" charset="0"/>
              </a:rPr>
              <a:t>. Игру начинает игрок у которого синяя фишка(Зима), так как календарный год начинается с зимы. Каждый игрок составляет связный рассказ про свое время года поочередно выкладывая карточку.</a:t>
            </a:r>
          </a:p>
          <a:p>
            <a:endParaRPr lang="ru-RU" dirty="0"/>
          </a:p>
        </p:txBody>
      </p:sp>
      <p:pic>
        <p:nvPicPr>
          <p:cNvPr id="5" name="Рисунок 4" descr="OLCljhMoG-o.jpg"/>
          <p:cNvPicPr>
            <a:picLocks noChangeAspect="1"/>
          </p:cNvPicPr>
          <p:nvPr/>
        </p:nvPicPr>
        <p:blipFill>
          <a:blip r:embed="rId2" cstate="print"/>
          <a:stretch>
            <a:fillRect/>
          </a:stretch>
        </p:blipFill>
        <p:spPr>
          <a:xfrm>
            <a:off x="6372200" y="4149080"/>
            <a:ext cx="1851670" cy="2468893"/>
          </a:xfrm>
          <a:prstGeom prst="rect">
            <a:avLst/>
          </a:prstGeom>
          <a:ln w="57150">
            <a:solidFill>
              <a:srgbClr val="92D050"/>
            </a:solidFill>
          </a:ln>
        </p:spPr>
      </p:pic>
      <p:pic>
        <p:nvPicPr>
          <p:cNvPr id="4" name="Рисунок 3" descr="SfOU5fba2sI.jpg"/>
          <p:cNvPicPr>
            <a:picLocks noChangeAspect="1"/>
          </p:cNvPicPr>
          <p:nvPr/>
        </p:nvPicPr>
        <p:blipFill>
          <a:blip r:embed="rId3" cstate="print"/>
          <a:stretch>
            <a:fillRect/>
          </a:stretch>
        </p:blipFill>
        <p:spPr>
          <a:xfrm>
            <a:off x="5724128" y="2060848"/>
            <a:ext cx="3072341" cy="2304256"/>
          </a:xfrm>
          <a:prstGeom prst="rect">
            <a:avLst/>
          </a:prstGeom>
          <a:ln w="57150">
            <a:solidFill>
              <a:srgbClr val="92D050"/>
            </a:solid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40000"/>
              <a:lumOff val="60000"/>
            </a:schemeClr>
          </a:solidFill>
          <a:ln>
            <a:solidFill>
              <a:srgbClr val="92D050"/>
            </a:solidFill>
          </a:ln>
        </p:spPr>
        <p:txBody>
          <a:bodyPr/>
          <a:lstStyle/>
          <a:p>
            <a:r>
              <a:rPr lang="ru-RU" b="1" dirty="0" smtClean="0">
                <a:latin typeface="Times New Roman" pitchFamily="18" charset="0"/>
                <a:cs typeface="Times New Roman" pitchFamily="18" charset="0"/>
              </a:rPr>
              <a:t>Вариант игры №2</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323528" y="1772816"/>
            <a:ext cx="4762872" cy="4781127"/>
          </a:xfrm>
        </p:spPr>
        <p:txBody>
          <a:bodyPr>
            <a:normAutofit fontScale="77500" lnSpcReduction="20000"/>
          </a:bodyPr>
          <a:lstStyle/>
          <a:p>
            <a:pPr algn="just">
              <a:buNone/>
            </a:pPr>
            <a:r>
              <a:rPr lang="ru-RU" dirty="0" smtClean="0">
                <a:latin typeface="Times New Roman" pitchFamily="18" charset="0"/>
                <a:cs typeface="Times New Roman" pitchFamily="18" charset="0"/>
              </a:rPr>
              <a:t>	</a:t>
            </a:r>
            <a:r>
              <a:rPr lang="ru-RU" sz="2900" dirty="0" smtClean="0">
                <a:latin typeface="Times New Roman" pitchFamily="18" charset="0"/>
                <a:cs typeface="Times New Roman" pitchFamily="18" charset="0"/>
              </a:rPr>
              <a:t>В </a:t>
            </a:r>
            <a:r>
              <a:rPr lang="ru-RU" sz="2900" dirty="0">
                <a:latin typeface="Times New Roman" pitchFamily="18" charset="0"/>
                <a:cs typeface="Times New Roman" pitchFamily="18" charset="0"/>
              </a:rPr>
              <a:t>игре принимают участие от двух до четырёх детей, каждый игрок достаёт из «волшебного» мешочка кубик на котором изображены иллюстрации (Птицы, Животные, Одежда, Труд людей, Забавы, Погода) каждая карточка по контуру окрашена определенным цветом, что символизирует определенное время года. Затем каждый игрок бросает кубик и составляет описательный рассказ в соответствии с выпавшей ему картинкой. Круглое игровое поле в данном варианте игры служит опорной картинкой для составления связного рассказа.</a:t>
            </a:r>
          </a:p>
          <a:p>
            <a:endParaRPr lang="ru-RU" dirty="0"/>
          </a:p>
        </p:txBody>
      </p:sp>
      <p:pic>
        <p:nvPicPr>
          <p:cNvPr id="4" name="Рисунок 3" descr="MdHmOGV5Feo.jpg"/>
          <p:cNvPicPr>
            <a:picLocks noChangeAspect="1"/>
          </p:cNvPicPr>
          <p:nvPr/>
        </p:nvPicPr>
        <p:blipFill>
          <a:blip r:embed="rId2" cstate="print"/>
          <a:stretch>
            <a:fillRect/>
          </a:stretch>
        </p:blipFill>
        <p:spPr>
          <a:xfrm>
            <a:off x="5436096" y="1628800"/>
            <a:ext cx="3168352" cy="2376264"/>
          </a:xfrm>
          <a:prstGeom prst="rect">
            <a:avLst/>
          </a:prstGeom>
          <a:ln w="57150">
            <a:solidFill>
              <a:srgbClr val="92D050"/>
            </a:solidFill>
          </a:ln>
        </p:spPr>
      </p:pic>
      <p:pic>
        <p:nvPicPr>
          <p:cNvPr id="5" name="Рисунок 4" descr="VhchJN6eCYQ.jpg"/>
          <p:cNvPicPr>
            <a:picLocks noChangeAspect="1"/>
          </p:cNvPicPr>
          <p:nvPr/>
        </p:nvPicPr>
        <p:blipFill>
          <a:blip r:embed="rId3" cstate="print"/>
          <a:stretch>
            <a:fillRect/>
          </a:stretch>
        </p:blipFill>
        <p:spPr>
          <a:xfrm>
            <a:off x="5436096" y="4293096"/>
            <a:ext cx="3168352" cy="2376264"/>
          </a:xfrm>
          <a:prstGeom prst="rect">
            <a:avLst/>
          </a:prstGeom>
          <a:ln w="57150">
            <a:solidFill>
              <a:srgbClr val="92D050"/>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accent3">
              <a:lumMod val="40000"/>
              <a:lumOff val="60000"/>
            </a:schemeClr>
          </a:solidFill>
          <a:ln>
            <a:solidFill>
              <a:srgbClr val="92D050"/>
            </a:solidFill>
          </a:ln>
        </p:spPr>
        <p:txBody>
          <a:bodyPr/>
          <a:lstStyle/>
          <a:p>
            <a:r>
              <a:rPr lang="ru-RU" b="1" dirty="0" smtClean="0">
                <a:latin typeface="Times New Roman" pitchFamily="18" charset="0"/>
                <a:cs typeface="Times New Roman" pitchFamily="18" charset="0"/>
              </a:rPr>
              <a:t>Вариант игры №3</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251520" y="1484784"/>
            <a:ext cx="4968552" cy="5373216"/>
          </a:xfrm>
        </p:spPr>
        <p:txBody>
          <a:bodyPr>
            <a:noAutofit/>
          </a:bodyPr>
          <a:lstStyle/>
          <a:p>
            <a:pPr algn="just">
              <a:buNone/>
            </a:pPr>
            <a:r>
              <a:rPr lang="ru-RU" sz="2000" dirty="0">
                <a:latin typeface="Times New Roman" pitchFamily="18" charset="0"/>
                <a:cs typeface="Times New Roman" pitchFamily="18" charset="0"/>
              </a:rPr>
              <a:t>	</a:t>
            </a:r>
            <a:r>
              <a:rPr lang="ru-RU" sz="1900" dirty="0" smtClean="0">
                <a:latin typeface="Times New Roman" pitchFamily="18" charset="0"/>
                <a:cs typeface="Times New Roman" pitchFamily="18" charset="0"/>
              </a:rPr>
              <a:t>В </a:t>
            </a:r>
            <a:r>
              <a:rPr lang="ru-RU" sz="1900" dirty="0">
                <a:latin typeface="Times New Roman" pitchFamily="18" charset="0"/>
                <a:cs typeface="Times New Roman" pitchFamily="18" charset="0"/>
              </a:rPr>
              <a:t>игре принимают участие дети в парах (от двух до четырех пар), каждая пара игроков достаёт из «волшебного» мешочка кубик на котором изображены иллюстрации (Птицы, Животные, Одежда, Труд людей, Забавы, Погода) каждая карточка по контуру окрашена определенным цветом, что символизирует определенное время года. Затем один из игроков в паре бросает кубик и задает вопросы напарнику по выпавшей иллюстрации. В ходе игры у детей должна получиться связная диалогическая речь, выстроенная при взаимодействии со сверстником. Круглое игровое поле в данном варианте игры служит опорной картинкой для составления связного рассказа.</a:t>
            </a:r>
          </a:p>
          <a:p>
            <a:pPr algn="just">
              <a:buNone/>
            </a:pPr>
            <a:r>
              <a:rPr lang="ru-RU" sz="2000" dirty="0">
                <a:latin typeface="Times New Roman" pitchFamily="18" charset="0"/>
                <a:cs typeface="Times New Roman" pitchFamily="18" charset="0"/>
              </a:rPr>
              <a:t> </a:t>
            </a:r>
          </a:p>
          <a:p>
            <a:endParaRPr lang="ru-RU" sz="2000" dirty="0"/>
          </a:p>
        </p:txBody>
      </p:sp>
      <p:pic>
        <p:nvPicPr>
          <p:cNvPr id="4" name="Рисунок 3" descr="MdHmOGV5Feo.jpg"/>
          <p:cNvPicPr>
            <a:picLocks noChangeAspect="1"/>
          </p:cNvPicPr>
          <p:nvPr/>
        </p:nvPicPr>
        <p:blipFill>
          <a:blip r:embed="rId2" cstate="print"/>
          <a:stretch>
            <a:fillRect/>
          </a:stretch>
        </p:blipFill>
        <p:spPr>
          <a:xfrm>
            <a:off x="5436096" y="4221088"/>
            <a:ext cx="3168352" cy="2376264"/>
          </a:xfrm>
          <a:prstGeom prst="rect">
            <a:avLst/>
          </a:prstGeom>
          <a:ln w="57150">
            <a:solidFill>
              <a:srgbClr val="92D050"/>
            </a:solidFill>
          </a:ln>
        </p:spPr>
      </p:pic>
      <p:pic>
        <p:nvPicPr>
          <p:cNvPr id="5" name="Рисунок 4" descr="VhchJN6eCYQ.jpg"/>
          <p:cNvPicPr>
            <a:picLocks noChangeAspect="1"/>
          </p:cNvPicPr>
          <p:nvPr/>
        </p:nvPicPr>
        <p:blipFill>
          <a:blip r:embed="rId3" cstate="print"/>
          <a:stretch>
            <a:fillRect/>
          </a:stretch>
        </p:blipFill>
        <p:spPr>
          <a:xfrm>
            <a:off x="5508104" y="1556792"/>
            <a:ext cx="3168352" cy="2376264"/>
          </a:xfrm>
          <a:prstGeom prst="rect">
            <a:avLst/>
          </a:prstGeom>
          <a:ln w="57150">
            <a:solidFill>
              <a:srgbClr val="92D050"/>
            </a:solidFill>
          </a:ln>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TotalTime>
  <Words>83</Words>
  <Application>Microsoft Office PowerPoint</Application>
  <PresentationFormat>Экран (4:3)</PresentationFormat>
  <Paragraphs>18</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Игра «Экологическое колесо»</vt:lpstr>
      <vt:lpstr>Цель: Создание условий для развития связной речи через экологическое воспитание детей старшего возраста.</vt:lpstr>
      <vt:lpstr>Вариант игры №1</vt:lpstr>
      <vt:lpstr>Вариант игры №2</vt:lpstr>
      <vt:lpstr>Вариант игры №3</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Экологическое колесо</dc:title>
  <dc:creator>Максим</dc:creator>
  <cp:lastModifiedBy>Asus</cp:lastModifiedBy>
  <cp:revision>9</cp:revision>
  <dcterms:created xsi:type="dcterms:W3CDTF">2020-12-09T14:39:52Z</dcterms:created>
  <dcterms:modified xsi:type="dcterms:W3CDTF">2020-12-19T09:19:26Z</dcterms:modified>
</cp:coreProperties>
</file>