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2" r:id="rId4"/>
    <p:sldId id="260" r:id="rId5"/>
    <p:sldId id="257" r:id="rId6"/>
    <p:sldId id="259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CE9736-B5EB-48F7-A977-DD0A76F1B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530088"/>
            <a:ext cx="7766936" cy="3723860"/>
          </a:xfrm>
        </p:spPr>
        <p:txBody>
          <a:bodyPr/>
          <a:lstStyle/>
          <a:p>
            <a:pPr algn="ctr"/>
            <a:r>
              <a:rPr lang="ru-RU" dirty="0"/>
              <a:t>Умножение многозначных чисел на однозначное число.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5B58F6-05EB-4841-B451-9A745C13CB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Решение упражнений на закрепление навыков умножения.</a:t>
            </a:r>
          </a:p>
        </p:txBody>
      </p:sp>
    </p:spTree>
    <p:extLst>
      <p:ext uri="{BB962C8B-B14F-4D97-AF65-F5344CB8AC3E}">
        <p14:creationId xmlns:p14="http://schemas.microsoft.com/office/powerpoint/2010/main" val="105608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045385-A936-4007-996B-2D41A9E77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Прочитать числа и расставить их в порядке возрастания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BFF728-3D03-4AA1-9FCE-C7B8CFF4E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197" y="5245518"/>
            <a:ext cx="8046941" cy="854438"/>
          </a:xfr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prstMaterial="matte">
              <a:bevelB w="38100" h="38100"/>
            </a:sp3d>
          </a:bodyPr>
          <a:lstStyle/>
          <a:p>
            <a:pPr marL="0" indent="0" algn="ctr">
              <a:buNone/>
            </a:pPr>
            <a:r>
              <a:rPr lang="ru-RU" sz="4800" dirty="0">
                <a:ln w="0"/>
                <a:solidFill>
                  <a:schemeClr val="accent5"/>
                </a:solidFill>
                <a:effectLst>
                  <a:glow>
                    <a:schemeClr val="accent1"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endPos="0" dist="50800" dir="5400000" sy="-100000" algn="bl" rotWithShape="0"/>
                </a:effectLst>
              </a:rPr>
              <a:t>Многозначные числа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4F7386-4136-4AB2-9EE0-B72A5D4D82D0}"/>
              </a:ext>
            </a:extLst>
          </p:cNvPr>
          <p:cNvSpPr/>
          <p:nvPr/>
        </p:nvSpPr>
        <p:spPr>
          <a:xfrm>
            <a:off x="1861777" y="279065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1504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C32D34-A679-4943-A729-E468C6D7503D}"/>
              </a:ext>
            </a:extLst>
          </p:cNvPr>
          <p:cNvSpPr/>
          <p:nvPr/>
        </p:nvSpPr>
        <p:spPr>
          <a:xfrm>
            <a:off x="793928" y="279455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mic Sans MS" panose="030F0702030302020204" pitchFamily="66" charset="0"/>
              </a:rPr>
              <a:t>907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5C868C7-1116-4BF4-BA0B-F0CDE1AD1819}"/>
              </a:ext>
            </a:extLst>
          </p:cNvPr>
          <p:cNvSpPr/>
          <p:nvPr/>
        </p:nvSpPr>
        <p:spPr>
          <a:xfrm>
            <a:off x="5074913" y="2788425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5120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B30A73F-DAD5-47D5-AC6F-5617055200FD}"/>
              </a:ext>
            </a:extLst>
          </p:cNvPr>
          <p:cNvSpPr/>
          <p:nvPr/>
        </p:nvSpPr>
        <p:spPr>
          <a:xfrm>
            <a:off x="6135746" y="2788424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7803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FE4BA-E648-4A38-A1BA-794CE5640397}"/>
              </a:ext>
            </a:extLst>
          </p:cNvPr>
          <p:cNvSpPr/>
          <p:nvPr/>
        </p:nvSpPr>
        <p:spPr>
          <a:xfrm>
            <a:off x="2929626" y="279065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3030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4A45641-C75F-42B7-AF9D-F4944A49D9C7}"/>
              </a:ext>
            </a:extLst>
          </p:cNvPr>
          <p:cNvSpPr/>
          <p:nvPr/>
        </p:nvSpPr>
        <p:spPr>
          <a:xfrm>
            <a:off x="7190934" y="2792325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9098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33D7640-1775-40EF-8074-3685AB269526}"/>
              </a:ext>
            </a:extLst>
          </p:cNvPr>
          <p:cNvSpPr/>
          <p:nvPr/>
        </p:nvSpPr>
        <p:spPr>
          <a:xfrm>
            <a:off x="8279112" y="279455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>
                <a:latin typeface="Comic Sans MS" panose="030F0702030302020204" pitchFamily="66" charset="0"/>
              </a:rPr>
              <a:t>10000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5C7E242-0899-4DAA-A68E-0935DAF7364E}"/>
              </a:ext>
            </a:extLst>
          </p:cNvPr>
          <p:cNvSpPr/>
          <p:nvPr/>
        </p:nvSpPr>
        <p:spPr>
          <a:xfrm>
            <a:off x="4002672" y="279065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4278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018271C-6DA3-47B4-86DF-5093FDBAB26F}"/>
              </a:ext>
            </a:extLst>
          </p:cNvPr>
          <p:cNvSpPr/>
          <p:nvPr/>
        </p:nvSpPr>
        <p:spPr>
          <a:xfrm>
            <a:off x="1861777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+mj-lt"/>
              </a:rPr>
              <a:t>О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893A17E-B567-459F-91F5-2B3A58A8B91B}"/>
              </a:ext>
            </a:extLst>
          </p:cNvPr>
          <p:cNvSpPr/>
          <p:nvPr/>
        </p:nvSpPr>
        <p:spPr>
          <a:xfrm>
            <a:off x="791559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84EA82B-730B-404E-B1E8-147891504018}"/>
              </a:ext>
            </a:extLst>
          </p:cNvPr>
          <p:cNvSpPr/>
          <p:nvPr/>
        </p:nvSpPr>
        <p:spPr>
          <a:xfrm>
            <a:off x="5074913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Ы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672F249-8851-4445-B759-D83B771DE9C6}"/>
              </a:ext>
            </a:extLst>
          </p:cNvPr>
          <p:cNvSpPr/>
          <p:nvPr/>
        </p:nvSpPr>
        <p:spPr>
          <a:xfrm>
            <a:off x="6135746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Ш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C69835-B96B-4287-B6CF-F1BBC18BF8FF}"/>
              </a:ext>
            </a:extLst>
          </p:cNvPr>
          <p:cNvSpPr/>
          <p:nvPr/>
        </p:nvSpPr>
        <p:spPr>
          <a:xfrm>
            <a:off x="2927104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Л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154BBD5-DE1D-4762-B1DA-2104788D39E5}"/>
              </a:ext>
            </a:extLst>
          </p:cNvPr>
          <p:cNvSpPr/>
          <p:nvPr/>
        </p:nvSpPr>
        <p:spPr>
          <a:xfrm>
            <a:off x="7222722" y="4122860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A3E0700-2A17-421E-9D37-1578025E8D5D}"/>
              </a:ext>
            </a:extLst>
          </p:cNvPr>
          <p:cNvSpPr/>
          <p:nvPr/>
        </p:nvSpPr>
        <p:spPr>
          <a:xfrm>
            <a:off x="8279112" y="4108186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+mj-lt"/>
              </a:rPr>
              <a:t>О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74D0EE7-AE5C-4180-BFE0-F4CCD7EE51FC}"/>
              </a:ext>
            </a:extLst>
          </p:cNvPr>
          <p:cNvSpPr/>
          <p:nvPr/>
        </p:nvSpPr>
        <p:spPr>
          <a:xfrm>
            <a:off x="4002672" y="4127035"/>
            <a:ext cx="914400" cy="6327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2E9A3F-96A8-4D5A-A9FC-CE1130755D8F}"/>
              </a:ext>
            </a:extLst>
          </p:cNvPr>
          <p:cNvSpPr txBox="1"/>
          <p:nvPr/>
        </p:nvSpPr>
        <p:spPr>
          <a:xfrm>
            <a:off x="4414153" y="311094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40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37EF0-9576-478A-83EB-360C36320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4544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Проверяем домашнее задание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0D6B8034-0B0C-4F2D-BA21-7D5CAB9C8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7157" y="1521007"/>
            <a:ext cx="7102561" cy="4959642"/>
          </a:xfrm>
        </p:spPr>
      </p:pic>
    </p:spTree>
    <p:extLst>
      <p:ext uri="{BB962C8B-B14F-4D97-AF65-F5344CB8AC3E}">
        <p14:creationId xmlns:p14="http://schemas.microsoft.com/office/powerpoint/2010/main" val="245753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90B7E-68D5-41C7-9243-741F0AFC6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37323"/>
            <a:ext cx="8596668" cy="901148"/>
          </a:xfrm>
        </p:spPr>
        <p:txBody>
          <a:bodyPr/>
          <a:lstStyle/>
          <a:p>
            <a:r>
              <a:rPr lang="ru-RU" dirty="0"/>
              <a:t>Повторим таблицу умножения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F56F0-0D7B-4A29-808E-227500828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38471"/>
            <a:ext cx="8596668" cy="2528020"/>
          </a:xfrm>
        </p:spPr>
        <p:txBody>
          <a:bodyPr>
            <a:normAutofit/>
          </a:bodyPr>
          <a:lstStyle/>
          <a:p>
            <a:r>
              <a:rPr lang="ru-RU" sz="2200" dirty="0"/>
              <a:t>На правой части каждой карточки записан пример на табличное умножение и деление, на левой части - ответ. Задания и ответы находятся на разных карточках. На первой карточке левая часть пустая, на последней – правая. </a:t>
            </a:r>
          </a:p>
          <a:p>
            <a:r>
              <a:rPr lang="ru-RU" sz="2200" dirty="0"/>
              <a:t>Ученик решает пример на первой карточке и ищет ответ на других карточках и т.д. до последней карточки.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653164-6236-45E2-9671-834A991D1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045" y="4102369"/>
            <a:ext cx="6212362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0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E8B42E5-F6D7-4AE0-9521-6F8AEE092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90" y="31805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Компоненты умножения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4C3BFF-7846-4CC5-B284-4462624D1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056" y="1489828"/>
            <a:ext cx="7336736" cy="505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6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EBF4-C9BD-4B0F-B61C-F75576FAE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Алгоритм умножения  многозначного числа на однозначное число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B8FA9F7-1FA9-4F2C-92AE-7942C18C9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/>
              <a:t>1.Записываю пример.</a:t>
            </a:r>
          </a:p>
          <a:p>
            <a:r>
              <a:rPr lang="ru-RU" sz="2800" dirty="0"/>
              <a:t>2. Умножаю единицы. Результат пишу под единицами.</a:t>
            </a:r>
          </a:p>
          <a:p>
            <a:r>
              <a:rPr lang="ru-RU" sz="2800" dirty="0"/>
              <a:t>3.Умножаю десятки. Результат пишу под десятками.</a:t>
            </a:r>
          </a:p>
          <a:p>
            <a:r>
              <a:rPr lang="ru-RU" sz="2800" dirty="0"/>
              <a:t>4.Умножаю сотни. Результат пишу под сотнями.</a:t>
            </a:r>
          </a:p>
          <a:p>
            <a:r>
              <a:rPr lang="ru-RU" sz="2800" dirty="0"/>
              <a:t>5. Умножаю единицы тысяч. Результат пишу под единицами тысяч.</a:t>
            </a:r>
          </a:p>
          <a:p>
            <a:r>
              <a:rPr lang="ru-RU" sz="2800" dirty="0"/>
              <a:t>6. Читаю ответ.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A1017A-938F-44BF-A8F9-5FC70A0751AE}"/>
              </a:ext>
            </a:extLst>
          </p:cNvPr>
          <p:cNvSpPr txBox="1"/>
          <p:nvPr/>
        </p:nvSpPr>
        <p:spPr>
          <a:xfrm>
            <a:off x="3051313" y="2416651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380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0068C-A82D-4618-93E2-316696808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71061"/>
            <a:ext cx="8596668" cy="689113"/>
          </a:xfrm>
        </p:spPr>
        <p:txBody>
          <a:bodyPr/>
          <a:lstStyle/>
          <a:p>
            <a:pPr algn="ctr"/>
            <a:r>
              <a:rPr lang="ru-RU" dirty="0"/>
              <a:t>Физкультминутка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66CAB8-5E21-425E-910C-D8D0EB7F1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98713"/>
            <a:ext cx="8596668" cy="53273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Устали, отдохнём немного</a:t>
            </a:r>
          </a:p>
          <a:p>
            <a:pPr marL="0" indent="0">
              <a:buNone/>
            </a:pPr>
            <a:r>
              <a:rPr lang="ru-RU" sz="2000" dirty="0"/>
              <a:t>Раз, два, три, четыре, пять —</a:t>
            </a:r>
          </a:p>
          <a:p>
            <a:pPr marL="0" indent="0">
              <a:buNone/>
            </a:pPr>
            <a:r>
              <a:rPr lang="ru-RU" sz="2000" dirty="0"/>
              <a:t>Все умеем мы считать.</a:t>
            </a:r>
          </a:p>
          <a:p>
            <a:pPr marL="0" indent="0">
              <a:buNone/>
            </a:pPr>
            <a:r>
              <a:rPr lang="ru-RU" sz="2000" dirty="0"/>
              <a:t>Раз! Подняться потянуться. (Под счет учителя дети выполняют потягивания.)</a:t>
            </a:r>
          </a:p>
          <a:p>
            <a:pPr marL="0" indent="0">
              <a:buNone/>
            </a:pPr>
            <a:r>
              <a:rPr lang="ru-RU" sz="2000" dirty="0"/>
              <a:t>Два! Согнуться, разогнуться. (Наклоны. Повороты туловища.)</a:t>
            </a:r>
          </a:p>
          <a:p>
            <a:pPr marL="0" indent="0">
              <a:buNone/>
            </a:pPr>
            <a:r>
              <a:rPr lang="ru-RU" sz="2000" dirty="0"/>
              <a:t>Три! В ладоши три хлопка,</a:t>
            </a:r>
          </a:p>
          <a:p>
            <a:pPr marL="0" indent="0">
              <a:buNone/>
            </a:pPr>
            <a:r>
              <a:rPr lang="ru-RU" sz="2000" dirty="0"/>
              <a:t>Головою три кивка. (Движения головой.)</a:t>
            </a:r>
          </a:p>
          <a:p>
            <a:pPr marL="0" indent="0">
              <a:buNone/>
            </a:pPr>
            <a:r>
              <a:rPr lang="ru-RU" sz="2000" dirty="0"/>
              <a:t>На четыре - руки шире. (Хлопки в ладоши.)</a:t>
            </a:r>
          </a:p>
          <a:p>
            <a:pPr marL="0" indent="0">
              <a:buNone/>
            </a:pPr>
            <a:r>
              <a:rPr lang="ru-RU" sz="2000" dirty="0"/>
              <a:t>Пять — руками помахать. (Движения руками.)</a:t>
            </a:r>
          </a:p>
          <a:p>
            <a:pPr marL="0" indent="0">
              <a:buNone/>
            </a:pPr>
            <a:r>
              <a:rPr lang="ru-RU" sz="2000" dirty="0"/>
              <a:t>Шесть — за парту тихо сесть.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622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E5C5C7-6ACD-45B3-A5E9-7F896694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33" y="374754"/>
            <a:ext cx="8144655" cy="610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243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AB999E-A15F-4571-BEF9-60358B8A1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591" y="1781285"/>
            <a:ext cx="6650966" cy="4183836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FCCE0D6-25D2-4322-91B1-738CC5E27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Лесенка успеха</a:t>
            </a:r>
          </a:p>
        </p:txBody>
      </p:sp>
    </p:spTree>
    <p:extLst>
      <p:ext uri="{BB962C8B-B14F-4D97-AF65-F5344CB8AC3E}">
        <p14:creationId xmlns:p14="http://schemas.microsoft.com/office/powerpoint/2010/main" val="74300007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</TotalTime>
  <Words>257</Words>
  <Application>Microsoft Office PowerPoint</Application>
  <PresentationFormat>Широкоэкранный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Comic Sans MS</vt:lpstr>
      <vt:lpstr>Trebuchet MS</vt:lpstr>
      <vt:lpstr>Wingdings 3</vt:lpstr>
      <vt:lpstr>Аспект</vt:lpstr>
      <vt:lpstr>Умножение многозначных чисел на однозначное число. </vt:lpstr>
      <vt:lpstr>Прочитать числа и расставить их в порядке возрастания</vt:lpstr>
      <vt:lpstr>Проверяем домашнее задание</vt:lpstr>
      <vt:lpstr>Повторим таблицу умножения</vt:lpstr>
      <vt:lpstr>Компоненты умножения</vt:lpstr>
      <vt:lpstr>Алгоритм умножения  многозначного числа на однозначное число</vt:lpstr>
      <vt:lpstr>Физкультминутка</vt:lpstr>
      <vt:lpstr>Презентация PowerPoint</vt:lpstr>
      <vt:lpstr>Лесенка успеха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многозначных чисел на однозначное число. </dc:title>
  <dc:creator>79999752500</dc:creator>
  <cp:lastModifiedBy>79999752500</cp:lastModifiedBy>
  <cp:revision>5</cp:revision>
  <dcterms:created xsi:type="dcterms:W3CDTF">2022-03-25T08:20:04Z</dcterms:created>
  <dcterms:modified xsi:type="dcterms:W3CDTF">2022-04-03T16:19:38Z</dcterms:modified>
</cp:coreProperties>
</file>