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2" r:id="rId6"/>
    <p:sldId id="261" r:id="rId7"/>
    <p:sldId id="263" r:id="rId8"/>
    <p:sldId id="266" r:id="rId9"/>
    <p:sldId id="264" r:id="rId10"/>
    <p:sldId id="265" r:id="rId11"/>
    <p:sldId id="267" r:id="rId12"/>
    <p:sldId id="268" r:id="rId13"/>
    <p:sldId id="269" r:id="rId14"/>
    <p:sldId id="270" r:id="rId15"/>
    <p:sldId id="271"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629"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8577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6099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6687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257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967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9053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3480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3134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5764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0023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8486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solidFill>
                  <a:prstClr val="black">
                    <a:tint val="75000"/>
                  </a:prstClr>
                </a:solidFill>
              </a:rPr>
              <a:pPr/>
              <a:t>11/4/2022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2973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257800" y="410365"/>
            <a:ext cx="5486400" cy="1470025"/>
          </a:xfrm>
        </p:spPr>
        <p:txBody>
          <a:bodyPr>
            <a:normAutofit/>
          </a:bodyPr>
          <a:lstStyle/>
          <a:p>
            <a:r>
              <a:rPr lang="ru-RU" sz="2400" b="1" dirty="0">
                <a:solidFill>
                  <a:srgbClr val="002060"/>
                </a:solidFill>
                <a:latin typeface="Times New Roman" panose="02020603050405020304" pitchFamily="18" charset="0"/>
                <a:cs typeface="Times New Roman" panose="02020603050405020304" pitchFamily="18" charset="0"/>
              </a:rPr>
              <a:t>Государственное профессиональное образовательное учреждение</a:t>
            </a:r>
            <a:br>
              <a:rPr lang="ru-RU" sz="2400" b="1" dirty="0">
                <a:solidFill>
                  <a:srgbClr val="002060"/>
                </a:solidFill>
                <a:latin typeface="Times New Roman" panose="02020603050405020304" pitchFamily="18" charset="0"/>
                <a:cs typeface="Times New Roman" panose="02020603050405020304" pitchFamily="18" charset="0"/>
              </a:rPr>
            </a:br>
            <a:r>
              <a:rPr lang="ru-RU" sz="2400" b="1" dirty="0">
                <a:solidFill>
                  <a:srgbClr val="002060"/>
                </a:solidFill>
                <a:latin typeface="Times New Roman" panose="02020603050405020304" pitchFamily="18" charset="0"/>
                <a:cs typeface="Times New Roman" panose="02020603050405020304" pitchFamily="18" charset="0"/>
              </a:rPr>
              <a:t>«</a:t>
            </a:r>
            <a:r>
              <a:rPr lang="ru-RU" sz="2400" b="1" dirty="0" err="1">
                <a:solidFill>
                  <a:srgbClr val="002060"/>
                </a:solidFill>
                <a:latin typeface="Times New Roman" panose="02020603050405020304" pitchFamily="18" charset="0"/>
                <a:cs typeface="Times New Roman" panose="02020603050405020304" pitchFamily="18" charset="0"/>
              </a:rPr>
              <a:t>Топкинский</a:t>
            </a:r>
            <a:r>
              <a:rPr lang="ru-RU" sz="2400" b="1" dirty="0">
                <a:solidFill>
                  <a:srgbClr val="002060"/>
                </a:solidFill>
                <a:latin typeface="Times New Roman" panose="02020603050405020304" pitchFamily="18" charset="0"/>
                <a:cs typeface="Times New Roman" panose="02020603050405020304" pitchFamily="18" charset="0"/>
              </a:rPr>
              <a:t> технический техникум»</a:t>
            </a:r>
          </a:p>
        </p:txBody>
      </p:sp>
      <p:pic>
        <p:nvPicPr>
          <p:cNvPr id="1030" name="Picture 6" descr="https://upload.wikimedia.org/wikipedia/commons/thumb/2/29/Coat_of_Arms_of_the_Russian_Federation_2.svg/640px-Coat_of_Arms_of_the_Russian_Federation_2.sv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9664" y="446670"/>
            <a:ext cx="1066800" cy="117181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bumper-stickers.ru/47165-thickbox_default/gerb-kemerovskoy-oblast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46644" y="491167"/>
            <a:ext cx="1127316" cy="112731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http://www.sibgerold.ru/sfo/350/Promyshlennyi_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4140" y="538635"/>
            <a:ext cx="841070" cy="1079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7001256" y="4742688"/>
            <a:ext cx="4572000" cy="707886"/>
          </a:xfrm>
          <a:prstGeom prst="rect">
            <a:avLst/>
          </a:prstGeom>
        </p:spPr>
        <p:txBody>
          <a:bodyPr>
            <a:spAutoFit/>
          </a:bodyPr>
          <a:lstStyle/>
          <a:p>
            <a:pPr algn="r" fontAlgn="base">
              <a:spcBef>
                <a:spcPct val="20000"/>
              </a:spcBef>
              <a:spcAft>
                <a:spcPct val="0"/>
              </a:spcAft>
              <a:defRPr/>
            </a:pPr>
            <a:r>
              <a:rPr lang="ru-RU" altLang="ru-RU" sz="2000" b="1" i="1" dirty="0">
                <a:solidFill>
                  <a:srgbClr val="1F497D">
                    <a:lumMod val="50000"/>
                  </a:srgbClr>
                </a:solidFill>
                <a:latin typeface="Times New Roman"/>
              </a:rPr>
              <a:t>Автор: Винник Ольга Алексеевна, преподаватель </a:t>
            </a:r>
          </a:p>
        </p:txBody>
      </p:sp>
      <p:sp>
        <p:nvSpPr>
          <p:cNvPr id="6" name="Прямоугольник 5"/>
          <p:cNvSpPr/>
          <p:nvPr/>
        </p:nvSpPr>
        <p:spPr>
          <a:xfrm>
            <a:off x="4646520" y="2475417"/>
            <a:ext cx="7144512" cy="1077218"/>
          </a:xfrm>
          <a:prstGeom prst="rect">
            <a:avLst/>
          </a:prstGeom>
        </p:spPr>
        <p:txBody>
          <a:bodyPr wrap="square">
            <a:spAutoFit/>
          </a:bodyPr>
          <a:lstStyle/>
          <a:p>
            <a:pPr algn="ctr"/>
            <a:r>
              <a:rPr lang="ru-RU" sz="3200" b="1" cap="all" dirty="0" smtClean="0">
                <a:solidFill>
                  <a:srgbClr val="002060"/>
                </a:solidFill>
                <a:latin typeface="Times New Roman" panose="02020603050405020304" pitchFamily="18" charset="0"/>
                <a:ea typeface="Times New Roman" panose="02020603050405020304" pitchFamily="18" charset="0"/>
              </a:rPr>
              <a:t>Викторина</a:t>
            </a:r>
          </a:p>
          <a:p>
            <a:pPr algn="ctr"/>
            <a:r>
              <a:rPr lang="ru-RU" sz="3200" b="1" cap="all" dirty="0" smtClean="0">
                <a:solidFill>
                  <a:srgbClr val="002060"/>
                </a:solidFill>
                <a:latin typeface="Times New Roman" panose="02020603050405020304" pitchFamily="18" charset="0"/>
                <a:ea typeface="Times New Roman" panose="02020603050405020304" pitchFamily="18" charset="0"/>
              </a:rPr>
              <a:t> «А я люблю места родные»</a:t>
            </a:r>
            <a:endParaRPr lang="ru-RU" sz="3200" dirty="0">
              <a:solidFill>
                <a:srgbClr val="002060"/>
              </a:solidFill>
            </a:endParaRPr>
          </a:p>
        </p:txBody>
      </p:sp>
      <p:pic>
        <p:nvPicPr>
          <p:cNvPr id="10" name="Picture 2" descr="https://media.izi.travel/c0de0f3b-48e5-4ce1-a63f-195f7e934cd4/b76d54bc-a719-4dfa-84ce-e0efeb73db8d_800x600.jpg"/>
          <p:cNvPicPr>
            <a:picLocks noChangeAspect="1" noChangeArrowheads="1"/>
          </p:cNvPicPr>
          <p:nvPr/>
        </p:nvPicPr>
        <p:blipFill rotWithShape="1">
          <a:blip r:embed="rId5">
            <a:extLst>
              <a:ext uri="{28A0092B-C50C-407E-A947-70E740481C1C}">
                <a14:useLocalDpi xmlns:a14="http://schemas.microsoft.com/office/drawing/2010/main" val="0"/>
              </a:ext>
            </a:extLst>
          </a:blip>
          <a:srcRect t="3724" r="5958"/>
          <a:stretch/>
        </p:blipFill>
        <p:spPr bwMode="auto">
          <a:xfrm>
            <a:off x="106939" y="2028134"/>
            <a:ext cx="4170607" cy="32022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72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1F497D">
                    <a:lumMod val="75000"/>
                  </a:srgbClr>
                </a:solidFill>
                <a:latin typeface="Times New Roman" panose="02020603050405020304" pitchFamily="18" charset="0"/>
                <a:cs typeface="Times New Roman" panose="02020603050405020304" pitchFamily="18" charset="0"/>
              </a:rPr>
              <a:t>Задание 5.  Населенные пункты </a:t>
            </a:r>
            <a:endParaRPr lang="ru-RU" dirty="0"/>
          </a:p>
        </p:txBody>
      </p:sp>
      <p:sp>
        <p:nvSpPr>
          <p:cNvPr id="3" name="Объект 2"/>
          <p:cNvSpPr>
            <a:spLocks noGrp="1"/>
          </p:cNvSpPr>
          <p:nvPr>
            <p:ph idx="1"/>
          </p:nvPr>
        </p:nvSpPr>
        <p:spPr/>
        <p:txBody>
          <a:bodyPr>
            <a:normAutofit fontScale="92500"/>
          </a:bodyPr>
          <a:lstStyle/>
          <a:p>
            <a:pPr lvl="0" algn="just">
              <a:lnSpc>
                <a:spcPct val="150000"/>
              </a:lnSpc>
              <a:buFont typeface="+mj-lt"/>
              <a:buAutoNum type="arabicPeriod"/>
            </a:pPr>
            <a:r>
              <a:rPr lang="ru-RU" b="1"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Назовите самое древнее село Промышленновского округа.</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Плотниково;</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Промышленная;</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Ваганово;</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err="1">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Морозово</a:t>
            </a: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pic>
        <p:nvPicPr>
          <p:cNvPr id="2050" name="Picture 2" descr="http://admprom.ru/wp-content/uploads/2020/09/%D0%B4%D0%BE%D0%BC-%D0%BA%D1%83%D0%BF%D1%86%D0%B0-%D0%9F%D0%BE%D0%BB%D0%B8%D0%B2%D1%86%D0%B5%D0%B2%D0%B0-%D0%BD%D0%B0%D1%87%D0%B0%D0%BB%D0%BE-20%D0%B2%D0%B5%D0%BA%D0%B0.jpg"/>
          <p:cNvPicPr>
            <a:picLocks noChangeAspect="1" noChangeArrowheads="1"/>
          </p:cNvPicPr>
          <p:nvPr/>
        </p:nvPicPr>
        <p:blipFill rotWithShape="1">
          <a:blip r:embed="rId2">
            <a:extLst>
              <a:ext uri="{28A0092B-C50C-407E-A947-70E740481C1C}">
                <a14:useLocalDpi xmlns:a14="http://schemas.microsoft.com/office/drawing/2010/main" val="0"/>
              </a:ext>
            </a:extLst>
          </a:blip>
          <a:srcRect t="25022" b="13065"/>
          <a:stretch/>
        </p:blipFill>
        <p:spPr bwMode="auto">
          <a:xfrm>
            <a:off x="5479931" y="2532730"/>
            <a:ext cx="6102469" cy="2660904"/>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715934" y="5376197"/>
            <a:ext cx="3286669" cy="461665"/>
          </a:xfrm>
          <a:prstGeom prst="rect">
            <a:avLst/>
          </a:prstGeom>
        </p:spPr>
        <p:txBody>
          <a:bodyPr wrap="none">
            <a:spAutoFit/>
          </a:bodyPr>
          <a:lstStyle/>
          <a:p>
            <a:r>
              <a:rPr lang="ru-RU" sz="2400" b="1" dirty="0" smtClean="0">
                <a:solidFill>
                  <a:schemeClr val="tx2">
                    <a:lumMod val="75000"/>
                  </a:schemeClr>
                </a:solidFill>
                <a:latin typeface="Times New Roman" panose="02020603050405020304" pitchFamily="18" charset="0"/>
                <a:cs typeface="Times New Roman" panose="02020603050405020304" pitchFamily="18" charset="0"/>
              </a:rPr>
              <a:t>Дом </a:t>
            </a:r>
            <a:r>
              <a:rPr lang="ru-RU" sz="2400" b="1" dirty="0">
                <a:solidFill>
                  <a:schemeClr val="tx2">
                    <a:lumMod val="75000"/>
                  </a:schemeClr>
                </a:solidFill>
                <a:latin typeface="Times New Roman" panose="02020603050405020304" pitchFamily="18" charset="0"/>
                <a:cs typeface="Times New Roman" panose="02020603050405020304" pitchFamily="18" charset="0"/>
              </a:rPr>
              <a:t>купца </a:t>
            </a:r>
            <a:r>
              <a:rPr lang="ru-RU" sz="2400" b="1" dirty="0" err="1">
                <a:solidFill>
                  <a:schemeClr val="tx2">
                    <a:lumMod val="75000"/>
                  </a:schemeClr>
                </a:solidFill>
                <a:latin typeface="Times New Roman" panose="02020603050405020304" pitchFamily="18" charset="0"/>
                <a:cs typeface="Times New Roman" panose="02020603050405020304" pitchFamily="18" charset="0"/>
              </a:rPr>
              <a:t>Поливцева</a:t>
            </a:r>
            <a:endParaRPr lang="ru-RU" sz="2400" b="1"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2597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536" y="9145"/>
            <a:ext cx="10972800" cy="1143000"/>
          </a:xfrm>
        </p:spPr>
        <p:txBody>
          <a:bodyPr/>
          <a:lstStyle/>
          <a:p>
            <a:r>
              <a:rPr lang="ru-RU" dirty="0">
                <a:solidFill>
                  <a:schemeClr val="tx2">
                    <a:lumMod val="75000"/>
                  </a:schemeClr>
                </a:solidFill>
                <a:latin typeface="Times New Roman" panose="02020603050405020304" pitchFamily="18" charset="0"/>
                <a:cs typeface="Times New Roman" panose="02020603050405020304" pitchFamily="18" charset="0"/>
              </a:rPr>
              <a:t>Задание 6. Писатели и поэты</a:t>
            </a:r>
          </a:p>
        </p:txBody>
      </p:sp>
      <p:sp>
        <p:nvSpPr>
          <p:cNvPr id="3" name="Объект 2"/>
          <p:cNvSpPr>
            <a:spLocks noGrp="1"/>
          </p:cNvSpPr>
          <p:nvPr>
            <p:ph idx="1"/>
          </p:nvPr>
        </p:nvSpPr>
        <p:spPr>
          <a:xfrm>
            <a:off x="243840" y="1152145"/>
            <a:ext cx="10972800" cy="4525963"/>
          </a:xfrm>
        </p:spPr>
        <p:txBody>
          <a:bodyPr>
            <a:normAutofit fontScale="92500" lnSpcReduction="10000"/>
          </a:bodyPr>
          <a:lstStyle/>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1.	Кто из писателей и поэтов не родился в Промышленном округе?</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2.	Кто из писателей и поэтов родился в п. Промышленная?</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3.	Кто из писателей и поэтов окончил школу № 56?</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4.	Кому из поэтов принадлежат строки:</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«В широких просторах Кузнецкой земли,</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Где ветры зеленые бродят,</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Районный поселок у самой Ини</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Раскинул повсюду дороги…»</a:t>
            </a:r>
          </a:p>
        </p:txBody>
      </p:sp>
      <p:pic>
        <p:nvPicPr>
          <p:cNvPr id="4" name="Рисунок 3" descr="https://mbumbprom.ru/wp-content/uploads/2018/04/%D0%A3%D1%84%D0%B8%D0%BC%D1%86%D0%B5%D0%B2%D0%BE-%D0%9A%D0%BE%D0%BD%D1%8C%D1%8F%D0%BA%D0%BE%D0%B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15585" y="4317017"/>
            <a:ext cx="1367980" cy="1957769"/>
          </a:xfrm>
          <a:prstGeom prst="rect">
            <a:avLst/>
          </a:prstGeom>
          <a:noFill/>
          <a:ln>
            <a:noFill/>
          </a:ln>
        </p:spPr>
      </p:pic>
      <p:pic>
        <p:nvPicPr>
          <p:cNvPr id="5" name="Рисунок 4" descr="http://infomania.ru/map/wp-content/uploads/2015/10/Beresnev-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9382" y="3477984"/>
            <a:ext cx="1536383" cy="1965199"/>
          </a:xfrm>
          <a:prstGeom prst="rect">
            <a:avLst/>
          </a:prstGeom>
          <a:noFill/>
          <a:ln>
            <a:noFill/>
          </a:ln>
        </p:spPr>
      </p:pic>
      <p:pic>
        <p:nvPicPr>
          <p:cNvPr id="6" name="Рисунок 5" descr="Мазикин Петр АлексеевичРодился 23 сентября 1918 года в селе Морозово Промышленновского района. До армии учился и работал в деревне."/>
          <p:cNvPicPr/>
          <p:nvPr/>
        </p:nvPicPr>
        <p:blipFill rotWithShape="1">
          <a:blip r:embed="rId4">
            <a:extLst>
              <a:ext uri="{28A0092B-C50C-407E-A947-70E740481C1C}">
                <a14:useLocalDpi xmlns:a14="http://schemas.microsoft.com/office/drawing/2010/main" val="0"/>
              </a:ext>
            </a:extLst>
          </a:blip>
          <a:srcRect l="3208" t="5469" r="59458" b="4975"/>
          <a:stretch/>
        </p:blipFill>
        <p:spPr bwMode="auto">
          <a:xfrm>
            <a:off x="10055254" y="2523745"/>
            <a:ext cx="1612489" cy="1998490"/>
          </a:xfrm>
          <a:prstGeom prst="rect">
            <a:avLst/>
          </a:prstGeom>
          <a:noFill/>
          <a:ln>
            <a:noFill/>
          </a:ln>
          <a:extLst>
            <a:ext uri="{53640926-AAD7-44D8-BBD7-CCE9431645EC}">
              <a14:shadowObscured xmlns:a14="http://schemas.microsoft.com/office/drawing/2010/main"/>
            </a:ext>
          </a:extLst>
        </p:spPr>
      </p:pic>
      <p:pic>
        <p:nvPicPr>
          <p:cNvPr id="7" name="Рисунок 6" descr="Василий Фёдоров,Антология русского лиризма. ХХ век, Александр Васин-Макаров,  русская поэзия, студия Александра Васина-Макарова"/>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055255" y="4627546"/>
            <a:ext cx="1707559" cy="1965278"/>
          </a:xfrm>
          <a:prstGeom prst="rect">
            <a:avLst/>
          </a:prstGeom>
          <a:noFill/>
          <a:ln>
            <a:noFill/>
          </a:ln>
        </p:spPr>
      </p:pic>
      <p:sp>
        <p:nvSpPr>
          <p:cNvPr id="8" name="Прямоугольник 7"/>
          <p:cNvSpPr/>
          <p:nvPr/>
        </p:nvSpPr>
        <p:spPr>
          <a:xfrm>
            <a:off x="5245382" y="5242228"/>
            <a:ext cx="338554" cy="461665"/>
          </a:xfrm>
          <a:prstGeom prst="rect">
            <a:avLst/>
          </a:prstGeom>
        </p:spPr>
        <p:txBody>
          <a:bodyPr wrap="none">
            <a:spAutoFit/>
          </a:bodyPr>
          <a:lstStyle/>
          <a:p>
            <a:pPr lvl="0"/>
            <a:r>
              <a:rPr lang="ru-RU" sz="2400" b="1" dirty="0">
                <a:solidFill>
                  <a:prstClr val="black"/>
                </a:solidFill>
                <a:latin typeface="Times New Roman" panose="02020603050405020304" pitchFamily="18" charset="0"/>
                <a:cs typeface="Times New Roman" panose="02020603050405020304" pitchFamily="18" charset="0"/>
              </a:rPr>
              <a:t>1</a:t>
            </a:r>
          </a:p>
        </p:txBody>
      </p:sp>
      <p:sp>
        <p:nvSpPr>
          <p:cNvPr id="9" name="Прямоугольник 8"/>
          <p:cNvSpPr/>
          <p:nvPr/>
        </p:nvSpPr>
        <p:spPr>
          <a:xfrm>
            <a:off x="7367676" y="4396713"/>
            <a:ext cx="338554" cy="461665"/>
          </a:xfrm>
          <a:prstGeom prst="rect">
            <a:avLst/>
          </a:prstGeom>
        </p:spPr>
        <p:txBody>
          <a:bodyPr wrap="none">
            <a:spAutoFit/>
          </a:bodyPr>
          <a:lstStyle/>
          <a:p>
            <a:pPr lvl="0"/>
            <a:r>
              <a:rPr lang="ru-RU" sz="2400" b="1" dirty="0" smtClean="0">
                <a:solidFill>
                  <a:prstClr val="black"/>
                </a:solidFill>
                <a:latin typeface="Times New Roman" panose="02020603050405020304" pitchFamily="18" charset="0"/>
                <a:cs typeface="Times New Roman" panose="02020603050405020304" pitchFamily="18" charset="0"/>
              </a:rPr>
              <a:t>2</a:t>
            </a:r>
            <a:endParaRPr lang="ru-RU" sz="2400" b="1" dirty="0">
              <a:solidFill>
                <a:prstClr val="black"/>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9552127" y="3158679"/>
            <a:ext cx="338554" cy="461665"/>
          </a:xfrm>
          <a:prstGeom prst="rect">
            <a:avLst/>
          </a:prstGeom>
        </p:spPr>
        <p:txBody>
          <a:bodyPr wrap="none">
            <a:spAutoFit/>
          </a:bodyPr>
          <a:lstStyle/>
          <a:p>
            <a:pPr lvl="0"/>
            <a:r>
              <a:rPr lang="ru-RU" sz="2400" b="1" dirty="0" smtClean="0">
                <a:solidFill>
                  <a:prstClr val="black"/>
                </a:solidFill>
                <a:latin typeface="Times New Roman" panose="02020603050405020304" pitchFamily="18" charset="0"/>
                <a:cs typeface="Times New Roman" panose="02020603050405020304" pitchFamily="18" charset="0"/>
              </a:rPr>
              <a:t>3</a:t>
            </a:r>
            <a:endParaRPr lang="ru-RU" sz="2400" b="1" dirty="0">
              <a:solidFill>
                <a:prstClr val="black"/>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9643549" y="5447275"/>
            <a:ext cx="338554" cy="461665"/>
          </a:xfrm>
          <a:prstGeom prst="rect">
            <a:avLst/>
          </a:prstGeom>
        </p:spPr>
        <p:txBody>
          <a:bodyPr wrap="none">
            <a:spAutoFit/>
          </a:bodyPr>
          <a:lstStyle/>
          <a:p>
            <a:pPr lvl="0"/>
            <a:r>
              <a:rPr lang="ru-RU" sz="2400" b="1" dirty="0" smtClean="0">
                <a:solidFill>
                  <a:prstClr val="black"/>
                </a:solidFill>
                <a:latin typeface="Times New Roman" panose="02020603050405020304" pitchFamily="18" charset="0"/>
                <a:cs typeface="Times New Roman" panose="02020603050405020304" pitchFamily="18" charset="0"/>
              </a:rPr>
              <a:t>4</a:t>
            </a:r>
            <a:endParaRPr lang="ru-RU" sz="24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1454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tx2">
                    <a:lumMod val="75000"/>
                  </a:schemeClr>
                </a:solidFill>
                <a:latin typeface="Times New Roman" panose="02020603050405020304" pitchFamily="18" charset="0"/>
                <a:cs typeface="Times New Roman" panose="02020603050405020304" pitchFamily="18" charset="0"/>
              </a:rPr>
              <a:t>Задание 7. Реки и озера</a:t>
            </a:r>
          </a:p>
        </p:txBody>
      </p:sp>
      <p:sp>
        <p:nvSpPr>
          <p:cNvPr id="3" name="Объект 2"/>
          <p:cNvSpPr>
            <a:spLocks noGrp="1"/>
          </p:cNvSpPr>
          <p:nvPr>
            <p:ph idx="1"/>
          </p:nvPr>
        </p:nvSpPr>
        <p:spPr/>
        <p:txBody>
          <a:bodyPr/>
          <a:lstStyle/>
          <a:p>
            <a:pPr marL="0" indent="0">
              <a:buNone/>
            </a:pPr>
            <a:r>
              <a:rPr lang="ru-RU" dirty="0">
                <a:latin typeface="Times New Roman" panose="02020603050405020304" pitchFamily="18" charset="0"/>
                <a:cs typeface="Times New Roman" panose="02020603050405020304" pitchFamily="18" charset="0"/>
              </a:rPr>
              <a:t>1. Назовите реку, название которой в переводе с тюркского означает «Мать - река».</a:t>
            </a:r>
          </a:p>
          <a:p>
            <a:pPr marL="0" indent="0">
              <a:buNone/>
            </a:pPr>
            <a:r>
              <a:rPr lang="ru-RU" dirty="0">
                <a:latin typeface="Times New Roman" panose="02020603050405020304" pitchFamily="18" charset="0"/>
                <a:cs typeface="Times New Roman" panose="02020603050405020304" pitchFamily="18" charset="0"/>
              </a:rPr>
              <a:t>1) </a:t>
            </a:r>
            <a:r>
              <a:rPr lang="ru-RU" dirty="0" err="1">
                <a:latin typeface="Times New Roman" panose="02020603050405020304" pitchFamily="18" charset="0"/>
                <a:cs typeface="Times New Roman" panose="02020603050405020304" pitchFamily="18" charset="0"/>
              </a:rPr>
              <a:t>Камысла</a:t>
            </a:r>
            <a:r>
              <a:rPr lang="ru-RU" dirty="0">
                <a:latin typeface="Times New Roman" panose="02020603050405020304" pitchFamily="18" charset="0"/>
                <a:cs typeface="Times New Roman" panose="02020603050405020304" pitchFamily="18" charset="0"/>
              </a:rPr>
              <a:t>;</a:t>
            </a:r>
          </a:p>
          <a:p>
            <a:pPr marL="0" indent="0">
              <a:buNone/>
            </a:pPr>
            <a:r>
              <a:rPr lang="ru-RU" dirty="0">
                <a:latin typeface="Times New Roman" panose="02020603050405020304" pitchFamily="18" charset="0"/>
                <a:cs typeface="Times New Roman" panose="02020603050405020304" pitchFamily="18" charset="0"/>
              </a:rPr>
              <a:t>2) Иня;</a:t>
            </a:r>
          </a:p>
          <a:p>
            <a:pPr marL="0" indent="0">
              <a:buNone/>
            </a:pPr>
            <a:r>
              <a:rPr lang="ru-RU" dirty="0">
                <a:latin typeface="Times New Roman" panose="02020603050405020304" pitchFamily="18" charset="0"/>
                <a:cs typeface="Times New Roman" panose="02020603050405020304" pitchFamily="18" charset="0"/>
              </a:rPr>
              <a:t>3) </a:t>
            </a:r>
            <a:r>
              <a:rPr lang="ru-RU" dirty="0" err="1">
                <a:latin typeface="Times New Roman" panose="02020603050405020304" pitchFamily="18" charset="0"/>
                <a:cs typeface="Times New Roman" panose="02020603050405020304" pitchFamily="18" charset="0"/>
              </a:rPr>
              <a:t>Тарсьма</a:t>
            </a:r>
            <a:r>
              <a:rPr lang="ru-RU" dirty="0">
                <a:latin typeface="Times New Roman" panose="02020603050405020304" pitchFamily="18" charset="0"/>
                <a:cs typeface="Times New Roman" panose="02020603050405020304" pitchFamily="18" charset="0"/>
              </a:rPr>
              <a:t>;</a:t>
            </a:r>
          </a:p>
          <a:p>
            <a:pPr marL="0" indent="0">
              <a:buNone/>
            </a:pPr>
            <a:r>
              <a:rPr lang="ru-RU" dirty="0">
                <a:latin typeface="Times New Roman" panose="02020603050405020304" pitchFamily="18" charset="0"/>
                <a:cs typeface="Times New Roman" panose="02020603050405020304" pitchFamily="18" charset="0"/>
              </a:rPr>
              <a:t>4) Северная </a:t>
            </a:r>
            <a:r>
              <a:rPr lang="ru-RU" dirty="0" err="1">
                <a:latin typeface="Times New Roman" panose="02020603050405020304" pitchFamily="18" charset="0"/>
                <a:cs typeface="Times New Roman" panose="02020603050405020304" pitchFamily="18" charset="0"/>
              </a:rPr>
              <a:t>Уньга</a:t>
            </a:r>
            <a:r>
              <a:rPr lang="ru-RU" dirty="0">
                <a:latin typeface="Times New Roman" panose="02020603050405020304" pitchFamily="18" charset="0"/>
                <a:cs typeface="Times New Roman" panose="02020603050405020304" pitchFamily="18" charset="0"/>
              </a:rPr>
              <a:t>.</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4456" y="2209780"/>
            <a:ext cx="5769864" cy="3798343"/>
          </a:xfrm>
          <a:prstGeom prst="rect">
            <a:avLst/>
          </a:prstGeom>
        </p:spPr>
      </p:pic>
    </p:spTree>
    <p:extLst>
      <p:ext uri="{BB962C8B-B14F-4D97-AF65-F5344CB8AC3E}">
        <p14:creationId xmlns:p14="http://schemas.microsoft.com/office/powerpoint/2010/main" val="4117125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1F497D">
                    <a:lumMod val="75000"/>
                  </a:srgbClr>
                </a:solidFill>
                <a:latin typeface="Times New Roman" panose="02020603050405020304" pitchFamily="18" charset="0"/>
                <a:cs typeface="Times New Roman" panose="02020603050405020304" pitchFamily="18" charset="0"/>
              </a:rPr>
              <a:t>Задание 7. Реки и озера</a:t>
            </a:r>
            <a:endParaRPr lang="ru-RU" dirty="0"/>
          </a:p>
        </p:txBody>
      </p:sp>
      <p:sp>
        <p:nvSpPr>
          <p:cNvPr id="3" name="Объект 2"/>
          <p:cNvSpPr>
            <a:spLocks noGrp="1"/>
          </p:cNvSpPr>
          <p:nvPr>
            <p:ph idx="1"/>
          </p:nvPr>
        </p:nvSpPr>
        <p:spPr>
          <a:xfrm>
            <a:off x="1130808" y="1600201"/>
            <a:ext cx="10972800" cy="4525963"/>
          </a:xfrm>
        </p:spPr>
        <p:txBody>
          <a:bodyPr/>
          <a:lstStyle/>
          <a:p>
            <a:pPr marL="0" indent="0">
              <a:buNone/>
            </a:pPr>
            <a:r>
              <a:rPr lang="ru-RU" dirty="0" smtClean="0">
                <a:solidFill>
                  <a:schemeClr val="tx2">
                    <a:lumMod val="75000"/>
                  </a:schemeClr>
                </a:solidFill>
                <a:latin typeface="Times New Roman" panose="02020603050405020304" pitchFamily="18" charset="0"/>
                <a:cs typeface="Times New Roman" panose="02020603050405020304" pitchFamily="18" charset="0"/>
              </a:rPr>
              <a:t>2. Назовите </a:t>
            </a:r>
            <a:r>
              <a:rPr lang="ru-RU" dirty="0">
                <a:solidFill>
                  <a:schemeClr val="tx2">
                    <a:lumMod val="75000"/>
                  </a:schemeClr>
                </a:solidFill>
                <a:latin typeface="Times New Roman" panose="02020603050405020304" pitchFamily="18" charset="0"/>
                <a:cs typeface="Times New Roman" panose="02020603050405020304" pitchFamily="18" charset="0"/>
              </a:rPr>
              <a:t>озеро, которое в переводе обозначает «Отец-Мать».</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1)  Лесное; </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2) </a:t>
            </a:r>
            <a:r>
              <a:rPr lang="ru-RU" dirty="0" err="1">
                <a:solidFill>
                  <a:schemeClr val="tx2">
                    <a:lumMod val="75000"/>
                  </a:schemeClr>
                </a:solidFill>
                <a:latin typeface="Times New Roman" panose="02020603050405020304" pitchFamily="18" charset="0"/>
                <a:cs typeface="Times New Roman" panose="02020603050405020304" pitchFamily="18" charset="0"/>
              </a:rPr>
              <a:t>Ата-Анай</a:t>
            </a:r>
            <a:r>
              <a:rPr lang="ru-RU" dirty="0">
                <a:solidFill>
                  <a:schemeClr val="tx2">
                    <a:lumMod val="75000"/>
                  </a:schemeClr>
                </a:solidFill>
                <a:latin typeface="Times New Roman" panose="02020603050405020304" pitchFamily="18" charset="0"/>
                <a:cs typeface="Times New Roman" panose="02020603050405020304" pitchFamily="18" charset="0"/>
              </a:rPr>
              <a:t>;</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3) Черное;</a:t>
            </a:r>
          </a:p>
          <a:p>
            <a:pPr marL="0" indent="0">
              <a:buNone/>
            </a:pPr>
            <a:r>
              <a:rPr lang="ru-RU" dirty="0">
                <a:solidFill>
                  <a:schemeClr val="tx2">
                    <a:lumMod val="75000"/>
                  </a:schemeClr>
                </a:solidFill>
                <a:latin typeface="Times New Roman" panose="02020603050405020304" pitchFamily="18" charset="0"/>
                <a:cs typeface="Times New Roman" panose="02020603050405020304" pitchFamily="18" charset="0"/>
              </a:rPr>
              <a:t>4) Большое. </a:t>
            </a:r>
          </a:p>
          <a:p>
            <a:endParaRPr lang="ru-RU"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1456" y="2267238"/>
            <a:ext cx="5274320" cy="3530057"/>
          </a:xfrm>
          <a:prstGeom prst="rect">
            <a:avLst/>
          </a:prstGeom>
        </p:spPr>
      </p:pic>
    </p:spTree>
    <p:extLst>
      <p:ext uri="{BB962C8B-B14F-4D97-AF65-F5344CB8AC3E}">
        <p14:creationId xmlns:p14="http://schemas.microsoft.com/office/powerpoint/2010/main" val="1567406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6720" y="0"/>
            <a:ext cx="10972800" cy="1143000"/>
          </a:xfrm>
        </p:spPr>
        <p:txBody>
          <a:bodyPr/>
          <a:lstStyle/>
          <a:p>
            <a:r>
              <a:rPr lang="ru-RU" dirty="0">
                <a:solidFill>
                  <a:schemeClr val="tx2">
                    <a:lumMod val="75000"/>
                  </a:schemeClr>
                </a:solidFill>
                <a:latin typeface="Times New Roman" panose="02020603050405020304" pitchFamily="18" charset="0"/>
                <a:cs typeface="Times New Roman" panose="02020603050405020304" pitchFamily="18" charset="0"/>
              </a:rPr>
              <a:t>Задание 8.  Публикации районной </a:t>
            </a:r>
            <a:r>
              <a:rPr lang="ru-RU" dirty="0" smtClean="0">
                <a:solidFill>
                  <a:schemeClr val="tx2">
                    <a:lumMod val="75000"/>
                  </a:schemeClr>
                </a:solidFill>
                <a:latin typeface="Times New Roman" panose="02020603050405020304" pitchFamily="18" charset="0"/>
                <a:cs typeface="Times New Roman" panose="02020603050405020304" pitchFamily="18" charset="0"/>
              </a:rPr>
              <a:t>газеты</a:t>
            </a:r>
            <a:endParaRPr lang="ru-RU" dirty="0"/>
          </a:p>
        </p:txBody>
      </p:sp>
      <p:sp>
        <p:nvSpPr>
          <p:cNvPr id="3" name="Объект 2"/>
          <p:cNvSpPr>
            <a:spLocks noGrp="1"/>
          </p:cNvSpPr>
          <p:nvPr>
            <p:ph idx="1"/>
          </p:nvPr>
        </p:nvSpPr>
        <p:spPr>
          <a:xfrm>
            <a:off x="137160" y="969264"/>
            <a:ext cx="11978640" cy="5266945"/>
          </a:xfrm>
        </p:spPr>
        <p:txBody>
          <a:bodyPr>
            <a:normAutofit fontScale="32500" lnSpcReduction="20000"/>
          </a:bodyPr>
          <a:lstStyle/>
          <a:p>
            <a:pPr marL="0" indent="0" algn="just">
              <a:buNone/>
            </a:pPr>
            <a:r>
              <a:rPr lang="ru-RU" sz="6200" dirty="0">
                <a:latin typeface="Times New Roman" panose="02020603050405020304" pitchFamily="18" charset="0"/>
                <a:cs typeface="Times New Roman" panose="02020603050405020304" pitchFamily="18" charset="0"/>
              </a:rPr>
              <a:t>1.	</a:t>
            </a:r>
            <a:r>
              <a:rPr lang="ru-RU" sz="6000" dirty="0">
                <a:latin typeface="Times New Roman" panose="02020603050405020304" pitchFamily="18" charset="0"/>
                <a:cs typeface="Times New Roman" panose="02020603050405020304" pitchFamily="18" charset="0"/>
              </a:rPr>
              <a:t>Прочитайте отрывок из статьи районной газеты, назовите год публикации;</a:t>
            </a:r>
          </a:p>
          <a:p>
            <a:pPr marL="0" indent="0" algn="just">
              <a:buNone/>
            </a:pPr>
            <a:r>
              <a:rPr lang="ru-RU" sz="6000" dirty="0" smtClean="0">
                <a:latin typeface="Times New Roman" panose="02020603050405020304" pitchFamily="18" charset="0"/>
                <a:cs typeface="Times New Roman" panose="02020603050405020304" pitchFamily="18" charset="0"/>
              </a:rPr>
              <a:t>2.</a:t>
            </a:r>
            <a:r>
              <a:rPr lang="ru-RU" sz="6000" dirty="0">
                <a:latin typeface="Times New Roman" panose="02020603050405020304" pitchFamily="18" charset="0"/>
                <a:cs typeface="Times New Roman" panose="02020603050405020304" pitchFamily="18" charset="0"/>
              </a:rPr>
              <a:t>	Назовите год эвакуации завода СМД в наш район.</a:t>
            </a:r>
          </a:p>
          <a:p>
            <a:pPr marL="0" indent="0" algn="just">
              <a:buNone/>
            </a:pPr>
            <a:r>
              <a:rPr lang="ru-RU" sz="6000" dirty="0">
                <a:latin typeface="Times New Roman" panose="02020603050405020304" pitchFamily="18" charset="0"/>
                <a:cs typeface="Times New Roman" panose="02020603050405020304" pitchFamily="18" charset="0"/>
              </a:rPr>
              <a:t>  Третий год кровавой войны подходил к концу. Наступивший 19..-ый ставил перед тружениками глубокого тыла новые задачи. Фронт требовал всё новых резервов, а в деревнях оставалось всё меньше мужчин. Вся тяжесть сельского труда наваливалась на плечи женщин, еще не окрепших юношей. Шестидесятилетние, семидесятилетние крестьяне всё чаще выходили в поля и на фермы колхозов. Вот как писала районная газета того периода о делах и заботах крестьян района:</a:t>
            </a:r>
          </a:p>
          <a:p>
            <a:pPr marL="0" indent="0" algn="just">
              <a:buNone/>
            </a:pPr>
            <a:r>
              <a:rPr lang="ru-RU" sz="6000" dirty="0">
                <a:latin typeface="Times New Roman" panose="02020603050405020304" pitchFamily="18" charset="0"/>
                <a:cs typeface="Times New Roman" panose="02020603050405020304" pitchFamily="18" charset="0"/>
              </a:rPr>
              <a:t>«Завод «СМД», успешно выполнивший годовой план производства продукции ко дню Сталинской конституции, до конца года выпустил сверхплановой продукции на 500 тыс. рублей. Кроме того, по заданию РК ВКП (б) завод занялся изготовлением запасных частей к сельхозмашинам. </a:t>
            </a:r>
          </a:p>
          <a:p>
            <a:pPr marL="0" indent="0" algn="just">
              <a:buNone/>
            </a:pPr>
            <a:r>
              <a:rPr lang="ru-RU" sz="6000" dirty="0">
                <a:latin typeface="Times New Roman" panose="02020603050405020304" pitchFamily="18" charset="0"/>
                <a:cs typeface="Times New Roman" panose="02020603050405020304" pitchFamily="18" charset="0"/>
              </a:rPr>
              <a:t>В новом, 19.., заводу предстоит сложная производственная программа. Нам предстоит расширить ассортимент выпускаемой продукции и увеличить ее количество. В своём новогоднем рапорте товарищу Сталину мы заверили его, что в 19.. году приложим максимум усилий для выполнения производственной программы», – заявил директор завода СМД А. </a:t>
            </a:r>
            <a:r>
              <a:rPr lang="ru-RU" sz="6000" dirty="0" err="1">
                <a:latin typeface="Times New Roman" panose="02020603050405020304" pitchFamily="18" charset="0"/>
                <a:cs typeface="Times New Roman" panose="02020603050405020304" pitchFamily="18" charset="0"/>
              </a:rPr>
              <a:t>Пустовойтов</a:t>
            </a:r>
            <a:r>
              <a:rPr lang="ru-RU" sz="6000" dirty="0">
                <a:latin typeface="Times New Roman" panose="02020603050405020304" pitchFamily="18" charset="0"/>
                <a:cs typeface="Times New Roman" panose="02020603050405020304" pitchFamily="18" charset="0"/>
              </a:rPr>
              <a:t>».</a:t>
            </a:r>
          </a:p>
          <a:p>
            <a:pPr marL="0" indent="0" algn="just">
              <a:buNone/>
            </a:pPr>
            <a:r>
              <a:rPr lang="ru-RU" sz="8600" b="1" dirty="0">
                <a:latin typeface="Times New Roman" panose="02020603050405020304" pitchFamily="18" charset="0"/>
                <a:cs typeface="Times New Roman" panose="02020603050405020304" pitchFamily="18" charset="0"/>
              </a:rPr>
              <a:t>1)	</a:t>
            </a:r>
            <a:r>
              <a:rPr lang="ru-RU" sz="8600" b="1" dirty="0" smtClean="0">
                <a:latin typeface="Times New Roman" panose="02020603050405020304" pitchFamily="18" charset="0"/>
                <a:cs typeface="Times New Roman" panose="02020603050405020304" pitchFamily="18" charset="0"/>
              </a:rPr>
              <a:t>1942;                2</a:t>
            </a:r>
            <a:r>
              <a:rPr lang="ru-RU" sz="8600" b="1" dirty="0">
                <a:latin typeface="Times New Roman" panose="02020603050405020304" pitchFamily="18" charset="0"/>
                <a:cs typeface="Times New Roman" panose="02020603050405020304" pitchFamily="18" charset="0"/>
              </a:rPr>
              <a:t>)	</a:t>
            </a:r>
            <a:r>
              <a:rPr lang="ru-RU" sz="8600" b="1" dirty="0" smtClean="0">
                <a:latin typeface="Times New Roman" panose="02020603050405020304" pitchFamily="18" charset="0"/>
                <a:cs typeface="Times New Roman" panose="02020603050405020304" pitchFamily="18" charset="0"/>
              </a:rPr>
              <a:t>1943;                    3</a:t>
            </a:r>
            <a:r>
              <a:rPr lang="ru-RU" sz="8600" b="1" dirty="0">
                <a:latin typeface="Times New Roman" panose="02020603050405020304" pitchFamily="18" charset="0"/>
                <a:cs typeface="Times New Roman" panose="02020603050405020304" pitchFamily="18" charset="0"/>
              </a:rPr>
              <a:t>)	</a:t>
            </a:r>
            <a:r>
              <a:rPr lang="ru-RU" sz="8600" b="1" dirty="0" smtClean="0">
                <a:latin typeface="Times New Roman" panose="02020603050405020304" pitchFamily="18" charset="0"/>
                <a:cs typeface="Times New Roman" panose="02020603050405020304" pitchFamily="18" charset="0"/>
              </a:rPr>
              <a:t>1944;                     4</a:t>
            </a:r>
            <a:r>
              <a:rPr lang="ru-RU" sz="8600" b="1" dirty="0">
                <a:latin typeface="Times New Roman" panose="02020603050405020304" pitchFamily="18" charset="0"/>
                <a:cs typeface="Times New Roman" panose="02020603050405020304" pitchFamily="18" charset="0"/>
              </a:rPr>
              <a:t>)	</a:t>
            </a:r>
            <a:r>
              <a:rPr lang="ru-RU" sz="8600" b="1" dirty="0" smtClean="0">
                <a:latin typeface="Times New Roman" panose="02020603050405020304" pitchFamily="18" charset="0"/>
                <a:cs typeface="Times New Roman" panose="02020603050405020304" pitchFamily="18" charset="0"/>
              </a:rPr>
              <a:t>1945</a:t>
            </a:r>
            <a:endParaRPr lang="ru-RU" sz="8600" b="1"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5459972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1664" y="34124"/>
            <a:ext cx="7620000" cy="1143000"/>
          </a:xfrm>
        </p:spPr>
        <p:txBody>
          <a:bodyPr/>
          <a:lstStyle/>
          <a:p>
            <a:r>
              <a:rPr lang="ru-RU" dirty="0" smtClean="0">
                <a:solidFill>
                  <a:schemeClr val="tx2">
                    <a:lumMod val="75000"/>
                  </a:schemeClr>
                </a:solidFill>
                <a:latin typeface="Times New Roman" panose="02020603050405020304" pitchFamily="18" charset="0"/>
                <a:cs typeface="Times New Roman" panose="02020603050405020304" pitchFamily="18" charset="0"/>
              </a:rPr>
              <a:t>Подведение итогов</a:t>
            </a:r>
            <a:endParaRPr lang="ru-RU" dirty="0">
              <a:solidFill>
                <a:schemeClr val="tx2">
                  <a:lumMod val="75000"/>
                </a:schemeClr>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053585" y="2766015"/>
            <a:ext cx="2308645" cy="369332"/>
          </a:xfrm>
          <a:prstGeom prst="rect">
            <a:avLst/>
          </a:prstGeom>
        </p:spPr>
        <p:txBody>
          <a:bodyPr wrap="none">
            <a:spAutoFit/>
          </a:bodyPr>
          <a:lstStyle/>
          <a:p>
            <a:r>
              <a:rPr lang="ru-RU" b="1" dirty="0">
                <a:solidFill>
                  <a:schemeClr val="tx2">
                    <a:lumMod val="75000"/>
                  </a:schemeClr>
                </a:solidFill>
                <a:latin typeface="Times New Roman" panose="02020603050405020304" pitchFamily="18" charset="0"/>
                <a:cs typeface="Times New Roman" panose="02020603050405020304" pitchFamily="18" charset="0"/>
              </a:rPr>
              <a:t>«Память о границе»</a:t>
            </a:r>
            <a:endParaRPr lang="ru-RU" b="1" i="0" dirty="0">
              <a:solidFill>
                <a:schemeClr val="tx2">
                  <a:lumMod val="75000"/>
                </a:schemeClr>
              </a:solidFill>
              <a:effectLst/>
              <a:latin typeface="Times New Roman" panose="02020603050405020304" pitchFamily="18" charset="0"/>
              <a:cs typeface="Times New Roman" panose="02020603050405020304" pitchFamily="18" charset="0"/>
            </a:endParaRPr>
          </a:p>
        </p:txBody>
      </p:sp>
      <p:pic>
        <p:nvPicPr>
          <p:cNvPr id="5124" name="Picture 4" descr="https://media.izi.travel/c0de0f3b-48e5-4ce1-a63f-195f7e934cd4/d73cee53-9440-49ab-9c4b-7f3931a465f0_800x600.jpg"/>
          <p:cNvPicPr>
            <a:picLocks noChangeAspect="1" noChangeArrowheads="1"/>
          </p:cNvPicPr>
          <p:nvPr/>
        </p:nvPicPr>
        <p:blipFill rotWithShape="1">
          <a:blip r:embed="rId2">
            <a:extLst>
              <a:ext uri="{28A0092B-C50C-407E-A947-70E740481C1C}">
                <a14:useLocalDpi xmlns:a14="http://schemas.microsoft.com/office/drawing/2010/main" val="0"/>
              </a:ext>
            </a:extLst>
          </a:blip>
          <a:srcRect b="15269"/>
          <a:stretch/>
        </p:blipFill>
        <p:spPr bwMode="auto">
          <a:xfrm>
            <a:off x="4224528" y="3309535"/>
            <a:ext cx="4254754" cy="270721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8662416" y="4082349"/>
            <a:ext cx="3194529" cy="369332"/>
          </a:xfrm>
          <a:prstGeom prst="rect">
            <a:avLst/>
          </a:prstGeom>
        </p:spPr>
        <p:txBody>
          <a:bodyPr wrap="none">
            <a:spAutoFit/>
          </a:bodyPr>
          <a:lstStyle/>
          <a:p>
            <a:r>
              <a:rPr lang="ru-RU" b="1" dirty="0">
                <a:solidFill>
                  <a:schemeClr val="tx2">
                    <a:lumMod val="75000"/>
                  </a:schemeClr>
                </a:solidFill>
                <a:latin typeface="Times New Roman" panose="02020603050405020304" pitchFamily="18" charset="0"/>
                <a:cs typeface="Times New Roman" panose="02020603050405020304" pitchFamily="18" charset="0"/>
              </a:rPr>
              <a:t>Монумент "Паровоз Л 4090"</a:t>
            </a:r>
            <a:endParaRPr lang="ru-RU" b="1" i="0" dirty="0">
              <a:solidFill>
                <a:schemeClr val="tx2">
                  <a:lumMod val="75000"/>
                </a:schemeClr>
              </a:solidFill>
              <a:effectLst/>
              <a:latin typeface="Times New Roman" panose="02020603050405020304" pitchFamily="18" charset="0"/>
              <a:cs typeface="Times New Roman" panose="02020603050405020304" pitchFamily="18" charset="0"/>
            </a:endParaRPr>
          </a:p>
        </p:txBody>
      </p:sp>
      <p:pic>
        <p:nvPicPr>
          <p:cNvPr id="5126" name="Picture 6" descr="https://media.izi.travel/c0de0f3b-48e5-4ce1-a63f-195f7e934cd4/9d9368ba-4c93-48dc-845d-b127643ec325_800x60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46237" y="320061"/>
            <a:ext cx="4545763" cy="366101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255905" y="4618172"/>
            <a:ext cx="6096000" cy="923330"/>
          </a:xfrm>
          <a:prstGeom prst="rect">
            <a:avLst/>
          </a:prstGeom>
        </p:spPr>
        <p:txBody>
          <a:bodyPr>
            <a:spAutoFit/>
          </a:bodyPr>
          <a:lstStyle/>
          <a:p>
            <a:r>
              <a:rPr lang="ru-RU" b="1" dirty="0">
                <a:solidFill>
                  <a:schemeClr val="tx2">
                    <a:lumMod val="75000"/>
                  </a:schemeClr>
                </a:solidFill>
                <a:latin typeface="Times New Roman" panose="02020603050405020304" pitchFamily="18" charset="0"/>
                <a:cs typeface="Times New Roman" panose="02020603050405020304" pitchFamily="18" charset="0"/>
              </a:rPr>
              <a:t>Промышленновский районный </a:t>
            </a:r>
            <a:endParaRPr lang="ru-RU" b="1" dirty="0" smtClean="0">
              <a:solidFill>
                <a:schemeClr val="tx2">
                  <a:lumMod val="75000"/>
                </a:schemeClr>
              </a:solidFill>
              <a:latin typeface="Times New Roman" panose="02020603050405020304" pitchFamily="18" charset="0"/>
              <a:cs typeface="Times New Roman" panose="02020603050405020304" pitchFamily="18" charset="0"/>
            </a:endParaRPr>
          </a:p>
          <a:p>
            <a:r>
              <a:rPr lang="ru-RU" b="1" dirty="0" smtClean="0">
                <a:solidFill>
                  <a:schemeClr val="tx2">
                    <a:lumMod val="75000"/>
                  </a:schemeClr>
                </a:solidFill>
                <a:latin typeface="Times New Roman" panose="02020603050405020304" pitchFamily="18" charset="0"/>
                <a:cs typeface="Times New Roman" panose="02020603050405020304" pitchFamily="18" charset="0"/>
              </a:rPr>
              <a:t>Историко-краеведческий </a:t>
            </a:r>
            <a:r>
              <a:rPr lang="ru-RU" b="1" dirty="0">
                <a:solidFill>
                  <a:schemeClr val="tx2">
                    <a:lumMod val="75000"/>
                  </a:schemeClr>
                </a:solidFill>
                <a:latin typeface="Times New Roman" panose="02020603050405020304" pitchFamily="18" charset="0"/>
                <a:cs typeface="Times New Roman" panose="02020603050405020304" pitchFamily="18" charset="0"/>
              </a:rPr>
              <a:t>музей </a:t>
            </a:r>
            <a:endParaRPr lang="ru-RU" b="1" dirty="0" smtClean="0">
              <a:solidFill>
                <a:schemeClr val="tx2">
                  <a:lumMod val="75000"/>
                </a:schemeClr>
              </a:solidFill>
              <a:latin typeface="Times New Roman" panose="02020603050405020304" pitchFamily="18" charset="0"/>
              <a:cs typeface="Times New Roman" panose="02020603050405020304" pitchFamily="18" charset="0"/>
            </a:endParaRPr>
          </a:p>
          <a:p>
            <a:r>
              <a:rPr lang="ru-RU" b="1" dirty="0" smtClean="0">
                <a:solidFill>
                  <a:schemeClr val="tx2">
                    <a:lumMod val="75000"/>
                  </a:schemeClr>
                </a:solidFill>
                <a:latin typeface="Times New Roman" panose="02020603050405020304" pitchFamily="18" charset="0"/>
                <a:cs typeface="Times New Roman" panose="02020603050405020304" pitchFamily="18" charset="0"/>
              </a:rPr>
              <a:t>в </a:t>
            </a:r>
            <a:r>
              <a:rPr lang="ru-RU" b="1" dirty="0" err="1">
                <a:solidFill>
                  <a:schemeClr val="tx2">
                    <a:lumMod val="75000"/>
                  </a:schemeClr>
                </a:solidFill>
                <a:latin typeface="Times New Roman" panose="02020603050405020304" pitchFamily="18" charset="0"/>
                <a:cs typeface="Times New Roman" panose="02020603050405020304" pitchFamily="18" charset="0"/>
              </a:rPr>
              <a:t>пгт</a:t>
            </a:r>
            <a:r>
              <a:rPr lang="ru-RU" b="1" dirty="0">
                <a:solidFill>
                  <a:schemeClr val="tx2">
                    <a:lumMod val="75000"/>
                  </a:schemeClr>
                </a:solidFill>
                <a:latin typeface="Times New Roman" panose="02020603050405020304" pitchFamily="18" charset="0"/>
                <a:cs typeface="Times New Roman" panose="02020603050405020304" pitchFamily="18" charset="0"/>
              </a:rPr>
              <a:t>. Промышленная</a:t>
            </a:r>
            <a:endParaRPr lang="ru-RU" b="1" i="0" dirty="0">
              <a:solidFill>
                <a:schemeClr val="tx2">
                  <a:lumMod val="75000"/>
                </a:schemeClr>
              </a:solidFill>
              <a:effectLst/>
              <a:latin typeface="Times New Roman" panose="02020603050405020304" pitchFamily="18" charset="0"/>
              <a:cs typeface="Times New Roman" panose="02020603050405020304" pitchFamily="18" charset="0"/>
            </a:endParaRPr>
          </a:p>
        </p:txBody>
      </p:sp>
      <p:pic>
        <p:nvPicPr>
          <p:cNvPr id="5128" name="Picture 8" descr="https://media.izi.travel/c0de0f3b-48e5-4ce1-a63f-195f7e934cd4/7007ee1a-7527-40fd-9fa4-2652e23b3dff_800x6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287" y="964338"/>
            <a:ext cx="4587333" cy="34796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9446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1">
                    <a:lumMod val="50000"/>
                  </a:schemeClr>
                </a:solidFill>
                <a:latin typeface="Times New Roman" panose="02020603050405020304" pitchFamily="18" charset="0"/>
                <a:cs typeface="Times New Roman" panose="02020603050405020304" pitchFamily="18" charset="0"/>
              </a:rPr>
              <a:t>Правила викторины</a:t>
            </a:r>
            <a:endParaRPr lang="ru-RU"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09600" y="1417638"/>
            <a:ext cx="10972800" cy="4525963"/>
          </a:xfrm>
        </p:spPr>
        <p:txBody>
          <a:bodyPr/>
          <a:lstStyle/>
          <a:p>
            <a:pPr marL="0" indent="0" algn="just">
              <a:buNone/>
            </a:pPr>
            <a:r>
              <a:rPr lang="ru-RU" dirty="0">
                <a:solidFill>
                  <a:schemeClr val="accent1">
                    <a:lumMod val="50000"/>
                  </a:schemeClr>
                </a:solidFill>
              </a:rPr>
              <a:t>1.	</a:t>
            </a:r>
            <a:r>
              <a:rPr lang="ru-RU" dirty="0">
                <a:solidFill>
                  <a:schemeClr val="accent1">
                    <a:lumMod val="50000"/>
                  </a:schemeClr>
                </a:solidFill>
                <a:latin typeface="Times New Roman" panose="02020603050405020304" pitchFamily="18" charset="0"/>
                <a:cs typeface="Times New Roman" panose="02020603050405020304" pitchFamily="18" charset="0"/>
              </a:rPr>
              <a:t>В игре участвуют 3 команды по 3-4 человека.</a:t>
            </a:r>
          </a:p>
          <a:p>
            <a:pPr marL="0" indent="0" algn="just">
              <a:buNone/>
            </a:pPr>
            <a:r>
              <a:rPr lang="ru-RU" dirty="0">
                <a:solidFill>
                  <a:schemeClr val="accent1">
                    <a:lumMod val="50000"/>
                  </a:schemeClr>
                </a:solidFill>
                <a:latin typeface="Times New Roman" panose="02020603050405020304" pitchFamily="18" charset="0"/>
                <a:cs typeface="Times New Roman" panose="02020603050405020304" pitchFamily="18" charset="0"/>
              </a:rPr>
              <a:t>2.	Команды должны ответить на 8 заданий. </a:t>
            </a:r>
          </a:p>
          <a:p>
            <a:pPr marL="0" indent="0" algn="just">
              <a:buNone/>
            </a:pPr>
            <a:r>
              <a:rPr lang="ru-RU" dirty="0">
                <a:solidFill>
                  <a:schemeClr val="accent1">
                    <a:lumMod val="50000"/>
                  </a:schemeClr>
                </a:solidFill>
                <a:latin typeface="Times New Roman" panose="02020603050405020304" pitchFamily="18" charset="0"/>
                <a:cs typeface="Times New Roman" panose="02020603050405020304" pitchFamily="18" charset="0"/>
              </a:rPr>
              <a:t>3.	Каждое задание состоит из нескольких вопросов.</a:t>
            </a:r>
          </a:p>
          <a:p>
            <a:pPr marL="0" indent="0" algn="just">
              <a:buNone/>
            </a:pPr>
            <a:r>
              <a:rPr lang="ru-RU" dirty="0">
                <a:solidFill>
                  <a:schemeClr val="accent1">
                    <a:lumMod val="50000"/>
                  </a:schemeClr>
                </a:solidFill>
                <a:latin typeface="Times New Roman" panose="02020603050405020304" pitchFamily="18" charset="0"/>
                <a:cs typeface="Times New Roman" panose="02020603050405020304" pitchFamily="18" charset="0"/>
              </a:rPr>
              <a:t>4.	За каждый правильный ответ команда получает по одному баллу.</a:t>
            </a:r>
          </a:p>
          <a:p>
            <a:pPr marL="0" indent="0" algn="just">
              <a:buNone/>
            </a:pPr>
            <a:r>
              <a:rPr lang="ru-RU" dirty="0">
                <a:solidFill>
                  <a:schemeClr val="accent1">
                    <a:lumMod val="50000"/>
                  </a:schemeClr>
                </a:solidFill>
                <a:latin typeface="Times New Roman" panose="02020603050405020304" pitchFamily="18" charset="0"/>
                <a:cs typeface="Times New Roman" panose="02020603050405020304" pitchFamily="18" charset="0"/>
              </a:rPr>
              <a:t>5.	На обдумывание каждого задания дается 30 секунд. </a:t>
            </a:r>
          </a:p>
          <a:p>
            <a:pPr marL="0" indent="0" algn="just">
              <a:buNone/>
            </a:pPr>
            <a:r>
              <a:rPr lang="ru-RU" dirty="0">
                <a:solidFill>
                  <a:schemeClr val="accent1">
                    <a:lumMod val="50000"/>
                  </a:schemeClr>
                </a:solidFill>
                <a:latin typeface="Times New Roman" panose="02020603050405020304" pitchFamily="18" charset="0"/>
                <a:cs typeface="Times New Roman" panose="02020603050405020304" pitchFamily="18" charset="0"/>
              </a:rPr>
              <a:t>6.	Победителем признается команда, набравшая большее количество баллов.</a:t>
            </a:r>
          </a:p>
          <a:p>
            <a:endParaRPr lang="ru-RU" dirty="0"/>
          </a:p>
        </p:txBody>
      </p:sp>
    </p:spTree>
    <p:extLst>
      <p:ext uri="{BB962C8B-B14F-4D97-AF65-F5344CB8AC3E}">
        <p14:creationId xmlns:p14="http://schemas.microsoft.com/office/powerpoint/2010/main" val="1372225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7888" y="210630"/>
            <a:ext cx="10972800" cy="1143000"/>
          </a:xfrm>
        </p:spPr>
        <p:txBody>
          <a:bodyPr>
            <a:normAutofit fontScale="90000"/>
          </a:bodyPr>
          <a:lstStyle/>
          <a:p>
            <a:r>
              <a:rPr lang="ru-RU" dirty="0">
                <a:solidFill>
                  <a:schemeClr val="accent1">
                    <a:lumMod val="50000"/>
                  </a:schemeClr>
                </a:solidFill>
                <a:latin typeface="Times New Roman" panose="02020603050405020304" pitchFamily="18" charset="0"/>
                <a:cs typeface="Times New Roman" panose="02020603050405020304" pitchFamily="18" charset="0"/>
              </a:rPr>
              <a:t>Задание 1. Географическое (работа с контурной картой муниципального округа)</a:t>
            </a:r>
          </a:p>
        </p:txBody>
      </p:sp>
      <p:sp>
        <p:nvSpPr>
          <p:cNvPr id="3" name="Объект 2"/>
          <p:cNvSpPr>
            <a:spLocks noGrp="1"/>
          </p:cNvSpPr>
          <p:nvPr>
            <p:ph idx="1"/>
          </p:nvPr>
        </p:nvSpPr>
        <p:spPr>
          <a:xfrm>
            <a:off x="307848" y="1581913"/>
            <a:ext cx="8250936" cy="4525963"/>
          </a:xfrm>
        </p:spPr>
        <p:txBody>
          <a:bodyPr/>
          <a:lstStyle/>
          <a:p>
            <a:pPr marL="0" indent="0">
              <a:buNone/>
            </a:pPr>
            <a:r>
              <a:rPr lang="ru-RU" dirty="0">
                <a:solidFill>
                  <a:schemeClr val="accent1">
                    <a:lumMod val="50000"/>
                  </a:schemeClr>
                </a:solidFill>
                <a:latin typeface="Times New Roman" panose="02020603050405020304" pitchFamily="18" charset="0"/>
                <a:cs typeface="Times New Roman" panose="02020603050405020304" pitchFamily="18" charset="0"/>
              </a:rPr>
              <a:t>На контурной карте обозначьте:</a:t>
            </a:r>
          </a:p>
          <a:p>
            <a:r>
              <a:rPr lang="ru-RU" dirty="0" smtClean="0">
                <a:solidFill>
                  <a:schemeClr val="accent1">
                    <a:lumMod val="50000"/>
                  </a:schemeClr>
                </a:solidFill>
                <a:latin typeface="Times New Roman" panose="02020603050405020304" pitchFamily="18" charset="0"/>
                <a:cs typeface="Times New Roman" panose="02020603050405020304" pitchFamily="18" charset="0"/>
              </a:rPr>
              <a:t>местоположения </a:t>
            </a:r>
            <a:r>
              <a:rPr lang="ru-RU" dirty="0">
                <a:solidFill>
                  <a:schemeClr val="accent1">
                    <a:lumMod val="50000"/>
                  </a:schemeClr>
                </a:solidFill>
                <a:latin typeface="Times New Roman" panose="02020603050405020304" pitchFamily="18" charset="0"/>
                <a:cs typeface="Times New Roman" panose="02020603050405020304" pitchFamily="18" charset="0"/>
              </a:rPr>
              <a:t>юга, севера, запада, востока;</a:t>
            </a:r>
          </a:p>
          <a:p>
            <a:r>
              <a:rPr lang="ru-RU" dirty="0" smtClean="0">
                <a:solidFill>
                  <a:schemeClr val="accent1">
                    <a:lumMod val="50000"/>
                  </a:schemeClr>
                </a:solidFill>
                <a:latin typeface="Times New Roman" panose="02020603050405020304" pitchFamily="18" charset="0"/>
                <a:cs typeface="Times New Roman" panose="02020603050405020304" pitchFamily="18" charset="0"/>
              </a:rPr>
              <a:t>округа</a:t>
            </a:r>
            <a:r>
              <a:rPr lang="ru-RU" dirty="0">
                <a:solidFill>
                  <a:schemeClr val="accent1">
                    <a:lumMod val="50000"/>
                  </a:schemeClr>
                </a:solidFill>
                <a:latin typeface="Times New Roman" panose="02020603050405020304" pitchFamily="18" charset="0"/>
                <a:cs typeface="Times New Roman" panose="02020603050405020304" pitchFamily="18" charset="0"/>
              </a:rPr>
              <a:t>, с которыми граничит Промышленновский муниципальный округ;</a:t>
            </a:r>
          </a:p>
          <a:p>
            <a:r>
              <a:rPr lang="ru-RU" dirty="0" smtClean="0">
                <a:solidFill>
                  <a:schemeClr val="accent1">
                    <a:lumMod val="50000"/>
                  </a:schemeClr>
                </a:solidFill>
                <a:latin typeface="Times New Roman" panose="02020603050405020304" pitchFamily="18" charset="0"/>
                <a:cs typeface="Times New Roman" panose="02020603050405020304" pitchFamily="18" charset="0"/>
              </a:rPr>
              <a:t>населенные </a:t>
            </a:r>
            <a:r>
              <a:rPr lang="ru-RU" dirty="0">
                <a:solidFill>
                  <a:schemeClr val="accent1">
                    <a:lumMod val="50000"/>
                  </a:schemeClr>
                </a:solidFill>
                <a:latin typeface="Times New Roman" panose="02020603050405020304" pitchFamily="18" charset="0"/>
                <a:cs typeface="Times New Roman" panose="02020603050405020304" pitchFamily="18" charset="0"/>
              </a:rPr>
              <a:t>пункты, расположенные на территории Промышленновского муниципального округа.</a:t>
            </a:r>
          </a:p>
          <a:p>
            <a:endParaRPr lang="ru-RU" dirty="0"/>
          </a:p>
        </p:txBody>
      </p:sp>
      <p:pic>
        <p:nvPicPr>
          <p:cNvPr id="2050" name="Picture 2" descr="https://s3.thingpic.com/images/MP/FFnNmPveZeAWypWmoJ29faP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5633" y="1417638"/>
            <a:ext cx="3493134" cy="459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572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Первый колесный трактор – памятник коллективизаци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1063" y="2419497"/>
            <a:ext cx="4942222" cy="37066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3"/>
          <a:stretch>
            <a:fillRect/>
          </a:stretch>
        </p:blipFill>
        <p:spPr>
          <a:xfrm>
            <a:off x="66174" y="133770"/>
            <a:ext cx="4050524" cy="3304375"/>
          </a:xfrm>
          <a:prstGeom prst="rect">
            <a:avLst/>
          </a:prstGeom>
          <a:ln>
            <a:noFill/>
          </a:ln>
          <a:effectLst>
            <a:softEdge rad="112500"/>
          </a:effectLst>
        </p:spPr>
      </p:pic>
      <p:pic>
        <p:nvPicPr>
          <p:cNvPr id="5" name="Рисунок 4"/>
          <p:cNvPicPr>
            <a:picLocks noChangeAspect="1"/>
          </p:cNvPicPr>
          <p:nvPr/>
        </p:nvPicPr>
        <p:blipFill>
          <a:blip r:embed="rId4"/>
          <a:stretch>
            <a:fillRect/>
          </a:stretch>
        </p:blipFill>
        <p:spPr>
          <a:xfrm>
            <a:off x="8129016" y="133770"/>
            <a:ext cx="3798011" cy="3477400"/>
          </a:xfrm>
          <a:prstGeom prst="rect">
            <a:avLst/>
          </a:prstGeom>
          <a:ln>
            <a:noFill/>
          </a:ln>
          <a:effectLst>
            <a:softEdge rad="112500"/>
          </a:effectLst>
        </p:spPr>
      </p:pic>
      <p:sp>
        <p:nvSpPr>
          <p:cNvPr id="6" name="Прямоугольник 5"/>
          <p:cNvSpPr/>
          <p:nvPr/>
        </p:nvSpPr>
        <p:spPr>
          <a:xfrm>
            <a:off x="66174" y="4816480"/>
            <a:ext cx="6096000" cy="646331"/>
          </a:xfrm>
          <a:prstGeom prst="rect">
            <a:avLst/>
          </a:prstGeom>
        </p:spPr>
        <p:txBody>
          <a:bodyPr>
            <a:spAutoFit/>
          </a:bodyPr>
          <a:lstStyle/>
          <a:p>
            <a:r>
              <a:rPr lang="ru-RU" b="1" cap="all" dirty="0">
                <a:solidFill>
                  <a:schemeClr val="tx2">
                    <a:lumMod val="50000"/>
                  </a:schemeClr>
                </a:solidFill>
                <a:latin typeface="Times New Roman" panose="02020603050405020304" pitchFamily="18" charset="0"/>
                <a:cs typeface="Times New Roman" panose="02020603050405020304" pitchFamily="18" charset="0"/>
              </a:rPr>
              <a:t>ПЕРВЫЙ КОЛЕСНЫЙ </a:t>
            </a:r>
            <a:r>
              <a:rPr lang="ru-RU" b="1" cap="all" dirty="0" smtClean="0">
                <a:solidFill>
                  <a:schemeClr val="tx2">
                    <a:lumMod val="50000"/>
                  </a:schemeClr>
                </a:solidFill>
                <a:latin typeface="Times New Roman" panose="02020603050405020304" pitchFamily="18" charset="0"/>
                <a:cs typeface="Times New Roman" panose="02020603050405020304" pitchFamily="18" charset="0"/>
              </a:rPr>
              <a:t>ТРАКТОР</a:t>
            </a:r>
          </a:p>
          <a:p>
            <a:r>
              <a:rPr lang="ru-RU" b="1" cap="all" dirty="0" smtClean="0">
                <a:solidFill>
                  <a:schemeClr val="tx2">
                    <a:lumMod val="50000"/>
                  </a:schemeClr>
                </a:solidFill>
                <a:latin typeface="Times New Roman" panose="02020603050405020304" pitchFamily="18" charset="0"/>
                <a:cs typeface="Times New Roman" panose="02020603050405020304" pitchFamily="18" charset="0"/>
              </a:rPr>
              <a:t> </a:t>
            </a:r>
            <a:r>
              <a:rPr lang="ru-RU" b="1" cap="all" dirty="0">
                <a:solidFill>
                  <a:schemeClr val="tx2">
                    <a:lumMod val="50000"/>
                  </a:schemeClr>
                </a:solidFill>
                <a:latin typeface="Times New Roman" panose="02020603050405020304" pitchFamily="18" charset="0"/>
                <a:cs typeface="Times New Roman" panose="02020603050405020304" pitchFamily="18" charset="0"/>
              </a:rPr>
              <a:t>– ПАМЯТНИК КОЛЛЕКТИВИЗАЦИИ</a:t>
            </a:r>
            <a:endParaRPr lang="ru-RU" b="1" i="0" cap="all" dirty="0">
              <a:solidFill>
                <a:schemeClr val="tx2">
                  <a:lumMod val="50000"/>
                </a:schemeClr>
              </a:solidFill>
              <a:effectLst/>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8675892" y="3903498"/>
            <a:ext cx="3376245" cy="923330"/>
          </a:xfrm>
          <a:prstGeom prst="rect">
            <a:avLst/>
          </a:prstGeom>
        </p:spPr>
        <p:txBody>
          <a:bodyPr wrap="none">
            <a:spAutoFit/>
          </a:bodyPr>
          <a:lstStyle/>
          <a:p>
            <a:r>
              <a:rPr lang="ru-RU" b="1" dirty="0" smtClean="0">
                <a:solidFill>
                  <a:schemeClr val="tx2">
                    <a:lumMod val="50000"/>
                  </a:schemeClr>
                </a:solidFill>
                <a:latin typeface="Times New Roman" panose="02020603050405020304" pitchFamily="18" charset="0"/>
                <a:cs typeface="Times New Roman" panose="02020603050405020304" pitchFamily="18" charset="0"/>
              </a:rPr>
              <a:t>МЕМОРИАЛ ВОИНАМ </a:t>
            </a:r>
          </a:p>
          <a:p>
            <a:r>
              <a:rPr lang="ru-RU" b="1" dirty="0" smtClean="0">
                <a:solidFill>
                  <a:schemeClr val="tx2">
                    <a:lumMod val="50000"/>
                  </a:schemeClr>
                </a:solidFill>
                <a:latin typeface="Times New Roman" panose="02020603050405020304" pitchFamily="18" charset="0"/>
                <a:cs typeface="Times New Roman" panose="02020603050405020304" pitchFamily="18" charset="0"/>
              </a:rPr>
              <a:t>ВЕЛИКОЙ</a:t>
            </a:r>
          </a:p>
          <a:p>
            <a:r>
              <a:rPr lang="ru-RU" b="1" dirty="0" smtClean="0">
                <a:solidFill>
                  <a:schemeClr val="tx2">
                    <a:lumMod val="50000"/>
                  </a:schemeClr>
                </a:solidFill>
                <a:latin typeface="Times New Roman" panose="02020603050405020304" pitchFamily="18" charset="0"/>
                <a:cs typeface="Times New Roman" panose="02020603050405020304" pitchFamily="18" charset="0"/>
              </a:rPr>
              <a:t>ОТЕЧЕСТВЕННОЙ  ВОЙНЫ</a:t>
            </a:r>
            <a:endParaRPr lang="ru-RU"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2" name="Заголовок 1"/>
          <p:cNvSpPr>
            <a:spLocks noGrp="1"/>
          </p:cNvSpPr>
          <p:nvPr>
            <p:ph type="title"/>
          </p:nvPr>
        </p:nvSpPr>
        <p:spPr>
          <a:xfrm>
            <a:off x="1426464" y="201486"/>
            <a:ext cx="7650480" cy="1143000"/>
          </a:xfrm>
        </p:spPr>
        <p:txBody>
          <a:bodyPr/>
          <a:lstStyle/>
          <a:p>
            <a:r>
              <a:rPr lang="ru-RU" dirty="0" smtClean="0">
                <a:solidFill>
                  <a:schemeClr val="tx2">
                    <a:lumMod val="50000"/>
                  </a:schemeClr>
                </a:solidFill>
                <a:latin typeface="Times New Roman" panose="02020603050405020304" pitchFamily="18" charset="0"/>
                <a:cs typeface="Times New Roman" panose="02020603050405020304" pitchFamily="18" charset="0"/>
              </a:rPr>
              <a:t>Достопримечательности</a:t>
            </a:r>
            <a:endParaRPr lang="ru-RU" dirty="0">
              <a:solidFill>
                <a:schemeClr val="tx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330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4F81BD">
                    <a:lumMod val="50000"/>
                  </a:srgbClr>
                </a:solidFill>
                <a:latin typeface="Times New Roman" panose="02020603050405020304" pitchFamily="18" charset="0"/>
                <a:cs typeface="Times New Roman" panose="02020603050405020304" pitchFamily="18" charset="0"/>
              </a:rPr>
              <a:t>Задание 2. Герб</a:t>
            </a:r>
            <a:endParaRPr lang="ru-RU" dirty="0"/>
          </a:p>
        </p:txBody>
      </p:sp>
      <p:sp>
        <p:nvSpPr>
          <p:cNvPr id="3" name="Объект 2"/>
          <p:cNvSpPr>
            <a:spLocks noGrp="1"/>
          </p:cNvSpPr>
          <p:nvPr>
            <p:ph idx="1"/>
          </p:nvPr>
        </p:nvSpPr>
        <p:spPr/>
        <p:txBody>
          <a:bodyPr/>
          <a:lstStyle/>
          <a:p>
            <a:pPr marL="0" indent="0">
              <a:buNone/>
            </a:pPr>
            <a:r>
              <a:rPr lang="ru-RU" dirty="0">
                <a:solidFill>
                  <a:schemeClr val="accent1">
                    <a:lumMod val="50000"/>
                  </a:schemeClr>
                </a:solidFill>
                <a:latin typeface="Times New Roman" panose="02020603050405020304" pitchFamily="18" charset="0"/>
                <a:cs typeface="Times New Roman" panose="02020603050405020304" pitchFamily="18" charset="0"/>
              </a:rPr>
              <a:t>Под каким номером находиться герб Промышленновского округа?</a:t>
            </a:r>
          </a:p>
        </p:txBody>
      </p:sp>
      <p:pic>
        <p:nvPicPr>
          <p:cNvPr id="4" name="Рисунок 3" descr="logo"/>
          <p:cNvPicPr/>
          <p:nvPr/>
        </p:nvPicPr>
        <p:blipFill>
          <a:blip r:embed="rId2">
            <a:extLst>
              <a:ext uri="{28A0092B-C50C-407E-A947-70E740481C1C}">
                <a14:useLocalDpi xmlns:a14="http://schemas.microsoft.com/office/drawing/2010/main" val="0"/>
              </a:ext>
            </a:extLst>
          </a:blip>
          <a:srcRect/>
          <a:stretch>
            <a:fillRect/>
          </a:stretch>
        </p:blipFill>
        <p:spPr bwMode="auto">
          <a:xfrm>
            <a:off x="609600" y="2721927"/>
            <a:ext cx="1932432" cy="2124393"/>
          </a:xfrm>
          <a:prstGeom prst="rect">
            <a:avLst/>
          </a:prstGeom>
          <a:noFill/>
          <a:ln>
            <a:noFill/>
          </a:ln>
        </p:spPr>
      </p:pic>
      <p:pic>
        <p:nvPicPr>
          <p:cNvPr id="5" name="Рисунок 4" descr="Герб Тяжинского муниципального округа"/>
          <p:cNvPicPr/>
          <p:nvPr/>
        </p:nvPicPr>
        <p:blipFill>
          <a:blip r:embed="rId3">
            <a:extLst>
              <a:ext uri="{28A0092B-C50C-407E-A947-70E740481C1C}">
                <a14:useLocalDpi xmlns:a14="http://schemas.microsoft.com/office/drawing/2010/main" val="0"/>
              </a:ext>
            </a:extLst>
          </a:blip>
          <a:srcRect/>
          <a:stretch>
            <a:fillRect/>
          </a:stretch>
        </p:blipFill>
        <p:spPr bwMode="auto">
          <a:xfrm>
            <a:off x="3559365" y="2721925"/>
            <a:ext cx="1761681" cy="2023809"/>
          </a:xfrm>
          <a:prstGeom prst="rect">
            <a:avLst/>
          </a:prstGeom>
          <a:noFill/>
          <a:ln>
            <a:noFill/>
          </a:ln>
        </p:spPr>
      </p:pic>
      <p:pic>
        <p:nvPicPr>
          <p:cNvPr id="6" name="Рисунок 5" descr="Официальное сообщество"/>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38379" y="2721925"/>
            <a:ext cx="2403285" cy="2023809"/>
          </a:xfrm>
          <a:prstGeom prst="rect">
            <a:avLst/>
          </a:prstGeom>
          <a:noFill/>
          <a:ln>
            <a:noFill/>
          </a:ln>
        </p:spPr>
      </p:pic>
      <p:pic>
        <p:nvPicPr>
          <p:cNvPr id="7" name="Рисунок 6" descr="Логотип"/>
          <p:cNvPicPr/>
          <p:nvPr/>
        </p:nvPicPr>
        <p:blipFill>
          <a:blip r:embed="rId5">
            <a:extLst>
              <a:ext uri="{28A0092B-C50C-407E-A947-70E740481C1C}">
                <a14:useLocalDpi xmlns:a14="http://schemas.microsoft.com/office/drawing/2010/main" val="0"/>
              </a:ext>
            </a:extLst>
          </a:blip>
          <a:srcRect/>
          <a:stretch>
            <a:fillRect/>
          </a:stretch>
        </p:blipFill>
        <p:spPr bwMode="auto">
          <a:xfrm>
            <a:off x="9758997" y="2851277"/>
            <a:ext cx="1603248" cy="2023809"/>
          </a:xfrm>
          <a:prstGeom prst="rect">
            <a:avLst/>
          </a:prstGeom>
          <a:noFill/>
          <a:ln>
            <a:noFill/>
          </a:ln>
        </p:spPr>
      </p:pic>
      <p:sp>
        <p:nvSpPr>
          <p:cNvPr id="8" name="Прямоугольник 7"/>
          <p:cNvSpPr/>
          <p:nvPr/>
        </p:nvSpPr>
        <p:spPr>
          <a:xfrm>
            <a:off x="1929384" y="5028882"/>
            <a:ext cx="660558" cy="461665"/>
          </a:xfrm>
          <a:prstGeom prst="rect">
            <a:avLst/>
          </a:prstGeom>
        </p:spPr>
        <p:txBody>
          <a:bodyPr wrap="square">
            <a:spAutoFit/>
          </a:bodyPr>
          <a:lstStyle/>
          <a:p>
            <a:r>
              <a:rPr lang="ru-RU" sz="2400" b="1" dirty="0" smtClean="0">
                <a:latin typeface="Times New Roman" panose="02020603050405020304" pitchFamily="18" charset="0"/>
                <a:cs typeface="Times New Roman" panose="02020603050405020304" pitchFamily="18" charset="0"/>
              </a:rPr>
              <a:t>1 </a:t>
            </a:r>
            <a:endParaRPr lang="ru-RU" sz="2400" b="1"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5037859" y="5028882"/>
            <a:ext cx="415498" cy="461665"/>
          </a:xfrm>
          <a:prstGeom prst="rect">
            <a:avLst/>
          </a:prstGeom>
        </p:spPr>
        <p:txBody>
          <a:bodyPr wrap="none">
            <a:spAutoFit/>
          </a:bodyPr>
          <a:lstStyle/>
          <a:p>
            <a:r>
              <a:rPr lang="ru-RU" sz="2400" b="1" dirty="0" smtClean="0">
                <a:solidFill>
                  <a:prstClr val="black"/>
                </a:solidFill>
                <a:latin typeface="Times New Roman" panose="02020603050405020304" pitchFamily="18" charset="0"/>
                <a:cs typeface="Times New Roman" panose="02020603050405020304" pitchFamily="18" charset="0"/>
              </a:rPr>
              <a:t>2 </a:t>
            </a:r>
            <a:endParaRPr lang="ru-RU" dirty="0"/>
          </a:p>
        </p:txBody>
      </p:sp>
      <p:sp>
        <p:nvSpPr>
          <p:cNvPr id="10" name="Прямоугольник 9"/>
          <p:cNvSpPr/>
          <p:nvPr/>
        </p:nvSpPr>
        <p:spPr>
          <a:xfrm>
            <a:off x="8439427" y="5028882"/>
            <a:ext cx="415498" cy="461665"/>
          </a:xfrm>
          <a:prstGeom prst="rect">
            <a:avLst/>
          </a:prstGeom>
        </p:spPr>
        <p:txBody>
          <a:bodyPr wrap="none">
            <a:spAutoFit/>
          </a:bodyPr>
          <a:lstStyle/>
          <a:p>
            <a:r>
              <a:rPr lang="ru-RU" sz="2400" b="1" dirty="0" smtClean="0">
                <a:solidFill>
                  <a:prstClr val="black"/>
                </a:solidFill>
                <a:latin typeface="Times New Roman" panose="02020603050405020304" pitchFamily="18" charset="0"/>
                <a:cs typeface="Times New Roman" panose="02020603050405020304" pitchFamily="18" charset="0"/>
              </a:rPr>
              <a:t>3 </a:t>
            </a:r>
            <a:endParaRPr lang="ru-RU" dirty="0"/>
          </a:p>
        </p:txBody>
      </p:sp>
      <p:sp>
        <p:nvSpPr>
          <p:cNvPr id="11" name="Прямоугольник 10"/>
          <p:cNvSpPr/>
          <p:nvPr/>
        </p:nvSpPr>
        <p:spPr>
          <a:xfrm>
            <a:off x="10862587" y="5020755"/>
            <a:ext cx="415498" cy="461665"/>
          </a:xfrm>
          <a:prstGeom prst="rect">
            <a:avLst/>
          </a:prstGeom>
        </p:spPr>
        <p:txBody>
          <a:bodyPr wrap="none">
            <a:spAutoFit/>
          </a:bodyPr>
          <a:lstStyle/>
          <a:p>
            <a:r>
              <a:rPr lang="ru-RU" sz="2400" b="1" dirty="0" smtClean="0">
                <a:solidFill>
                  <a:prstClr val="black"/>
                </a:solidFill>
                <a:latin typeface="Times New Roman" panose="02020603050405020304" pitchFamily="18" charset="0"/>
                <a:cs typeface="Times New Roman" panose="02020603050405020304" pitchFamily="18" charset="0"/>
              </a:rPr>
              <a:t>4 </a:t>
            </a:r>
            <a:endParaRPr lang="ru-RU" dirty="0"/>
          </a:p>
        </p:txBody>
      </p:sp>
    </p:spTree>
    <p:extLst>
      <p:ext uri="{BB962C8B-B14F-4D97-AF65-F5344CB8AC3E}">
        <p14:creationId xmlns:p14="http://schemas.microsoft.com/office/powerpoint/2010/main" val="1809808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0728" y="0"/>
            <a:ext cx="10972800" cy="1143000"/>
          </a:xfrm>
        </p:spPr>
        <p:txBody>
          <a:bodyPr/>
          <a:lstStyle/>
          <a:p>
            <a:r>
              <a:rPr lang="ru-RU" dirty="0">
                <a:solidFill>
                  <a:schemeClr val="accent1">
                    <a:lumMod val="50000"/>
                  </a:schemeClr>
                </a:solidFill>
                <a:latin typeface="Times New Roman" panose="02020603050405020304" pitchFamily="18" charset="0"/>
                <a:cs typeface="Times New Roman" panose="02020603050405020304" pitchFamily="18" charset="0"/>
              </a:rPr>
              <a:t>Задание </a:t>
            </a:r>
            <a:r>
              <a:rPr lang="ru-RU" dirty="0" smtClean="0">
                <a:solidFill>
                  <a:schemeClr val="accent1">
                    <a:lumMod val="50000"/>
                  </a:schemeClr>
                </a:solidFill>
                <a:latin typeface="Times New Roman" panose="02020603050405020304" pitchFamily="18" charset="0"/>
                <a:cs typeface="Times New Roman" panose="02020603050405020304" pitchFamily="18" charset="0"/>
              </a:rPr>
              <a:t>3. Составьте </a:t>
            </a:r>
            <a:r>
              <a:rPr lang="ru-RU" dirty="0">
                <a:solidFill>
                  <a:schemeClr val="accent1">
                    <a:lumMod val="50000"/>
                  </a:schemeClr>
                </a:solidFill>
                <a:latin typeface="Times New Roman" panose="02020603050405020304" pitchFamily="18" charset="0"/>
                <a:cs typeface="Times New Roman" panose="02020603050405020304" pitchFamily="18" charset="0"/>
              </a:rPr>
              <a:t>слово</a:t>
            </a:r>
          </a:p>
        </p:txBody>
      </p:sp>
      <p:sp>
        <p:nvSpPr>
          <p:cNvPr id="5" name="Объект 4"/>
          <p:cNvSpPr>
            <a:spLocks noGrp="1"/>
          </p:cNvSpPr>
          <p:nvPr>
            <p:ph idx="1"/>
          </p:nvPr>
        </p:nvSpPr>
        <p:spPr>
          <a:xfrm>
            <a:off x="134112" y="1115569"/>
            <a:ext cx="7235952" cy="4525963"/>
          </a:xfrm>
        </p:spPr>
        <p:txBody>
          <a:bodyPr/>
          <a:lstStyle/>
          <a:p>
            <a:pPr marL="0" indent="0" algn="just">
              <a:buNone/>
            </a:pPr>
            <a:r>
              <a:rPr lang="ru-RU" dirty="0">
                <a:solidFill>
                  <a:schemeClr val="accent1">
                    <a:lumMod val="50000"/>
                  </a:schemeClr>
                </a:solidFill>
                <a:latin typeface="Times New Roman" panose="02020603050405020304" pitchFamily="18" charset="0"/>
                <a:cs typeface="Times New Roman" panose="02020603050405020304" pitchFamily="18" charset="0"/>
              </a:rPr>
              <a:t>Из букв, входящих в название одного из сел Промышленновского района «</a:t>
            </a:r>
            <a:r>
              <a:rPr lang="ru-RU" dirty="0" err="1" smtClean="0">
                <a:solidFill>
                  <a:schemeClr val="accent1">
                    <a:lumMod val="50000"/>
                  </a:schemeClr>
                </a:solidFill>
                <a:latin typeface="Times New Roman" panose="02020603050405020304" pitchFamily="18" charset="0"/>
                <a:cs typeface="Times New Roman" panose="02020603050405020304" pitchFamily="18" charset="0"/>
              </a:rPr>
              <a:t>Ивано-Родионовск</a:t>
            </a:r>
            <a:r>
              <a:rPr lang="ru-RU" dirty="0">
                <a:solidFill>
                  <a:schemeClr val="accent1">
                    <a:lumMod val="50000"/>
                  </a:schemeClr>
                </a:solidFill>
                <a:latin typeface="Times New Roman" panose="02020603050405020304" pitchFamily="18" charset="0"/>
                <a:cs typeface="Times New Roman" panose="02020603050405020304" pitchFamily="18" charset="0"/>
              </a:rPr>
              <a:t>», нужно составить как можно больше слов. Каждую букву можно использовать только раз, сколько она встречается в этом слове. Тот, кто назовет последнее слово, - победит. На выполнение задания отводится 3 минуты</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1192" y="1482313"/>
            <a:ext cx="4788408" cy="3591306"/>
          </a:xfrm>
          <a:prstGeom prst="rect">
            <a:avLst/>
          </a:prstGeom>
          <a:ln>
            <a:noFill/>
          </a:ln>
          <a:effectLst>
            <a:softEdge rad="112500"/>
          </a:effectLst>
        </p:spPr>
      </p:pic>
    </p:spTree>
    <p:extLst>
      <p:ext uri="{BB962C8B-B14F-4D97-AF65-F5344CB8AC3E}">
        <p14:creationId xmlns:p14="http://schemas.microsoft.com/office/powerpoint/2010/main" val="2380863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tx2">
                    <a:lumMod val="75000"/>
                  </a:schemeClr>
                </a:solidFill>
                <a:latin typeface="Times New Roman" panose="02020603050405020304" pitchFamily="18" charset="0"/>
                <a:cs typeface="Times New Roman" panose="02020603050405020304" pitchFamily="18" charset="0"/>
              </a:rPr>
              <a:t>Задание 4. Узнай по фотографии</a:t>
            </a:r>
          </a:p>
        </p:txBody>
      </p:sp>
      <p:sp>
        <p:nvSpPr>
          <p:cNvPr id="3" name="Объект 2"/>
          <p:cNvSpPr>
            <a:spLocks noGrp="1"/>
          </p:cNvSpPr>
          <p:nvPr>
            <p:ph idx="1"/>
          </p:nvPr>
        </p:nvSpPr>
        <p:spPr>
          <a:xfrm>
            <a:off x="262160" y="1451770"/>
            <a:ext cx="10972800" cy="575309"/>
          </a:xfrm>
        </p:spPr>
        <p:txBody>
          <a:bodyPr>
            <a:normAutofit lnSpcReduction="10000"/>
          </a:bodyPr>
          <a:lstStyle/>
          <a:p>
            <a:pPr marL="0" indent="0">
              <a:buNone/>
            </a:pPr>
            <a:r>
              <a:rPr lang="ru-RU" dirty="0" smtClean="0">
                <a:solidFill>
                  <a:schemeClr val="tx2">
                    <a:lumMod val="75000"/>
                  </a:schemeClr>
                </a:solidFill>
                <a:latin typeface="Times New Roman" panose="02020603050405020304" pitchFamily="18" charset="0"/>
                <a:cs typeface="Times New Roman" panose="02020603050405020304" pitchFamily="18" charset="0"/>
              </a:rPr>
              <a:t>Узнайте</a:t>
            </a:r>
            <a:r>
              <a:rPr lang="ru-RU" dirty="0">
                <a:solidFill>
                  <a:schemeClr val="tx2">
                    <a:lumMod val="75000"/>
                  </a:schemeClr>
                </a:solidFill>
                <a:latin typeface="Times New Roman" panose="02020603050405020304" pitchFamily="18" charset="0"/>
                <a:cs typeface="Times New Roman" panose="02020603050405020304" pitchFamily="18" charset="0"/>
              </a:rPr>
              <a:t>, что изображено на фотографии</a:t>
            </a:r>
          </a:p>
        </p:txBody>
      </p:sp>
      <p:pic>
        <p:nvPicPr>
          <p:cNvPr id="4" name="Рисунок 3" descr="G:\Фото промышленная\1ДОЗ.jpg"/>
          <p:cNvPicPr/>
          <p:nvPr/>
        </p:nvPicPr>
        <p:blipFill rotWithShape="1">
          <a:blip r:embed="rId2">
            <a:extLst>
              <a:ext uri="{28A0092B-C50C-407E-A947-70E740481C1C}">
                <a14:useLocalDpi xmlns:a14="http://schemas.microsoft.com/office/drawing/2010/main" val="0"/>
              </a:ext>
            </a:extLst>
          </a:blip>
          <a:srcRect r="16" b="6376"/>
          <a:stretch/>
        </p:blipFill>
        <p:spPr bwMode="auto">
          <a:xfrm>
            <a:off x="262160" y="2289810"/>
            <a:ext cx="2972435" cy="2095500"/>
          </a:xfrm>
          <a:prstGeom prst="rect">
            <a:avLst/>
          </a:prstGeom>
          <a:ln>
            <a:noFill/>
          </a:ln>
          <a:effectLst>
            <a:softEdge rad="112500"/>
          </a:effectLst>
          <a:extLst>
            <a:ext uri="{53640926-AAD7-44D8-BBD7-CCE9431645EC}">
              <a14:shadowObscured xmlns:a14="http://schemas.microsoft.com/office/drawing/2010/main"/>
            </a:ext>
          </a:extLst>
        </p:spPr>
      </p:pic>
      <p:pic>
        <p:nvPicPr>
          <p:cNvPr id="5" name="Рисунок 4" descr="G:\Фото промышленная\7г.jpg"/>
          <p:cNvPicPr/>
          <p:nvPr/>
        </p:nvPicPr>
        <p:blipFill>
          <a:blip r:embed="rId3">
            <a:extLst>
              <a:ext uri="{28A0092B-C50C-407E-A947-70E740481C1C}">
                <a14:useLocalDpi xmlns:a14="http://schemas.microsoft.com/office/drawing/2010/main" val="0"/>
              </a:ext>
            </a:extLst>
          </a:blip>
          <a:srcRect/>
          <a:stretch>
            <a:fillRect/>
          </a:stretch>
        </p:blipFill>
        <p:spPr bwMode="auto">
          <a:xfrm>
            <a:off x="2968752" y="4042409"/>
            <a:ext cx="2926080" cy="2065020"/>
          </a:xfrm>
          <a:prstGeom prst="rect">
            <a:avLst/>
          </a:prstGeom>
          <a:ln>
            <a:noFill/>
          </a:ln>
          <a:effectLst>
            <a:softEdge rad="112500"/>
          </a:effectLst>
        </p:spPr>
      </p:pic>
      <p:pic>
        <p:nvPicPr>
          <p:cNvPr id="6" name="Рисунок 5" descr="G:\Фото промышленная\12.jpg"/>
          <p:cNvPicPr/>
          <p:nvPr/>
        </p:nvPicPr>
        <p:blipFill>
          <a:blip r:embed="rId4">
            <a:extLst>
              <a:ext uri="{28A0092B-C50C-407E-A947-70E740481C1C}">
                <a14:useLocalDpi xmlns:a14="http://schemas.microsoft.com/office/drawing/2010/main" val="0"/>
              </a:ext>
            </a:extLst>
          </a:blip>
          <a:srcRect/>
          <a:stretch>
            <a:fillRect/>
          </a:stretch>
        </p:blipFill>
        <p:spPr bwMode="auto">
          <a:xfrm>
            <a:off x="5796249" y="2061210"/>
            <a:ext cx="3134360" cy="2209800"/>
          </a:xfrm>
          <a:prstGeom prst="rect">
            <a:avLst/>
          </a:prstGeom>
          <a:ln>
            <a:noFill/>
          </a:ln>
          <a:effectLst>
            <a:softEdge rad="112500"/>
          </a:effectLst>
        </p:spPr>
      </p:pic>
      <p:pic>
        <p:nvPicPr>
          <p:cNvPr id="7" name="Рисунок 6" descr="G:\Фото промышленная\323.jpg"/>
          <p:cNvPicPr/>
          <p:nvPr/>
        </p:nvPicPr>
        <p:blipFill>
          <a:blip r:embed="rId5">
            <a:extLst>
              <a:ext uri="{28A0092B-C50C-407E-A947-70E740481C1C}">
                <a14:useLocalDpi xmlns:a14="http://schemas.microsoft.com/office/drawing/2010/main" val="0"/>
              </a:ext>
            </a:extLst>
          </a:blip>
          <a:srcRect/>
          <a:stretch>
            <a:fillRect/>
          </a:stretch>
        </p:blipFill>
        <p:spPr bwMode="auto">
          <a:xfrm>
            <a:off x="8832025" y="3738689"/>
            <a:ext cx="3166110" cy="2270125"/>
          </a:xfrm>
          <a:prstGeom prst="rect">
            <a:avLst/>
          </a:prstGeom>
          <a:ln>
            <a:noFill/>
          </a:ln>
          <a:effectLst>
            <a:softEdge rad="112500"/>
          </a:effectLst>
        </p:spPr>
      </p:pic>
      <p:sp>
        <p:nvSpPr>
          <p:cNvPr id="8" name="Прямоугольник 7"/>
          <p:cNvSpPr/>
          <p:nvPr/>
        </p:nvSpPr>
        <p:spPr>
          <a:xfrm>
            <a:off x="307914" y="4559283"/>
            <a:ext cx="338554" cy="461665"/>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1</a:t>
            </a:r>
          </a:p>
        </p:txBody>
      </p:sp>
      <p:sp>
        <p:nvSpPr>
          <p:cNvPr id="9" name="Прямоугольник 8"/>
          <p:cNvSpPr/>
          <p:nvPr/>
        </p:nvSpPr>
        <p:spPr>
          <a:xfrm>
            <a:off x="3348115" y="3432968"/>
            <a:ext cx="338554" cy="461665"/>
          </a:xfrm>
          <a:prstGeom prst="rect">
            <a:avLst/>
          </a:prstGeom>
        </p:spPr>
        <p:txBody>
          <a:bodyPr wrap="none">
            <a:spAutoFit/>
          </a:bodyPr>
          <a:lstStyle/>
          <a:p>
            <a:pPr lvl="0"/>
            <a:r>
              <a:rPr lang="ru-RU" sz="2400" b="1" dirty="0" smtClean="0">
                <a:solidFill>
                  <a:prstClr val="black"/>
                </a:solidFill>
                <a:latin typeface="Times New Roman" panose="02020603050405020304" pitchFamily="18" charset="0"/>
                <a:cs typeface="Times New Roman" panose="02020603050405020304" pitchFamily="18" charset="0"/>
              </a:rPr>
              <a:t>2</a:t>
            </a:r>
            <a:endParaRPr lang="ru-RU" sz="2400" b="1" dirty="0">
              <a:solidFill>
                <a:prstClr val="black"/>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6096000" y="4413124"/>
            <a:ext cx="338554" cy="461665"/>
          </a:xfrm>
          <a:prstGeom prst="rect">
            <a:avLst/>
          </a:prstGeom>
        </p:spPr>
        <p:txBody>
          <a:bodyPr wrap="none">
            <a:spAutoFit/>
          </a:bodyPr>
          <a:lstStyle/>
          <a:p>
            <a:pPr lvl="0"/>
            <a:r>
              <a:rPr lang="ru-RU" sz="2400" b="1" dirty="0" smtClean="0">
                <a:solidFill>
                  <a:prstClr val="black"/>
                </a:solidFill>
                <a:latin typeface="Times New Roman" panose="02020603050405020304" pitchFamily="18" charset="0"/>
                <a:cs typeface="Times New Roman" panose="02020603050405020304" pitchFamily="18" charset="0"/>
              </a:rPr>
              <a:t>3</a:t>
            </a:r>
            <a:endParaRPr lang="ru-RU" sz="2400" b="1" dirty="0">
              <a:solidFill>
                <a:prstClr val="black"/>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9154555" y="3337560"/>
            <a:ext cx="338554" cy="461665"/>
          </a:xfrm>
          <a:prstGeom prst="rect">
            <a:avLst/>
          </a:prstGeom>
        </p:spPr>
        <p:txBody>
          <a:bodyPr wrap="none">
            <a:spAutoFit/>
          </a:bodyPr>
          <a:lstStyle/>
          <a:p>
            <a:pPr lvl="0"/>
            <a:r>
              <a:rPr lang="ru-RU" sz="2400" b="1" dirty="0" smtClean="0">
                <a:solidFill>
                  <a:prstClr val="black"/>
                </a:solidFill>
                <a:latin typeface="Times New Roman" panose="02020603050405020304" pitchFamily="18" charset="0"/>
                <a:cs typeface="Times New Roman" panose="02020603050405020304" pitchFamily="18" charset="0"/>
              </a:rPr>
              <a:t>4</a:t>
            </a:r>
            <a:endParaRPr lang="ru-RU" sz="24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4346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0154" y="14144"/>
            <a:ext cx="10972800" cy="1143000"/>
          </a:xfrm>
        </p:spPr>
        <p:txBody>
          <a:bodyPr/>
          <a:lstStyle/>
          <a:p>
            <a:r>
              <a:rPr lang="ru-RU" dirty="0">
                <a:solidFill>
                  <a:srgbClr val="1F497D">
                    <a:lumMod val="75000"/>
                  </a:srgbClr>
                </a:solidFill>
                <a:latin typeface="Times New Roman" panose="02020603050405020304" pitchFamily="18" charset="0"/>
                <a:cs typeface="Times New Roman" panose="02020603050405020304" pitchFamily="18" charset="0"/>
              </a:rPr>
              <a:t>Задание 5.  Населенные пункты </a:t>
            </a:r>
            <a:endParaRPr lang="ru-RU" dirty="0"/>
          </a:p>
        </p:txBody>
      </p:sp>
      <p:sp>
        <p:nvSpPr>
          <p:cNvPr id="3" name="Объект 2"/>
          <p:cNvSpPr>
            <a:spLocks noGrp="1"/>
          </p:cNvSpPr>
          <p:nvPr>
            <p:ph idx="1"/>
          </p:nvPr>
        </p:nvSpPr>
        <p:spPr>
          <a:xfrm>
            <a:off x="426720" y="1157144"/>
            <a:ext cx="10972800" cy="4525963"/>
          </a:xfrm>
        </p:spPr>
        <p:txBody>
          <a:bodyPr>
            <a:normAutofit fontScale="92500" lnSpcReduction="10000"/>
          </a:bodyPr>
          <a:lstStyle/>
          <a:p>
            <a:pPr lvl="0" algn="just">
              <a:lnSpc>
                <a:spcPct val="150000"/>
              </a:lnSpc>
              <a:buFont typeface="+mj-lt"/>
              <a:buAutoNum type="arabicPeriod"/>
            </a:pPr>
            <a:r>
              <a:rPr lang="ru-RU" b="1"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Какого населенного пункта нет в Промышленновском округе?</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Лебеди;</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Журавлево;</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Красная Орловка;</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err="1">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Голубево</a:t>
            </a: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pic>
        <p:nvPicPr>
          <p:cNvPr id="4098" name="Picture 2" descr="https://avatars.mds.yandex.net/get-altay/1778671/2a0000016ae30de09c39f8066f30237ec978/XX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0548" y="1879092"/>
            <a:ext cx="6250432" cy="351586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208524" y="5390719"/>
            <a:ext cx="6885411" cy="584775"/>
          </a:xfrm>
          <a:prstGeom prst="rect">
            <a:avLst/>
          </a:prstGeom>
        </p:spPr>
        <p:txBody>
          <a:bodyPr wrap="none">
            <a:spAutoFit/>
          </a:bodyPr>
          <a:lstStyle/>
          <a:p>
            <a:r>
              <a:rPr lang="ru-RU" sz="3200" dirty="0" smtClean="0">
                <a:solidFill>
                  <a:srgbClr val="1F497D">
                    <a:lumMod val="75000"/>
                  </a:srgbClr>
                </a:solidFill>
                <a:latin typeface="Times New Roman" panose="02020603050405020304" pitchFamily="18" charset="0"/>
                <a:cs typeface="Times New Roman" panose="02020603050405020304" pitchFamily="18" charset="0"/>
              </a:rPr>
              <a:t>Дворец культуры, </a:t>
            </a:r>
            <a:r>
              <a:rPr lang="ru-RU" sz="3200" dirty="0" err="1" smtClean="0">
                <a:solidFill>
                  <a:srgbClr val="1F497D">
                    <a:lumMod val="75000"/>
                  </a:srgbClr>
                </a:solidFill>
                <a:latin typeface="Times New Roman" panose="02020603050405020304" pitchFamily="18" charset="0"/>
                <a:cs typeface="Times New Roman" panose="02020603050405020304" pitchFamily="18" charset="0"/>
              </a:rPr>
              <a:t>пгт</a:t>
            </a:r>
            <a:r>
              <a:rPr lang="ru-RU" sz="3200" dirty="0" smtClean="0">
                <a:solidFill>
                  <a:srgbClr val="1F497D">
                    <a:lumMod val="75000"/>
                  </a:srgbClr>
                </a:solidFill>
                <a:latin typeface="Times New Roman" panose="02020603050405020304" pitchFamily="18" charset="0"/>
                <a:cs typeface="Times New Roman" panose="02020603050405020304" pitchFamily="18" charset="0"/>
              </a:rPr>
              <a:t>. Промышленная</a:t>
            </a:r>
            <a:endParaRPr lang="ru-RU" dirty="0"/>
          </a:p>
        </p:txBody>
      </p:sp>
    </p:spTree>
    <p:extLst>
      <p:ext uri="{BB962C8B-B14F-4D97-AF65-F5344CB8AC3E}">
        <p14:creationId xmlns:p14="http://schemas.microsoft.com/office/powerpoint/2010/main" val="2347599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tx2">
                    <a:lumMod val="75000"/>
                  </a:schemeClr>
                </a:solidFill>
                <a:latin typeface="Times New Roman" panose="02020603050405020304" pitchFamily="18" charset="0"/>
                <a:cs typeface="Times New Roman" panose="02020603050405020304" pitchFamily="18" charset="0"/>
              </a:rPr>
              <a:t>Задание 5.  Населенные пункты </a:t>
            </a:r>
          </a:p>
        </p:txBody>
      </p:sp>
      <p:sp>
        <p:nvSpPr>
          <p:cNvPr id="3" name="Объект 2"/>
          <p:cNvSpPr>
            <a:spLocks noGrp="1"/>
          </p:cNvSpPr>
          <p:nvPr>
            <p:ph idx="1"/>
          </p:nvPr>
        </p:nvSpPr>
        <p:spPr>
          <a:xfrm>
            <a:off x="152400" y="1271017"/>
            <a:ext cx="10972800" cy="4525963"/>
          </a:xfrm>
        </p:spPr>
        <p:txBody>
          <a:bodyPr>
            <a:normAutofit fontScale="92500" lnSpcReduction="10000"/>
          </a:bodyPr>
          <a:lstStyle/>
          <a:p>
            <a:pPr marL="0" lvl="0" indent="0" algn="just">
              <a:lnSpc>
                <a:spcPct val="150000"/>
              </a:lnSpc>
              <a:buNone/>
            </a:pPr>
            <a:r>
              <a:rPr lang="ru-RU" b="1" dirty="0" smtClean="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2.Возле </a:t>
            </a:r>
            <a:r>
              <a:rPr lang="ru-RU" b="1"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какой деревни (села) находится </a:t>
            </a:r>
            <a:endParaRPr lang="ru-RU" b="1" dirty="0" smtClean="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a:p>
            <a:pPr marL="0" lvl="0" indent="0" algn="just">
              <a:lnSpc>
                <a:spcPct val="150000"/>
              </a:lnSpc>
              <a:buNone/>
            </a:pPr>
            <a:r>
              <a:rPr lang="ru-RU" b="1" dirty="0" smtClean="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озеро Лесное</a:t>
            </a:r>
            <a:r>
              <a:rPr lang="ru-RU" b="1"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err="1">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Тарсьма</a:t>
            </a: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err="1">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Титово</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err="1">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Уфимцево</a:t>
            </a: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 (Озерки)</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50000"/>
              </a:lnSpc>
              <a:buFont typeface="+mj-lt"/>
              <a:buAutoNum type="arabicParenR"/>
            </a:pPr>
            <a:r>
              <a:rPr lang="ru-RU" dirty="0">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Иваново-</a:t>
            </a:r>
            <a:r>
              <a:rPr lang="ru-RU" dirty="0" err="1">
                <a:solidFill>
                  <a:schemeClr val="tx2">
                    <a:lumMod val="75000"/>
                  </a:schemeClr>
                </a:solidFill>
                <a:latin typeface="Times New Roman" panose="02020603050405020304" pitchFamily="18" charset="0"/>
                <a:ea typeface="Calibri" panose="020F0502020204030204" pitchFamily="34" charset="0"/>
                <a:cs typeface="Times New Roman" panose="02020603050405020304" pitchFamily="18" charset="0"/>
              </a:rPr>
              <a:t>Родионовск</a:t>
            </a:r>
            <a:endParaRPr lang="ru-RU" sz="2800" dirty="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pic>
        <p:nvPicPr>
          <p:cNvPr id="3076" name="Picture 4" descr="http://suse.kemrsl.ru/files/1361157203_05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2337" y="1200567"/>
            <a:ext cx="4169663" cy="312724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4" name="Picture 2" descr="http://suse.kemrsl.ru/files/1361157872_IMG_237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1306" y="3063240"/>
            <a:ext cx="4648102" cy="30967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718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515</TotalTime>
  <Words>358</Words>
  <Application>Microsoft Office PowerPoint</Application>
  <PresentationFormat>Широкоэкранный</PresentationFormat>
  <Paragraphs>95</Paragraphs>
  <Slides>15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Calibri</vt:lpstr>
      <vt:lpstr>Times New Roman</vt:lpstr>
      <vt:lpstr>Office Theme</vt:lpstr>
      <vt:lpstr>Государственное профессиональное образовательное учреждение «Топкинский технический техникум»</vt:lpstr>
      <vt:lpstr>Правила викторины</vt:lpstr>
      <vt:lpstr>Задание 1. Географическое (работа с контурной картой муниципального округа)</vt:lpstr>
      <vt:lpstr>Достопримечательности</vt:lpstr>
      <vt:lpstr>Задание 2. Герб</vt:lpstr>
      <vt:lpstr>Задание 3. Составьте слово</vt:lpstr>
      <vt:lpstr>Задание 4. Узнай по фотографии</vt:lpstr>
      <vt:lpstr>Задание 5.  Населенные пункты </vt:lpstr>
      <vt:lpstr>Задание 5.  Населенные пункты </vt:lpstr>
      <vt:lpstr>Задание 5.  Населенные пункты </vt:lpstr>
      <vt:lpstr>Задание 6. Писатели и поэты</vt:lpstr>
      <vt:lpstr>Задание 7. Реки и озера</vt:lpstr>
      <vt:lpstr>Задание 7. Реки и озера</vt:lpstr>
      <vt:lpstr>Задание 8.  Публикации районной газеты</vt:lpstr>
      <vt:lpstr>Подведение итогов</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Государственное профессиональное образовательное учреждение «Топкинский технический техникум»</dc:title>
  <dc:creator>Учетная запись Майкрософт</dc:creator>
  <cp:lastModifiedBy>Учетная запись Майкрософт</cp:lastModifiedBy>
  <cp:revision>27</cp:revision>
  <dcterms:created xsi:type="dcterms:W3CDTF">2022-10-16T03:20:19Z</dcterms:created>
  <dcterms:modified xsi:type="dcterms:W3CDTF">2022-11-04T16:39:40Z</dcterms:modified>
</cp:coreProperties>
</file>