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678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441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9490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83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7593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066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873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824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572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001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843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210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90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18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45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5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AF500-FEBB-4859-AA02-9FBB9B05DAE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0BA8A25-CC8F-40B7-B576-AB3690B68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51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FAFC83-DF70-465A-BD9B-013922E22C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397" y="2404531"/>
            <a:ext cx="8664606" cy="1646302"/>
          </a:xfrm>
        </p:spPr>
        <p:txBody>
          <a:bodyPr/>
          <a:lstStyle/>
          <a:p>
            <a:r>
              <a:rPr lang="ru-RU" sz="3600" dirty="0"/>
              <a:t>Работа педагога-психолога </a:t>
            </a:r>
            <a:br>
              <a:rPr lang="ru-RU" sz="3600" dirty="0"/>
            </a:br>
            <a:r>
              <a:rPr lang="ru-RU" sz="3600" dirty="0"/>
              <a:t>и руководителя с семьями, </a:t>
            </a:r>
            <a:br>
              <a:rPr lang="ru-RU" sz="3600" dirty="0"/>
            </a:br>
            <a:r>
              <a:rPr lang="ru-RU" sz="3600" dirty="0"/>
              <a:t>в которых воспитываются дети </a:t>
            </a:r>
            <a:br>
              <a:rPr lang="ru-RU" sz="3600" dirty="0"/>
            </a:br>
            <a:r>
              <a:rPr lang="ru-RU" sz="3600" dirty="0"/>
              <a:t>с ОВЗ и дети-инвалиды </a:t>
            </a:r>
            <a:br>
              <a:rPr lang="ru-RU" sz="3600" dirty="0"/>
            </a:br>
            <a:r>
              <a:rPr lang="ru-RU" sz="3600" dirty="0"/>
              <a:t>по повышению родительских компетенций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7A4338-43C9-4A3E-83AC-5E31879C6F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42668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директор, педагог-психолог</a:t>
            </a:r>
          </a:p>
          <a:p>
            <a:r>
              <a:rPr lang="ru-RU" dirty="0"/>
              <a:t>муниципального казенного общеобразовательного учреждения «Основная общеобразовательная школа с. Тюли»</a:t>
            </a:r>
          </a:p>
          <a:p>
            <a:r>
              <a:rPr lang="ru-RU" dirty="0" err="1"/>
              <a:t>Пуминова</a:t>
            </a:r>
            <a:r>
              <a:rPr lang="ru-RU" dirty="0"/>
              <a:t> Анастасия Александровна </a:t>
            </a:r>
          </a:p>
        </p:txBody>
      </p:sp>
    </p:spTree>
    <p:extLst>
      <p:ext uri="{BB962C8B-B14F-4D97-AF65-F5344CB8AC3E}">
        <p14:creationId xmlns:p14="http://schemas.microsoft.com/office/powerpoint/2010/main" val="185239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4F5145-5CDB-413C-88FA-F6D09EA0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Стадии принятия родителями ребенка с особенностями в развитии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A5EEF8-7E30-4D29-A59D-C54356A80E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600" dirty="0"/>
              <a:t>Шок</a:t>
            </a:r>
          </a:p>
          <a:p>
            <a:r>
              <a:rPr lang="ru-RU" sz="3600" dirty="0"/>
              <a:t>Страх (гнев)</a:t>
            </a:r>
          </a:p>
          <a:p>
            <a:r>
              <a:rPr lang="ru-RU" sz="3600" dirty="0"/>
              <a:t>Отрицание</a:t>
            </a:r>
          </a:p>
          <a:p>
            <a:r>
              <a:rPr lang="ru-RU" sz="3600" dirty="0"/>
              <a:t>Депрессия</a:t>
            </a:r>
          </a:p>
          <a:p>
            <a:r>
              <a:rPr lang="ru-RU" sz="3600" dirty="0"/>
              <a:t>Принятие 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C10150-7E76-408C-829C-985193196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98607" y="2160589"/>
            <a:ext cx="5036236" cy="42964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i="1" dirty="0"/>
              <a:t>ЗАДАЧА СПЕЦИАЛИСТА</a:t>
            </a:r>
            <a:r>
              <a:rPr lang="ru-RU" sz="3200" i="1" dirty="0"/>
              <a:t> - выстраивать свои консультации таким образом, чтобы родитель чувствовал поддержку и уходил </a:t>
            </a:r>
            <a:br>
              <a:rPr lang="ru-RU" sz="3200" i="1" dirty="0"/>
            </a:br>
            <a:r>
              <a:rPr lang="ru-RU" sz="3200" i="1" dirty="0"/>
              <a:t>в ресурсном состоянии</a:t>
            </a:r>
          </a:p>
        </p:txBody>
      </p:sp>
    </p:spTree>
    <p:extLst>
      <p:ext uri="{BB962C8B-B14F-4D97-AF65-F5344CB8AC3E}">
        <p14:creationId xmlns:p14="http://schemas.microsoft.com/office/powerpoint/2010/main" val="805394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D355A93C-F94C-41B7-9412-51226CC21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Несколько слов о нашей школе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B1A2C2-CC38-4DB7-B961-1577D45B96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532327"/>
            <a:ext cx="4183062" cy="3137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560132FF-556D-4618-8A5C-EA63BE594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90"/>
            <a:ext cx="4461993" cy="1525146"/>
          </a:xfrm>
        </p:spPr>
        <p:txBody>
          <a:bodyPr>
            <a:normAutofit/>
          </a:bodyPr>
          <a:lstStyle/>
          <a:p>
            <a:r>
              <a:rPr lang="ru-RU" sz="2400" dirty="0"/>
              <a:t>1 дошкольник с ОВЗ</a:t>
            </a:r>
          </a:p>
          <a:p>
            <a:r>
              <a:rPr lang="ru-RU" sz="2400" dirty="0"/>
              <a:t>2 школьника с ОВЗ</a:t>
            </a:r>
          </a:p>
          <a:p>
            <a:r>
              <a:rPr lang="ru-RU" sz="2400" dirty="0"/>
              <a:t>2 ребенка-инвалида с ОВЗ</a:t>
            </a:r>
          </a:p>
        </p:txBody>
      </p:sp>
    </p:spTree>
    <p:extLst>
      <p:ext uri="{BB962C8B-B14F-4D97-AF65-F5344CB8AC3E}">
        <p14:creationId xmlns:p14="http://schemas.microsoft.com/office/powerpoint/2010/main" val="1620504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99AB94-A035-4CE1-B01A-DC1B66F72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552052"/>
            <a:ext cx="8596668" cy="1320800"/>
          </a:xfrm>
        </p:spPr>
        <p:txBody>
          <a:bodyPr>
            <a:noAutofit/>
          </a:bodyPr>
          <a:lstStyle/>
          <a:p>
            <a:r>
              <a:rPr lang="ru-RU" dirty="0"/>
              <a:t>Функции руководителя </a:t>
            </a:r>
            <a:br>
              <a:rPr lang="ru-RU" dirty="0"/>
            </a:br>
            <a:r>
              <a:rPr lang="ru-RU" dirty="0"/>
              <a:t>и педагога-психолога в работе </a:t>
            </a:r>
            <a:br>
              <a:rPr lang="ru-RU" dirty="0"/>
            </a:br>
            <a:r>
              <a:rPr lang="ru-RU" dirty="0"/>
              <a:t>с родителями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304E1108-C5FA-4B79-9F75-A434A3A93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745" y="2449114"/>
            <a:ext cx="4185623" cy="576262"/>
          </a:xfrm>
        </p:spPr>
        <p:txBody>
          <a:bodyPr/>
          <a:lstStyle/>
          <a:p>
            <a:r>
              <a:rPr lang="ru-RU" i="1" dirty="0"/>
              <a:t>Функции директора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3E938808-5EDC-4FC1-A9C7-216E6004AC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5751" y="3131141"/>
            <a:ext cx="4185617" cy="330411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Знакомство родителей с учреждением</a:t>
            </a:r>
          </a:p>
          <a:p>
            <a:r>
              <a:rPr lang="ru-RU" dirty="0"/>
              <a:t>Установка доверительных взаимоотношений</a:t>
            </a:r>
          </a:p>
          <a:p>
            <a:r>
              <a:rPr lang="ru-RU" dirty="0"/>
              <a:t>Информирование родителей о формах взаимодействия со специалистами</a:t>
            </a:r>
          </a:p>
          <a:p>
            <a:r>
              <a:rPr lang="ru-RU" dirty="0"/>
              <a:t>Помощь в решении вопросов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B6D6BAD8-1803-4FCC-84B4-36346836E3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88382" y="2449114"/>
            <a:ext cx="4185618" cy="576262"/>
          </a:xfrm>
        </p:spPr>
        <p:txBody>
          <a:bodyPr/>
          <a:lstStyle/>
          <a:p>
            <a:r>
              <a:rPr lang="ru-RU" i="1" dirty="0"/>
              <a:t>Функции психолога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46529375-A8DC-45B5-B807-43DD872A84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88383" y="3131141"/>
            <a:ext cx="4185617" cy="330411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Профилактика перегрузок родителя</a:t>
            </a:r>
          </a:p>
          <a:p>
            <a:r>
              <a:rPr lang="ru-RU" dirty="0"/>
              <a:t>Оказание профессиональной помощи в вопросах воспитания </a:t>
            </a:r>
            <a:br>
              <a:rPr lang="ru-RU" dirty="0"/>
            </a:br>
            <a:r>
              <a:rPr lang="ru-RU" dirty="0"/>
              <a:t>и в решении возникающих проблем</a:t>
            </a:r>
          </a:p>
          <a:p>
            <a:r>
              <a:rPr lang="ru-RU" dirty="0"/>
              <a:t>Выбор стратегии взаимоотношений с ребенком, учитывая его возрастные и индивидуальные особенности, а также структуру нарушения его развития</a:t>
            </a:r>
          </a:p>
          <a:p>
            <a:r>
              <a:rPr lang="ru-RU" dirty="0"/>
              <a:t>Подготовка и включение родителей в процесс решения коррекционно-развивающих задач</a:t>
            </a:r>
          </a:p>
        </p:txBody>
      </p:sp>
    </p:spTree>
    <p:extLst>
      <p:ext uri="{BB962C8B-B14F-4D97-AF65-F5344CB8AC3E}">
        <p14:creationId xmlns:p14="http://schemas.microsoft.com/office/powerpoint/2010/main" val="1561165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B69A9-71ED-4C3F-95A9-809D79EC4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установления контакта педагога-психолога с родителем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2A6DB3-75FE-49C0-81B1-248272608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846494" cy="4318000"/>
          </a:xfrm>
        </p:spPr>
        <p:txBody>
          <a:bodyPr>
            <a:normAutofit fontScale="92500" lnSpcReduction="20000"/>
          </a:bodyPr>
          <a:lstStyle/>
          <a:p>
            <a:r>
              <a:rPr lang="ru-RU" sz="1900" dirty="0"/>
              <a:t>Первый этап - создание доверительных, откровенных отношений с родителями, (отрицающими возможность и необходимость сотрудничества)</a:t>
            </a:r>
          </a:p>
          <a:p>
            <a:r>
              <a:rPr lang="ru-RU" sz="1900" dirty="0"/>
              <a:t>Второй этап проводится по итогам всестороннего обследования ребенка. </a:t>
            </a:r>
            <a:br>
              <a:rPr lang="ru-RU" sz="1900" dirty="0"/>
            </a:br>
            <a:r>
              <a:rPr lang="ru-RU" sz="1900" dirty="0"/>
              <a:t>На этом этапе ставится следующая цель - обсуждение проблем родителей, </a:t>
            </a:r>
            <a:br>
              <a:rPr lang="ru-RU" sz="1900" dirty="0"/>
            </a:br>
            <a:r>
              <a:rPr lang="ru-RU" sz="1900" dirty="0"/>
              <a:t>их отношения к трудностям ребенка</a:t>
            </a:r>
          </a:p>
          <a:p>
            <a:r>
              <a:rPr lang="ru-RU" sz="1900" dirty="0"/>
              <a:t>Третий этап - решение следующих задач:</a:t>
            </a:r>
          </a:p>
          <a:p>
            <a:pPr marL="0" indent="0">
              <a:buNone/>
            </a:pPr>
            <a:r>
              <a:rPr lang="ru-RU" sz="1900" dirty="0"/>
              <a:t>получение родителями информации о воспитании и развитии ребенка;</a:t>
            </a:r>
          </a:p>
          <a:p>
            <a:pPr marL="0" indent="0">
              <a:buNone/>
            </a:pPr>
            <a:r>
              <a:rPr lang="ru-RU" sz="1900" dirty="0"/>
              <a:t>овладение родителями приёмами взаимодействия с ребенком;</a:t>
            </a:r>
          </a:p>
          <a:p>
            <a:pPr marL="0" indent="0">
              <a:buNone/>
            </a:pPr>
            <a:r>
              <a:rPr lang="ru-RU" sz="1900" dirty="0"/>
              <a:t>умение родителей замечать и принимать индивидуальные особенности ребенка;</a:t>
            </a:r>
          </a:p>
          <a:p>
            <a:pPr marL="0" indent="0">
              <a:buNone/>
            </a:pPr>
            <a:r>
              <a:rPr lang="ru-RU" sz="1900" dirty="0"/>
              <a:t>расширение у родителей знаний, касающихся игр, упражнений и других видов взаимодействия и развития детей;</a:t>
            </a:r>
          </a:p>
          <a:p>
            <a:pPr marL="0" indent="0">
              <a:buNone/>
            </a:pPr>
            <a:r>
              <a:rPr lang="ru-RU" sz="1900" dirty="0"/>
              <a:t>индивидуальные практикумы по обучению родителей совместным формам деятельности с ребенком, носящие коррекционную направленность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3506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D838D9-7F93-463A-AA11-D3445BCF0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62" y="1066800"/>
            <a:ext cx="8596668" cy="1320800"/>
          </a:xfrm>
        </p:spPr>
        <p:txBody>
          <a:bodyPr/>
          <a:lstStyle/>
          <a:p>
            <a:r>
              <a:rPr lang="ru-RU" dirty="0"/>
              <a:t>Консультации педагога-психолога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2D16F68-BBFF-4F58-BE10-96D1A382C43B}"/>
              </a:ext>
            </a:extLst>
          </p:cNvPr>
          <p:cNvSpPr/>
          <p:nvPr/>
        </p:nvSpPr>
        <p:spPr>
          <a:xfrm>
            <a:off x="2321170" y="2514600"/>
            <a:ext cx="26447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Плановые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56712F8-ADB9-41D7-83B2-04927F9A89C3}"/>
              </a:ext>
            </a:extLst>
          </p:cNvPr>
          <p:cNvSpPr/>
          <p:nvPr/>
        </p:nvSpPr>
        <p:spPr>
          <a:xfrm>
            <a:off x="5323973" y="2514600"/>
            <a:ext cx="240792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 запросу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D79B49F-2643-413A-958C-DAA158DE1618}"/>
              </a:ext>
            </a:extLst>
          </p:cNvPr>
          <p:cNvSpPr/>
          <p:nvPr/>
        </p:nvSpPr>
        <p:spPr>
          <a:xfrm>
            <a:off x="998807" y="4470400"/>
            <a:ext cx="26447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Индивидуальные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EBBEDF9-5BEA-41A9-A28C-52096AB7603C}"/>
              </a:ext>
            </a:extLst>
          </p:cNvPr>
          <p:cNvSpPr/>
          <p:nvPr/>
        </p:nvSpPr>
        <p:spPr>
          <a:xfrm>
            <a:off x="3883207" y="4470400"/>
            <a:ext cx="26447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Семейные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C6D52C6D-C90E-41D9-A8FE-821FC906A80A}"/>
              </a:ext>
            </a:extLst>
          </p:cNvPr>
          <p:cNvSpPr/>
          <p:nvPr/>
        </p:nvSpPr>
        <p:spPr>
          <a:xfrm>
            <a:off x="6767607" y="4470400"/>
            <a:ext cx="26447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Групповые</a:t>
            </a:r>
          </a:p>
        </p:txBody>
      </p:sp>
    </p:spTree>
    <p:extLst>
      <p:ext uri="{BB962C8B-B14F-4D97-AF65-F5344CB8AC3E}">
        <p14:creationId xmlns:p14="http://schemas.microsoft.com/office/powerpoint/2010/main" val="360731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11D0E-FB0C-42A5-B1AE-2F839BAB4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832426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Тактика педагога-психолога при проведении психологического консультирования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CF780E-6B34-44E0-BB62-0B508ACB47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- совокупность средств и приёмов для достижения намеченной цели, которая определяется следующими задачами:</a:t>
            </a:r>
          </a:p>
          <a:p>
            <a:r>
              <a:rPr lang="ru-RU" sz="2400" dirty="0"/>
              <a:t>установление контакта на уровне «обратной связи»; </a:t>
            </a:r>
          </a:p>
          <a:p>
            <a:r>
              <a:rPr lang="ru-RU" sz="2400" dirty="0"/>
              <a:t>коррекцией понимания родителей проблем ребёнка; </a:t>
            </a:r>
          </a:p>
          <a:p>
            <a:r>
              <a:rPr lang="ru-RU" sz="2400" dirty="0"/>
              <a:t>коррекцией межличностных и внутрисемейных отношений. </a:t>
            </a:r>
          </a:p>
        </p:txBody>
      </p:sp>
    </p:spTree>
    <p:extLst>
      <p:ext uri="{BB962C8B-B14F-4D97-AF65-F5344CB8AC3E}">
        <p14:creationId xmlns:p14="http://schemas.microsoft.com/office/powerpoint/2010/main" val="4204486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CEA62A7-1107-4510-A964-DAA3F2B0B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438" y="1069744"/>
            <a:ext cx="9789029" cy="471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/>
              <a:t>Современной процесс психолого-педагогического сопровождения семьи, воспитывающей ребенка </a:t>
            </a:r>
            <a:br>
              <a:rPr lang="ru-RU" sz="2800" i="1" dirty="0"/>
            </a:br>
            <a:r>
              <a:rPr lang="ru-RU" sz="2800" i="1" dirty="0"/>
              <a:t>с ограниченными возможностями здоровья, основывается на раскрытии личностно-развивающего потенциала семьи, где потенциал семьи представляет собой внутренние ресурсы семьи (детско-родительские, супружеские и другие), позволяющие эффективно решать возникающие трудности, а также личностно расти и развиваться членам семьи в любых сферах жизнедеятельности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483736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63C578-3103-4BEE-99C2-9AB95BAFC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9525" y="3155852"/>
            <a:ext cx="8596668" cy="1320800"/>
          </a:xfrm>
        </p:spPr>
        <p:txBody>
          <a:bodyPr/>
          <a:lstStyle/>
          <a:p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85435041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</TotalTime>
  <Words>390</Words>
  <Application>Microsoft Office PowerPoint</Application>
  <PresentationFormat>Широкоэкранный</PresentationFormat>
  <Paragraphs>48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Times New Roman</vt:lpstr>
      <vt:lpstr>Trebuchet MS</vt:lpstr>
      <vt:lpstr>Wingdings 3</vt:lpstr>
      <vt:lpstr>Аспект</vt:lpstr>
      <vt:lpstr>Работа педагога-психолога  и руководителя с семьями,  в которых воспитываются дети  с ОВЗ и дети-инвалиды  по повышению родительских компетенций</vt:lpstr>
      <vt:lpstr>Стадии принятия родителями ребенка с особенностями в развитии</vt:lpstr>
      <vt:lpstr>Несколько слов о нашей школе</vt:lpstr>
      <vt:lpstr>Функции руководителя  и педагога-психолога в работе  с родителями</vt:lpstr>
      <vt:lpstr>Этапы установления контакта педагога-психолога с родителем</vt:lpstr>
      <vt:lpstr>Консультации педагога-психолога</vt:lpstr>
      <vt:lpstr>Тактика педагога-психолога при проведении психологического консультирования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педагога-психолога  и руководителя с семьями,  в которых воспитываются дети  с ОВЗ и дети-инвалиды  по повышению родительских компетенций</dc:title>
  <dc:creator>user</dc:creator>
  <cp:lastModifiedBy>user</cp:lastModifiedBy>
  <cp:revision>7</cp:revision>
  <dcterms:created xsi:type="dcterms:W3CDTF">2024-10-30T04:15:15Z</dcterms:created>
  <dcterms:modified xsi:type="dcterms:W3CDTF">2024-10-30T05:18:31Z</dcterms:modified>
</cp:coreProperties>
</file>