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6" r:id="rId1"/>
    <p:sldMasterId id="2147484320" r:id="rId2"/>
    <p:sldMasterId id="2147484332" r:id="rId3"/>
    <p:sldMasterId id="2147484344" r:id="rId4"/>
    <p:sldMasterId id="2147484356" r:id="rId5"/>
    <p:sldMasterId id="2147484368" r:id="rId6"/>
    <p:sldMasterId id="2147484380" r:id="rId7"/>
    <p:sldMasterId id="2147484392" r:id="rId8"/>
    <p:sldMasterId id="2147484404" r:id="rId9"/>
  </p:sldMasterIdLst>
  <p:sldIdLst>
    <p:sldId id="256" r:id="rId10"/>
    <p:sldId id="257" r:id="rId11"/>
    <p:sldId id="258" r:id="rId12"/>
    <p:sldId id="278" r:id="rId13"/>
    <p:sldId id="279" r:id="rId14"/>
    <p:sldId id="280" r:id="rId15"/>
    <p:sldId id="281" r:id="rId16"/>
    <p:sldId id="282" r:id="rId17"/>
    <p:sldId id="272" r:id="rId18"/>
    <p:sldId id="273" r:id="rId19"/>
    <p:sldId id="275" r:id="rId20"/>
    <p:sldId id="276" r:id="rId21"/>
    <p:sldId id="277" r:id="rId22"/>
    <p:sldId id="283" r:id="rId23"/>
    <p:sldId id="259" r:id="rId24"/>
    <p:sldId id="260" r:id="rId25"/>
    <p:sldId id="284" r:id="rId26"/>
    <p:sldId id="261" r:id="rId27"/>
    <p:sldId id="263" r:id="rId28"/>
    <p:sldId id="262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pic>
          <p:nvPicPr>
            <p:cNvPr id="34" name="Picture 32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5" name="Rectangle 3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435136-14EF-4B69-97C2-9803C2D0DE3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128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9966-84DE-4422-8047-3B256D89F5A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345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52C9-A609-46E9-9D9F-E3B2171877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860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E5AC-A51F-4893-BE55-B829FE7F02D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082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11374-D320-4CFE-8A7B-A0530F3272F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754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DCC87-9361-4FD1-8AE1-6A90D81754C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606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3B0B0-6EF0-4FEF-B87C-C1C933AE921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777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4B6A7-059F-44DF-B5AD-11ECD3A8F75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8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1BB9-A977-455A-A7E2-20B802D5BF7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364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5E2C-D21C-4E4D-B1A1-B7751E5C153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6269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A9FC-925E-4046-9941-8B2BB200A89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940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pic>
          <p:nvPicPr>
            <p:cNvPr id="34" name="Picture 32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5" name="Rectangle 3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435136-14EF-4B69-97C2-9803C2D0DE3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8002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9966-84DE-4422-8047-3B256D89F5A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2669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52C9-A609-46E9-9D9F-E3B2171877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506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E5AC-A51F-4893-BE55-B829FE7F02D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922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11374-D320-4CFE-8A7B-A0530F3272F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54335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DCC87-9361-4FD1-8AE1-6A90D81754C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0892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3B0B0-6EF0-4FEF-B87C-C1C933AE921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884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4B6A7-059F-44DF-B5AD-11ECD3A8F75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038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1BB9-A977-455A-A7E2-20B802D5BF7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9016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5E2C-D21C-4E4D-B1A1-B7751E5C153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43790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A9FC-925E-4046-9941-8B2BB200A89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949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pic>
          <p:nvPicPr>
            <p:cNvPr id="34" name="Picture 32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5" name="Rectangle 3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435136-14EF-4B69-97C2-9803C2D0DE3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070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9966-84DE-4422-8047-3B256D89F5A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9565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52C9-A609-46E9-9D9F-E3B21718771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5625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E5AC-A51F-4893-BE55-B829FE7F02D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3044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11374-D320-4CFE-8A7B-A0530F3272F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2469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DCC87-9361-4FD1-8AE1-6A90D81754C2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257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3B0B0-6EF0-4FEF-B87C-C1C933AE921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1763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4B6A7-059F-44DF-B5AD-11ECD3A8F75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5683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1BB9-A977-455A-A7E2-20B802D5BF76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9054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5E2C-D21C-4E4D-B1A1-B7751E5C153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7496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A9FC-925E-4046-9941-8B2BB200A89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7738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16461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67717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6660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512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38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8871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2317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3317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5179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0742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1636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5868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8517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2665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69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5395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61215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5912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1869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3065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830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9044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44409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744295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872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70266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06709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7483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3044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53730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6422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1380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7156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2668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05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11726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2181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7255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1937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24245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648093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46880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61238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0784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804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0496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4217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8694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90740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55408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51949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55284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9339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5325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97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D735803-6943-4674-B212-643D067E73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ECB0637-97A4-40E6-B53A-D4938476C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35CAA7-6A06-422B-95ED-6CEA68EE7F72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9497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35CAA7-6A06-422B-95ED-6CEA68EE7F72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7711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22 h 4320"/>
                <a:gd name="T2" fmla="*/ 1737 w 1737"/>
                <a:gd name="T3" fmla="*/ 4333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22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18 h 4320"/>
                <a:gd name="T2" fmla="*/ 1737 w 1737"/>
                <a:gd name="T3" fmla="*/ 432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1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325 h 4420"/>
                <a:gd name="T2" fmla="*/ 1739 w 1739"/>
                <a:gd name="T3" fmla="*/ 433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32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24 h 4338"/>
                <a:gd name="T4" fmla="*/ 2080 w 2080"/>
                <a:gd name="T5" fmla="*/ 4324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381 h 4320"/>
                <a:gd name="T2" fmla="*/ 1737 w 1737"/>
                <a:gd name="T3" fmla="*/ 382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380 h 4320"/>
                <a:gd name="T2" fmla="*/ 1737 w 1737"/>
                <a:gd name="T3" fmla="*/ 381 h 4320"/>
                <a:gd name="T4" fmla="*/ 524 w 1737"/>
                <a:gd name="T5" fmla="*/ 0 h 4320"/>
                <a:gd name="T6" fmla="*/ 0 w 1737"/>
                <a:gd name="T7" fmla="*/ 1 h 4320"/>
                <a:gd name="T8" fmla="*/ 494 w 1737"/>
                <a:gd name="T9" fmla="*/ 38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382 h 4420"/>
                <a:gd name="T2" fmla="*/ 1739 w 1739"/>
                <a:gd name="T3" fmla="*/ 382 h 4420"/>
                <a:gd name="T4" fmla="*/ 524 w 1739"/>
                <a:gd name="T5" fmla="*/ 0 h 4420"/>
                <a:gd name="T6" fmla="*/ 0 w 1739"/>
                <a:gd name="T7" fmla="*/ 1 h 4420"/>
                <a:gd name="T8" fmla="*/ 494 w 1739"/>
                <a:gd name="T9" fmla="*/ 382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1 h 4338"/>
                <a:gd name="T2" fmla="*/ 1870 w 2080"/>
                <a:gd name="T3" fmla="*/ 381 h 4338"/>
                <a:gd name="T4" fmla="*/ 2080 w 2080"/>
                <a:gd name="T5" fmla="*/ 381 h 4338"/>
                <a:gd name="T6" fmla="*/ 1033 w 2080"/>
                <a:gd name="T7" fmla="*/ 0 h 4338"/>
                <a:gd name="T8" fmla="*/ 0 w 2080"/>
                <a:gd name="T9" fmla="*/ 1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35CAA7-6A06-422B-95ED-6CEA68EE7F72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8048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987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78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93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24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3E73-FB1B-4C95-BCC4-2206EF56AE3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223A3-94C6-4DAB-9142-8743B03562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819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8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9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0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96" t="5120" r="4996" b="5369"/>
          <a:stretch/>
        </p:blipFill>
        <p:spPr bwMode="auto">
          <a:xfrm>
            <a:off x="5976664" y="44624"/>
            <a:ext cx="3131840" cy="314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068960"/>
            <a:ext cx="7498080" cy="1143000"/>
          </a:xfrm>
        </p:spPr>
        <p:txBody>
          <a:bodyPr>
            <a:normAutofit fontScale="90000"/>
          </a:bodyPr>
          <a:lstStyle/>
          <a:p>
            <a:pPr indent="-457200"/>
            <a:r>
              <a:rPr lang="ru-RU" b="1" dirty="0" smtClean="0"/>
              <a:t>        Урок по теме:</a:t>
            </a:r>
            <a:br>
              <a:rPr lang="ru-RU" b="1" dirty="0" smtClean="0"/>
            </a:br>
            <a:r>
              <a:rPr lang="ru-RU" b="1" dirty="0" smtClean="0"/>
              <a:t>«Целое и его части (на примере геометрической головоломки Танграм)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sz="half" idx="1"/>
          </p:nvPr>
        </p:nvSpPr>
        <p:spPr>
          <a:xfrm>
            <a:off x="1907704" y="5229200"/>
            <a:ext cx="6768752" cy="57606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С.А. Кондратьева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115616" y="764704"/>
            <a:ext cx="4824536" cy="64807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«СШ с УИОП № 80»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63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077218"/>
          </a:xfrm>
        </p:spPr>
        <p:txBody>
          <a:bodyPr/>
          <a:lstStyle/>
          <a:p>
            <a:pPr eaLnBrk="1" hangingPunct="1"/>
            <a:r>
              <a:rPr lang="ru-RU" altLang="ru-RU" sz="3200" dirty="0" smtClean="0"/>
              <a:t>Применение </a:t>
            </a:r>
            <a:r>
              <a:rPr lang="ru-RU" altLang="ru-RU" sz="3200" dirty="0" err="1" smtClean="0"/>
              <a:t>танграма</a:t>
            </a:r>
            <a:r>
              <a:rPr lang="ru-RU" altLang="ru-RU" sz="3200" dirty="0" smtClean="0"/>
              <a:t> в литературных произведениях.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6792"/>
            <a:ext cx="8134672" cy="4824536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Льюис Кэрролл.</a:t>
            </a:r>
            <a:endParaRPr lang="ru-RU" alt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 мы хорошо знаем книгу “Алиса в стране чудес” </a:t>
            </a:r>
            <a:r>
              <a:rPr lang="ru-RU" alt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Л.Кэрролла</a:t>
            </a:r>
            <a:r>
              <a:rPr lang="ru-RU" alt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(Чарльз </a:t>
            </a:r>
            <a:r>
              <a:rPr lang="ru-RU" alt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Лютвидж</a:t>
            </a:r>
            <a:r>
              <a:rPr lang="ru-RU" alt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Доджсон). Однако это его не единственное произведение. В книге “Модная китайская головоломка” он пишет, что </a:t>
            </a:r>
            <a:r>
              <a:rPr lang="ru-RU" altLang="ru-RU" sz="2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танграм</a:t>
            </a:r>
            <a:r>
              <a:rPr lang="ru-RU" alt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был любимой игрой Наполеона Бонапарта, который, лишившись трона, в изгнании  на Острове  Святой Елены проводил долгие часы за этой забавой, “упражняя свое терпение и находчивость”.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0056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ru-RU" altLang="ru-RU" smtClean="0"/>
              <a:t>Танграм и … мебель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pic>
        <p:nvPicPr>
          <p:cNvPr id="7172" name="Picture 5" descr="http://www.babylessons.ru/wp-content/uploads/2010/04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49538"/>
            <a:ext cx="451485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637087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49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762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Танграм и … мебель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pic>
        <p:nvPicPr>
          <p:cNvPr id="8196" name="Picture 5" descr="http://g.io.ua/img_aa/large/0231/36/023136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05" t="14101" r="18680" b="12367"/>
          <a:stretch/>
        </p:blipFill>
        <p:spPr bwMode="auto">
          <a:xfrm>
            <a:off x="177023" y="2134312"/>
            <a:ext cx="3361091" cy="367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8114" y="980728"/>
            <a:ext cx="5498382" cy="571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662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664"/>
            <a:ext cx="7772400" cy="762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Танграм и… шоколад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772400" cy="482724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Самое вкусное применение </a:t>
            </a:r>
            <a:r>
              <a:rPr lang="ru-RU" altLang="ru-RU" dirty="0" err="1" smtClean="0"/>
              <a:t>танграма</a:t>
            </a:r>
            <a:r>
              <a:rPr lang="ru-RU" altLang="ru-RU" dirty="0" smtClean="0"/>
              <a:t> в изготовлении шоколада.</a:t>
            </a:r>
          </a:p>
        </p:txBody>
      </p:sp>
      <p:pic>
        <p:nvPicPr>
          <p:cNvPr id="9220" name="Picture 5" descr="http://www.omami.ru/wp-content/uploads/2011/04/tan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41798"/>
            <a:ext cx="5251701" cy="379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186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305" t="21686" r="26893" b="12784"/>
          <a:stretch/>
        </p:blipFill>
        <p:spPr bwMode="auto">
          <a:xfrm>
            <a:off x="1763689" y="980728"/>
            <a:ext cx="6526988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Целое есть сумма своих частей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24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480" y="629816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5656" y="2221944"/>
            <a:ext cx="7416824" cy="4663440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каждую собранную фигуру должны входить все семь элементов.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составлении фигур элементы не должны налегать друг на друга.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Элементы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фигур должны примыкать один к другому.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Начинать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нужно с того, чтобы найти место самого большого треугольника.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2232248" cy="224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79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/>
          <a:stretch>
            <a:fillRect/>
          </a:stretch>
        </p:blipFill>
        <p:spPr bwMode="auto">
          <a:xfrm>
            <a:off x="1071538" y="142876"/>
            <a:ext cx="7929618" cy="6643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483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722978"/>
            <a:ext cx="4368113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3648" y="2780928"/>
            <a:ext cx="7530040" cy="367240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1. Быстро поморгать, закрыть глаза, считая до 5. Повторить 3 раза.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2. Крепко зажмурить глаза, считать до 3, открыть их и посмотреть вдаль. Повторить 3 раза.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16" t="4951" r="13698" b="6128"/>
          <a:stretch/>
        </p:blipFill>
        <p:spPr bwMode="auto">
          <a:xfrm>
            <a:off x="1092131" y="96060"/>
            <a:ext cx="2687781" cy="239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05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  <a:effectLst/>
                <a:latin typeface="Times New Roman"/>
                <a:ea typeface="Times New Roman"/>
                <a:cs typeface="+mn-cs"/>
              </a:rPr>
              <a:t>Парадокс </a:t>
            </a:r>
            <a:r>
              <a:rPr lang="ru-RU" sz="3600" b="1" dirty="0" err="1" smtClean="0">
                <a:solidFill>
                  <a:prstClr val="black"/>
                </a:solidFill>
                <a:effectLst/>
                <a:latin typeface="Times New Roman"/>
                <a:ea typeface="Times New Roman"/>
                <a:cs typeface="+mn-cs"/>
              </a:rPr>
              <a:t>танграма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556792"/>
            <a:ext cx="4464496" cy="4248472"/>
          </a:xfrm>
        </p:spPr>
        <p:txBody>
          <a:bodyPr>
            <a:noAutofit/>
          </a:bodyPr>
          <a:lstStyle/>
          <a:p>
            <a:pPr marL="450215" algn="just"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Домашнее </a:t>
            </a:r>
            <a:r>
              <a:rPr lang="ru-RU" sz="3200" b="1" dirty="0">
                <a:latin typeface="Times New Roman"/>
                <a:ea typeface="Times New Roman"/>
              </a:rPr>
              <a:t>задание</a:t>
            </a:r>
            <a:endParaRPr lang="ru-RU" sz="3200" dirty="0"/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latin typeface="Times New Roman"/>
                <a:ea typeface="Times New Roman"/>
              </a:rPr>
              <a:t>Парадокс </a:t>
            </a:r>
            <a:r>
              <a:rPr lang="ru-RU" sz="3200" dirty="0" err="1" smtClean="0">
                <a:latin typeface="Times New Roman"/>
                <a:ea typeface="Times New Roman"/>
              </a:rPr>
              <a:t>Дьюдени</a:t>
            </a:r>
            <a:r>
              <a:rPr lang="ru-RU" sz="3200" dirty="0">
                <a:latin typeface="Times New Roman"/>
                <a:ea typeface="Times New Roman"/>
              </a:rPr>
              <a:t>: две похожие фигуры изображают монахов, но у одной из них при этом есть нога, а у другой фигуры её нет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</a:p>
          <a:p>
            <a:pPr indent="0" algn="ctr"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</a:rPr>
              <a:t>р</a:t>
            </a:r>
            <a:r>
              <a:rPr lang="ru-RU" sz="3200" b="1" dirty="0" smtClean="0">
                <a:latin typeface="Times New Roman"/>
                <a:ea typeface="Times New Roman"/>
              </a:rPr>
              <a:t>ис. 67 на стр.39 </a:t>
            </a:r>
            <a:endParaRPr lang="ru-RU" sz="3200" b="1" dirty="0"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313" t="5171" r="11068" b="15500"/>
          <a:stretch/>
        </p:blipFill>
        <p:spPr bwMode="auto">
          <a:xfrm>
            <a:off x="5724128" y="1556792"/>
            <a:ext cx="3312368" cy="384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220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48872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Философские категории: </a:t>
            </a:r>
            <a:r>
              <a:rPr lang="ru-RU" sz="3200" b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целое и части»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124744"/>
            <a:ext cx="7704856" cy="2448271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целое есть сумма своих частей;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 целое есть нечто большее, чем сумма его частей.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35" r="5097"/>
          <a:stretch/>
        </p:blipFill>
        <p:spPr bwMode="auto">
          <a:xfrm>
            <a:off x="1043608" y="2923308"/>
            <a:ext cx="4104455" cy="360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77" t="19455" r="7575"/>
          <a:stretch/>
        </p:blipFill>
        <p:spPr bwMode="auto">
          <a:xfrm>
            <a:off x="5148063" y="2923307"/>
            <a:ext cx="3958201" cy="360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65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7816" y="620688"/>
            <a:ext cx="5512656" cy="18722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Философские категории: </a:t>
            </a:r>
            <a:r>
              <a:rPr lang="ru-RU" sz="3600" b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целое и части»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3146424"/>
            <a:ext cx="7704856" cy="3041015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целое есть сумма своих частей;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 целое есть нечто большее, чем сумма его частей.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33725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547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408" y="274320"/>
            <a:ext cx="7498080" cy="5623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Подведение итогов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88" t="22024" r="27491" b="8523"/>
          <a:stretch/>
        </p:blipFill>
        <p:spPr bwMode="auto">
          <a:xfrm>
            <a:off x="1437907" y="836712"/>
            <a:ext cx="7166541" cy="60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12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620688"/>
            <a:ext cx="6952816" cy="5566752"/>
          </a:xfrm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Кто с детских лет занимается математикой, тот развивает внимание, тренирует свой мозг, свою волю, воспитывает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настойчивость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и упорство в достижении цели».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82296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3200" dirty="0" smtClean="0">
              <a:latin typeface="Times New Roman"/>
              <a:ea typeface="Calibri"/>
              <a:cs typeface="Times New Roman"/>
            </a:endParaRPr>
          </a:p>
          <a:p>
            <a:pPr marL="82296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А.И. </a:t>
            </a:r>
            <a:r>
              <a:rPr lang="ru-RU" sz="3200" dirty="0" err="1" smtClean="0">
                <a:latin typeface="Times New Roman"/>
                <a:ea typeface="Times New Roman"/>
                <a:cs typeface="Times New Roman"/>
              </a:rPr>
              <a:t>Маркушевич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12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каких геометрических фигур (танов) состоит Танграм?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74" t="9590" r="9302" b="10741"/>
          <a:stretch/>
        </p:blipFill>
        <p:spPr bwMode="auto">
          <a:xfrm>
            <a:off x="2267744" y="1439138"/>
            <a:ext cx="5472608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75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Легенды о создании игры «</a:t>
            </a:r>
            <a:r>
              <a:rPr lang="ru-RU" sz="3200" b="1" dirty="0" err="1" smtClean="0"/>
              <a:t>Танграм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48273" y="5517232"/>
            <a:ext cx="77724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prstClr val="black"/>
                </a:solidFill>
              </a:rPr>
              <a:t>Презентацию </a:t>
            </a:r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подготовила:</a:t>
            </a:r>
          </a:p>
          <a:p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 ученица </a:t>
            </a:r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5 </a:t>
            </a:r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класса «А</a:t>
            </a:r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»</a:t>
            </a:r>
            <a:endParaRPr lang="ru-RU" sz="1600" dirty="0" smtClean="0">
              <a:ln w="1905"/>
              <a:solidFill>
                <a:prstClr val="black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Calibri" pitchFamily="34" charset="0"/>
            </a:endParaRPr>
          </a:p>
          <a:p>
            <a:r>
              <a:rPr lang="ru-RU" sz="16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Иванова Анастасия</a:t>
            </a:r>
            <a:endParaRPr lang="ru-RU" sz="1600" dirty="0" smtClean="0">
              <a:ln w="1905"/>
              <a:solidFill>
                <a:prstClr val="black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Calibri" pitchFamily="34" charset="0"/>
            </a:endParaRPr>
          </a:p>
          <a:p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77033"/>
            <a:ext cx="3240360" cy="409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8275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49006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Предисловие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157592" cy="576064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Танграм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(перевод с китайского - «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дощечек мастерства»)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головоломка, состоящая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 плоских фигур,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складывают определённым образом для получения другой, более сложной,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необходимо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в результате,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задаётся в виде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силуэта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 внешнего контура.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это фигуры человека, животных, предметы домашнего обихода, буквы или цифры. Танграм появился в Китае более 4000 лет назад.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применения Танграма шире, чем только как игра. Из частей головоломки можно составлять геометрические фигуры (треугольник, квадрат, параллелограмм, трапеция, прямоугольник), вычислять их площади, а также сравнивать эти фигуры с помощью наложения.</a:t>
            </a:r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целый ряд версий и гипотез возникновения игры “Танграм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давайте познакомимся с некоторыми из них.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10250"/>
            <a:ext cx="3012660" cy="55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12088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№1.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мудреца придумали «Ши-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Чао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8326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/>
              <a:t>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с половиной тысячи лет тому назад у немолодого императора Китая родился долгожданный сын и наследник. Шли годы. Мальчик рос здоровым и сообразительным не по летам. Одно беспокоило старого императора: его сын, будущий властелин огромной страны, не хотел учиться.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доставляло большее удовольствие целый день забавляться игрушками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Император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призвал к себе трех мудрецов, один из которых был известен как математик, другой прославился как художник, а третий был знаменитым философом, и повелел им придумать игру, забавляясь которой, его сын постиг бы начала математики, научился смотреть на окружающий мир пристальными глазами художника, стал бы терпеливым, как истинный философ, и понял бы, что зачастую сложные вещи состоят из простых вещей.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мудреца придумали "Ши-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"- квадрат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разрезанный на семь частей.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782893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288031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Более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4000 тысяч лет назад у одного человека из рук выпала фарфоровая плитка и разбилась на семь частей. Расстроенный, он в спешке старался ее сложить, но каждый раз получал все новые интересные изображения.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Это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оказалось настолько увлекательным, что впоследствии квадрат, составленный из семи геометрических фигур, назвали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Доской Мудрости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№2.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Разбитая плитка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3" y="3501008"/>
            <a:ext cx="3834613" cy="2741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6686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7789" y="260648"/>
            <a:ext cx="82296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 №3. </a:t>
            </a:r>
            <a:r>
              <a:rPr lang="ru-RU" sz="2400" i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книг </a:t>
            </a:r>
            <a:r>
              <a:rPr lang="ru-RU" sz="2400" i="1" dirty="0" err="1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Тана</a:t>
            </a:r>
            <a:endParaRPr lang="ru-RU" sz="2400" b="1" dirty="0">
              <a:solidFill>
                <a:srgbClr val="4F81B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2278" y="773898"/>
            <a:ext cx="8229600" cy="5751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ru-RU" sz="1400" dirty="0" smtClean="0">
                <a:solidFill>
                  <a:prstClr val="black"/>
                </a:solidFill>
              </a:rPr>
              <a:t>    </a:t>
            </a:r>
            <a:r>
              <a:rPr lang="ru-RU" sz="1600" dirty="0" smtClean="0">
                <a:solidFill>
                  <a:prstClr val="black"/>
                </a:solidFill>
              </a:rPr>
              <a:t>        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легенде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легендарным китайским мудрецом, которому поклонялись как божеству. Книги о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танграмах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каждая из которых насчитывает 1000 фигур, были составлены в Китае более 4000 лет назад.</a:t>
            </a:r>
            <a:b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Фигуры в семи книгах  расположены в соответствии с семью стадиями в эволюции Земли.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Танграмы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книгах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начинаются с символических изображений хаоса и принципа «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инь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Затем следуют простейшие формы жизни, по мере продвижения по древу эволюции появляются фигуры рыб, птиц, животных и человека. Попадаются изображения того, что создано человеком: орудия труда, мебель, одежда и архитектурные сооружения.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756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ТАНГРАМ. Применение </a:t>
            </a:r>
            <a:r>
              <a:rPr lang="ru-RU" altLang="ru-RU" dirty="0" err="1" smtClean="0"/>
              <a:t>танграма</a:t>
            </a:r>
            <a:r>
              <a:rPr lang="ru-RU" altLang="ru-RU" dirty="0" smtClean="0"/>
              <a:t> в повседневной жизни.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495800"/>
            <a:ext cx="5181600" cy="17526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Выполнила </a:t>
            </a:r>
          </a:p>
          <a:p>
            <a:pPr eaLnBrk="1" hangingPunct="1"/>
            <a:r>
              <a:rPr lang="ru-RU" altLang="ru-RU" dirty="0" smtClean="0"/>
              <a:t>Черепанова Ангелина 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Ученица 5 «А» </a:t>
            </a:r>
            <a:r>
              <a:rPr lang="ru-RU" altLang="ru-RU" dirty="0" smtClean="0"/>
              <a:t>класса</a:t>
            </a: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4459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лектронная паутина">
  <a:themeElements>
    <a:clrScheme name="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Электронная паутин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Электронная паутина">
  <a:themeElements>
    <a:clrScheme name="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Электронная паутин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Электронная паутина">
  <a:themeElements>
    <a:clrScheme name="Электронная паутина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Электронная паутин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лектронная паутина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лектронная паутина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лектронная паутина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Легенды о создании игры «Танграм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Легенды о создании игры «Танграм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Легенды о создании игры «Танграм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Легенды о создании игры «Танграм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Легенды о создании игры «Танграм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283</TotalTime>
  <Words>607</Words>
  <Application>Microsoft Office PowerPoint</Application>
  <PresentationFormat>Экран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Солнцестояние</vt:lpstr>
      <vt:lpstr>1_Электронная паутина</vt:lpstr>
      <vt:lpstr>2_Электронная паутина</vt:lpstr>
      <vt:lpstr>3_Электронная паутина</vt:lpstr>
      <vt:lpstr>Легенды о создании игры «Танграм»</vt:lpstr>
      <vt:lpstr>1_Легенды о создании игры «Танграм»</vt:lpstr>
      <vt:lpstr>2_Легенды о создании игры «Танграм»</vt:lpstr>
      <vt:lpstr>3_Легенды о создании игры «Танграм»</vt:lpstr>
      <vt:lpstr>4_Легенды о создании игры «Танграм»</vt:lpstr>
      <vt:lpstr>        Урок по теме: «Целое и его части (на примере геометрической головоломки Танграм)</vt:lpstr>
      <vt:lpstr>Философские категории:  «целое и части»</vt:lpstr>
      <vt:lpstr>Из каких геометрических фигур (танов) состоит Танграм?</vt:lpstr>
      <vt:lpstr>Легенды о создании игры «Танграм»</vt:lpstr>
      <vt:lpstr>Предисловие</vt:lpstr>
      <vt:lpstr>Легенда №1. Три мудреца придумали «Ши-Чао-Тю».</vt:lpstr>
      <vt:lpstr>Легенда №2. Разбитая плитка.</vt:lpstr>
      <vt:lpstr>Слайд 8</vt:lpstr>
      <vt:lpstr>ТАНГРАМ. Применение танграма в повседневной жизни.</vt:lpstr>
      <vt:lpstr>Применение танграма в литературных произведениях.</vt:lpstr>
      <vt:lpstr>Танграм и … мебель</vt:lpstr>
      <vt:lpstr>Танграм и … мебель</vt:lpstr>
      <vt:lpstr>Танграм и… шоколад </vt:lpstr>
      <vt:lpstr>Целое есть сумма своих частей</vt:lpstr>
      <vt:lpstr>Правила игры</vt:lpstr>
      <vt:lpstr>Слайд 16</vt:lpstr>
      <vt:lpstr>Физкультминутка</vt:lpstr>
      <vt:lpstr>Парадокс танграма</vt:lpstr>
      <vt:lpstr>Философские категории: «целое и части»</vt:lpstr>
      <vt:lpstr>Подведение итогов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user</cp:lastModifiedBy>
  <cp:revision>24</cp:revision>
  <dcterms:created xsi:type="dcterms:W3CDTF">2015-02-15T10:08:25Z</dcterms:created>
  <dcterms:modified xsi:type="dcterms:W3CDTF">2019-05-03T11:31:39Z</dcterms:modified>
</cp:coreProperties>
</file>