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4" r:id="rId1"/>
  </p:sldMasterIdLst>
  <p:notesMasterIdLst>
    <p:notesMasterId r:id="rId17"/>
  </p:notesMasterIdLst>
  <p:sldIdLst>
    <p:sldId id="256" r:id="rId2"/>
    <p:sldId id="257" r:id="rId3"/>
    <p:sldId id="260" r:id="rId4"/>
    <p:sldId id="261" r:id="rId5"/>
    <p:sldId id="262" r:id="rId6"/>
    <p:sldId id="264" r:id="rId7"/>
    <p:sldId id="265" r:id="rId8"/>
    <p:sldId id="268" r:id="rId9"/>
    <p:sldId id="280" r:id="rId10"/>
    <p:sldId id="281" r:id="rId11"/>
    <p:sldId id="269" r:id="rId12"/>
    <p:sldId id="271" r:id="rId13"/>
    <p:sldId id="273" r:id="rId14"/>
    <p:sldId id="274" r:id="rId15"/>
    <p:sldId id="276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 snapToGrid="0">
      <p:cViewPr>
        <p:scale>
          <a:sx n="77" d="100"/>
          <a:sy n="77" d="100"/>
        </p:scale>
        <p:origin x="-1176" y="-3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SLIDES_API17308520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SLIDES_API17308520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SLIDES_API173085206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SLIDES_API173085206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SLIDES_API173085206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SLIDES_API173085206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SLIDES_API173085206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SLIDES_API173085206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SLIDES_API173085206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SLIDES_API173085206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SLIDES_API173085206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SLIDES_API173085206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SLIDES_API173085206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SLIDES_API173085206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SLIDES_API173085206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SLIDES_API173085206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SLIDES_API173085206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SLIDES_API173085206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SLIDES_API173085206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SLIDES_API173085206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SLIDES_API173085206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SLIDES_API173085206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SLIDES_API173085206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SLIDES_API173085206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SLIDES_API173085206_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SLIDES_API173085206_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3" y="2857501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1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1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801416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511975"/>
            <a:ext cx="8520600" cy="320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6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5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3/5/2025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826478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5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2455731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16CD-67A3-4CF0-A210-F6AF31AC147F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275114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231207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3" y="270185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1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l" eaLnBrk="1" latinLnBrk="0" hangingPunct="1"/>
            <a:fld id="{C3F416CD-67A3-4CF0-A210-F6AF31AC147F}" type="datetimeFigureOut">
              <a:rPr lang="en-US" smtClean="0"/>
              <a:pPr algn="l" eaLnBrk="1" latinLnBrk="0" hangingPunct="1"/>
              <a:t>3/5/2025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 eaLnBrk="1" latinLnBrk="0" hangingPunct="1"/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72995"/>
            <a:ext cx="8123100" cy="217478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/>
            </a:r>
            <a:b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</a:b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/>
            </a:r>
            <a:b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</a:b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/>
            </a:r>
            <a:b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</a:b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/>
            </a:r>
            <a:b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</a:b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1600" dirty="0" smtClean="0">
                <a:solidFill>
                  <a:prstClr val="white"/>
                </a:solidFill>
              </a:rPr>
              <a:t> Муниципальное автономное учреждение дополнительного образования</a:t>
            </a:r>
            <a:br>
              <a:rPr lang="ru-RU" sz="1600" dirty="0" smtClean="0">
                <a:solidFill>
                  <a:prstClr val="white"/>
                </a:solidFill>
              </a:rPr>
            </a:br>
            <a:r>
              <a:rPr lang="ru-RU" sz="1600" dirty="0" smtClean="0">
                <a:solidFill>
                  <a:prstClr val="white"/>
                </a:solidFill>
              </a:rPr>
              <a:t>«Центр технического творчества и профессионального обучения» 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/>
            </a:r>
            <a:b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</a:br>
            <a:r>
              <a:rPr lang="en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>Разработка 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>экскурсионного</a:t>
            </a:r>
            <a:r>
              <a:rPr lang="en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> маршрута</a:t>
            </a: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/>
            </a:r>
            <a:b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</a:br>
            <a:r>
              <a:rPr lang="ru-RU" sz="48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orki" pitchFamily="50" charset="-52"/>
              </a:rPr>
              <a:t>«Полярный – город воинской славы»</a:t>
            </a:r>
            <a:endParaRPr sz="4800" dirty="0">
              <a:solidFill>
                <a:schemeClr val="accent2">
                  <a:lumMod val="60000"/>
                  <a:lumOff val="40000"/>
                </a:schemeClr>
              </a:solidFill>
              <a:latin typeface="Corki" pitchFamily="50" charset="-52"/>
            </a:endParaRP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166258" y="3065319"/>
            <a:ext cx="5332500" cy="19268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400" b="1" dirty="0" smtClean="0">
              <a:solidFill>
                <a:srgbClr val="00B05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1400" b="1" dirty="0" smtClean="0">
              <a:solidFill>
                <a:srgbClr val="00B05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00B050"/>
                </a:solidFill>
              </a:rPr>
              <a:t>Название </a:t>
            </a:r>
            <a:r>
              <a:rPr lang="ru-RU" sz="1400" b="1" dirty="0" smtClean="0">
                <a:solidFill>
                  <a:srgbClr val="00B050"/>
                </a:solidFill>
              </a:rPr>
              <a:t>работы: </a:t>
            </a:r>
            <a:r>
              <a:rPr lang="ru-RU" sz="1400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Полярный – город воинской славы</a:t>
            </a:r>
          </a:p>
          <a:p>
            <a:pPr marL="0" lvl="0">
              <a:spcBef>
                <a:spcPts val="0"/>
              </a:spcBef>
            </a:pPr>
            <a:r>
              <a:rPr lang="ru-RU" sz="1400" b="1" dirty="0" smtClean="0">
                <a:solidFill>
                  <a:srgbClr val="00B050"/>
                </a:solidFill>
              </a:rPr>
              <a:t>Подготовили: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Филиппова Александра </a:t>
            </a:r>
            <a:r>
              <a:rPr lang="ru-RU" sz="14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Валерьевна</a:t>
            </a:r>
            <a:r>
              <a:rPr lang="ru-RU" sz="1400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, педагог дополнительного образования МАУДО «</a:t>
            </a:r>
            <a:r>
              <a:rPr lang="ru-RU" sz="1400" i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ЦТТиПО</a:t>
            </a:r>
            <a:r>
              <a:rPr lang="ru-RU" sz="1400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1400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b="1" dirty="0" smtClean="0">
                <a:solidFill>
                  <a:srgbClr val="00B050"/>
                </a:solidFill>
              </a:rPr>
              <a:t>Регион:</a:t>
            </a:r>
            <a:r>
              <a:rPr lang="ru-RU" sz="1400" b="1" dirty="0" smtClean="0"/>
              <a:t> </a:t>
            </a:r>
            <a:r>
              <a:rPr lang="ru-RU" sz="1400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ЗАТО Александровск, Мурманская область</a:t>
            </a:r>
          </a:p>
        </p:txBody>
      </p:sp>
      <p:pic>
        <p:nvPicPr>
          <p:cNvPr id="4" name="Рисунок 3" descr="Полярный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245" y="3066774"/>
            <a:ext cx="2840182" cy="18915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lang="en"/>
          </a:p>
        </p:txBody>
      </p:sp>
      <p:pic>
        <p:nvPicPr>
          <p:cNvPr id="5" name="Picture 8" descr="C:\Users\user\Desktop\Проект туристический маршрут\История Полярного\Хра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436" y="417556"/>
            <a:ext cx="3720353" cy="21244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4472" y="2519082"/>
            <a:ext cx="3684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+mn-lt"/>
              </a:rPr>
              <a:t>Храм морякам подводникам</a:t>
            </a:r>
            <a:endParaRPr lang="ru-RU" dirty="0">
              <a:latin typeface="+mn-lt"/>
            </a:endParaRPr>
          </a:p>
        </p:txBody>
      </p:sp>
      <p:pic>
        <p:nvPicPr>
          <p:cNvPr id="3074" name="Picture 2" descr="C:\Users\user\Desktop\Проект туристический маршрут\История Полярного\Морякам ОВРа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1883" y="526818"/>
            <a:ext cx="2372621" cy="178988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35506" y="2344366"/>
            <a:ext cx="23577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+mn-lt"/>
              </a:rPr>
              <a:t>Памятник морякам </a:t>
            </a:r>
            <a:r>
              <a:rPr lang="ru-RU" sz="1200" dirty="0" err="1" smtClean="0">
                <a:latin typeface="+mn-lt"/>
              </a:rPr>
              <a:t>ОВРа</a:t>
            </a:r>
            <a:endParaRPr lang="ru-RU" sz="1200" dirty="0">
              <a:latin typeface="+mn-lt"/>
            </a:endParaRPr>
          </a:p>
        </p:txBody>
      </p:sp>
      <p:pic>
        <p:nvPicPr>
          <p:cNvPr id="3075" name="Picture 3" descr="C:\Users\user\Desktop\Проект туристический маршрут\История Полярного\Стелла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740" y="2857441"/>
            <a:ext cx="2976664" cy="167487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0197" y="4527177"/>
            <a:ext cx="30832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+mn-lt"/>
              </a:rPr>
              <a:t>Стелла</a:t>
            </a:r>
            <a:r>
              <a:rPr lang="ru-RU" dirty="0" smtClean="0">
                <a:latin typeface="+mn-lt"/>
              </a:rPr>
              <a:t> военным строителям</a:t>
            </a:r>
            <a:endParaRPr lang="ru-RU" dirty="0">
              <a:latin typeface="+mn-lt"/>
            </a:endParaRPr>
          </a:p>
        </p:txBody>
      </p:sp>
      <p:pic>
        <p:nvPicPr>
          <p:cNvPr id="3076" name="Picture 4" descr="C:\Users\user\Desktop\Проект туристический маршрут\История Полярного\10 СРЗ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34235" y="2731744"/>
            <a:ext cx="3026214" cy="201747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23130" y="4766553"/>
            <a:ext cx="3030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Завод «10 СРЗ»</a:t>
            </a:r>
            <a:endParaRPr lang="ru-RU" sz="1600" dirty="0">
              <a:latin typeface="+mn-lt"/>
            </a:endParaRPr>
          </a:p>
        </p:txBody>
      </p:sp>
      <p:pic>
        <p:nvPicPr>
          <p:cNvPr id="3077" name="Picture 5" descr="C:\Users\user\Desktop\Проект туристический маршрут\История Полярного\АПЛ Курск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9873" y="513229"/>
            <a:ext cx="2418974" cy="181423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6517341" y="2375647"/>
            <a:ext cx="24204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+mn-lt"/>
              </a:rPr>
              <a:t>Памятник АПЛ «Курск»</a:t>
            </a:r>
            <a:endParaRPr lang="ru-RU" sz="1200" dirty="0">
              <a:latin typeface="+mn-lt"/>
            </a:endParaRPr>
          </a:p>
        </p:txBody>
      </p:sp>
      <p:pic>
        <p:nvPicPr>
          <p:cNvPr id="3078" name="Picture 6" descr="C:\Users\user\Desktop\Проект туристический маршрут\История Полярного\Алые парус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34264" y="2721311"/>
            <a:ext cx="2334638" cy="151022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663447" y="4192621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Алые паруса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Проект туристический маршрут\История Полярного\Полярный2.jpg"/>
          <p:cNvPicPr>
            <a:picLocks noChangeAspect="1" noChangeArrowheads="1"/>
          </p:cNvPicPr>
          <p:nvPr/>
        </p:nvPicPr>
        <p:blipFill>
          <a:blip r:embed="rId3">
            <a:lum bright="48000" contrast="32000"/>
          </a:blip>
          <a:srcRect/>
          <a:stretch>
            <a:fillRect/>
          </a:stretch>
        </p:blipFill>
        <p:spPr bwMode="auto">
          <a:xfrm>
            <a:off x="0" y="489626"/>
            <a:ext cx="9144000" cy="4653874"/>
          </a:xfrm>
          <a:prstGeom prst="rect">
            <a:avLst/>
          </a:prstGeom>
          <a:noFill/>
        </p:spPr>
      </p:pic>
      <p:sp>
        <p:nvSpPr>
          <p:cNvPr id="149" name="Google Shape;149;p2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Разработка маршрутной схемы</a:t>
            </a:r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dirty="0"/>
              <a:t>Создание маршрутной схемы для города Полярный - ключевой этап в разработке туристического маршрута. Выделение главных достопримечательностей, таких как Краеведческий музей и выставка боевой техники, обеспечит структурированное представление. Уникальная природа </a:t>
            </a:r>
            <a:r>
              <a:rPr lang="en" sz="1800" dirty="0" smtClean="0"/>
              <a:t>Полярного </a:t>
            </a:r>
            <a:r>
              <a:rPr lang="en" sz="1800" dirty="0"/>
              <a:t>открывает возможности для </a:t>
            </a:r>
            <a:r>
              <a:rPr lang="en" sz="1800" dirty="0" smtClean="0"/>
              <a:t>актив</a:t>
            </a:r>
            <a:r>
              <a:rPr lang="ru-RU" sz="1800" dirty="0" err="1" smtClean="0"/>
              <a:t>ного</a:t>
            </a:r>
            <a:r>
              <a:rPr lang="ru-RU" sz="1800" dirty="0" smtClean="0"/>
              <a:t> и незабываемого приключения на крайнем севере</a:t>
            </a:r>
            <a:r>
              <a:rPr lang="en" sz="1800" dirty="0" smtClean="0"/>
              <a:t>. </a:t>
            </a:r>
            <a:r>
              <a:rPr lang="en" sz="1800" dirty="0"/>
              <a:t>Важно также учесть новую инфраструктуру, включая кафе и сувенирные магазины. Применение логичной последовательности остановок и удобного транспорта сделает маршрут комфортным и привлекательным для туристов.</a:t>
            </a:r>
            <a:endParaRPr sz="1800" dirty="0"/>
          </a:p>
        </p:txBody>
      </p:sp>
      <p:sp>
        <p:nvSpPr>
          <p:cNvPr id="151" name="Google Shape;151;p2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>
            <a:spLocks noGrp="1"/>
          </p:cNvSpPr>
          <p:nvPr>
            <p:ph type="body" idx="1"/>
          </p:nvPr>
        </p:nvSpPr>
        <p:spPr>
          <a:xfrm>
            <a:off x="311699" y="3978613"/>
            <a:ext cx="3715552" cy="72957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Схемы </a:t>
            </a:r>
            <a:r>
              <a:rPr lang="en" sz="1600" dirty="0" smtClean="0"/>
              <a:t>разработки</a:t>
            </a:r>
            <a:endParaRPr lang="ru-RU" sz="160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/>
              <a:t>туристического маршрута</a:t>
            </a:r>
            <a:endParaRPr lang="ru-RU" sz="1600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 smtClean="0"/>
              <a:t>по </a:t>
            </a:r>
            <a:r>
              <a:rPr lang="en" sz="1600" dirty="0"/>
              <a:t>городу Полярный</a:t>
            </a:r>
            <a:endParaRPr sz="1600" dirty="0"/>
          </a:p>
        </p:txBody>
      </p:sp>
      <p:sp>
        <p:nvSpPr>
          <p:cNvPr id="164" name="Google Shape;164;p2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  <p:pic>
        <p:nvPicPr>
          <p:cNvPr id="165" name="Google Shape;16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025" y="683555"/>
            <a:ext cx="3785681" cy="3168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72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23118" y="943583"/>
            <a:ext cx="4936058" cy="28112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046706" y="3832698"/>
            <a:ext cx="4961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dirty="0" smtClean="0">
                <a:latin typeface="+mn-lt"/>
              </a:rPr>
              <a:t>Структура туристического маршрута</a:t>
            </a:r>
          </a:p>
          <a:p>
            <a:pPr lvl="0" algn="ctr"/>
            <a:r>
              <a:rPr lang="ru-RU" sz="1600" dirty="0" smtClean="0">
                <a:latin typeface="+mn-lt"/>
              </a:rPr>
              <a:t>по городу Полярный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Создание информационного буклета для туристов</a:t>
            </a:r>
            <a:endParaRPr sz="3600" dirty="0"/>
          </a:p>
        </p:txBody>
      </p:sp>
      <p:sp>
        <p:nvSpPr>
          <p:cNvPr id="178" name="Google Shape;178;p30"/>
          <p:cNvSpPr txBox="1">
            <a:spLocks noGrp="1"/>
          </p:cNvSpPr>
          <p:nvPr>
            <p:ph type="body" idx="1"/>
          </p:nvPr>
        </p:nvSpPr>
        <p:spPr>
          <a:xfrm>
            <a:off x="311700" y="1721796"/>
            <a:ext cx="8520600" cy="29938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dirty="0"/>
              <a:t>Информационный буклет для туристов — ключевой элемент привлечения путешественников в Полярный. Этот привлекательный и информативный инструмент поможет создать положительный имидж города и расширить знания о его достопримечательностях. Включите разделы "О нас" (уникальные черты региона), "Маршрут" (рекомендуемые пути и мероприятия), "Достопримечательности" (краткое описание культурных объектов), "Услуги" (гостиницы и рестораны), и "Контакты" (информация для связи). Важность качественного визуального оформления и адаптации контента для иностранных туристов определяет их приятное пребывание в городе.</a:t>
            </a:r>
            <a:endParaRPr sz="1800" dirty="0"/>
          </a:p>
        </p:txBody>
      </p:sp>
      <p:sp>
        <p:nvSpPr>
          <p:cNvPr id="179" name="Google Shape;179;p3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>
            <a:spLocks noGrp="1"/>
          </p:cNvSpPr>
          <p:nvPr>
            <p:ph type="body" idx="1"/>
          </p:nvPr>
        </p:nvSpPr>
        <p:spPr>
          <a:xfrm>
            <a:off x="311699" y="4522303"/>
            <a:ext cx="8414011" cy="49695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И</a:t>
            </a:r>
            <a:r>
              <a:rPr lang="en" dirty="0" smtClean="0"/>
              <a:t>нформационны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en" dirty="0" smtClean="0"/>
              <a:t>буклет </a:t>
            </a:r>
            <a:r>
              <a:rPr lang="en" dirty="0"/>
              <a:t>для туристов</a:t>
            </a:r>
            <a:endParaRPr dirty="0"/>
          </a:p>
        </p:txBody>
      </p:sp>
      <p:sp>
        <p:nvSpPr>
          <p:cNvPr id="185" name="Google Shape;185;p3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  <p:pic>
        <p:nvPicPr>
          <p:cNvPr id="1026" name="Picture 2" descr="C:\Users\user\Desktop\Проект туристический маршрут\История Полярного\Буклет\IMG_20250210_093024_edit_7036643858820_resized_20250210_0934016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7048" y="510428"/>
            <a:ext cx="3458499" cy="2593874"/>
          </a:xfrm>
          <a:prstGeom prst="rect">
            <a:avLst/>
          </a:prstGeom>
          <a:noFill/>
        </p:spPr>
      </p:pic>
      <p:pic>
        <p:nvPicPr>
          <p:cNvPr id="1027" name="Picture 3" descr="C:\Users\user\Desktop\Проект туристический маршрут\История Полярного\Буклет\IMG_20250210_093100_resized_20250210_0934007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47" y="1224095"/>
            <a:ext cx="3040145" cy="2280109"/>
          </a:xfrm>
          <a:prstGeom prst="rect">
            <a:avLst/>
          </a:prstGeom>
          <a:noFill/>
        </p:spPr>
      </p:pic>
      <p:pic>
        <p:nvPicPr>
          <p:cNvPr id="1028" name="Picture 4" descr="C:\Users\user\Desktop\Проект туристический маршрут\История Полярного\Буклет\IMG_20250210_093115_resized_20250210_0934012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40579" y="2084302"/>
            <a:ext cx="3110298" cy="2332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Тестирование туристического маршрута</a:t>
            </a:r>
            <a:endParaRPr sz="2800" dirty="0"/>
          </a:p>
        </p:txBody>
      </p:sp>
      <p:sp>
        <p:nvSpPr>
          <p:cNvPr id="199" name="Google Shape;199;p33"/>
          <p:cNvSpPr txBox="1">
            <a:spLocks noGrp="1"/>
          </p:cNvSpPr>
          <p:nvPr>
            <p:ph type="body" idx="1"/>
          </p:nvPr>
        </p:nvSpPr>
        <p:spPr>
          <a:xfrm>
            <a:off x="311700" y="992221"/>
            <a:ext cx="8520600" cy="39494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" dirty="0"/>
              <a:t>Тестирование туристического маршрута по городу Полярный включает теоретические и практические этапы. Теоретическая часть оценивает знания участников о маршруте и его культурной ценности через викторины. Практическое тестирование включает прохождение маршрута с учетом физической нагрузки и возрастных групп. Важна обратная связь от участников для выявления недостатков и оптимизации маршрута. Также предусмотрены обучающие семинары и создание информационного буклета для туристов, что повысит качество обслуживания и интерес к внутреннему туризму</a:t>
            </a:r>
            <a:r>
              <a:rPr lang="en" dirty="0" smtClean="0"/>
              <a:t>.</a:t>
            </a:r>
            <a:endParaRPr lang="ru-RU" dirty="0" smtClean="0"/>
          </a:p>
          <a:p>
            <a:pPr marL="0" lvl="0" indent="0" algn="ctr">
              <a:spcAft>
                <a:spcPts val="600"/>
              </a:spcAft>
              <a:buNone/>
            </a:pPr>
            <a:r>
              <a:rPr lang="en" sz="28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Перспективы развития внутреннего туризма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indent="0" algn="just">
              <a:spcAft>
                <a:spcPts val="600"/>
              </a:spcAft>
              <a:buNone/>
            </a:pPr>
            <a:r>
              <a:rPr lang="ru-RU" dirty="0" smtClean="0"/>
              <a:t>Полярный, расположенный в Мурманской области, имеет высокий потенциал для развития внутреннего туризма благодаря уникальному географическому положению и историко-культурным памятникам. В 2023 году Арктику посетили 1,2 миллиона туристов, что позволяет ожидать рост до 3 миллионов к 2035 году. Важным фактором является активное продвижение местной культуры и </a:t>
            </a:r>
            <a:r>
              <a:rPr lang="ru-RU" dirty="0" err="1" smtClean="0"/>
              <a:t>экстрим-туризма</a:t>
            </a:r>
            <a:r>
              <a:rPr lang="ru-RU" dirty="0" smtClean="0"/>
              <a:t>. Совместные инициативы частного сектора и государства, а также акцент на устойчивом туризме, создают благоприятные условия для привлекательности региона и улучшения качества туристического сервиса.</a:t>
            </a:r>
          </a:p>
          <a:p>
            <a:pPr marL="0" lvl="0" indent="0" algn="just">
              <a:spcAft>
                <a:spcPts val="600"/>
              </a:spcAft>
              <a:buNone/>
            </a:pPr>
            <a:endParaRPr sz="16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0" name="Google Shape;200;p3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Цель</a:t>
            </a:r>
            <a:endParaRPr dirty="0"/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1"/>
          </p:nvPr>
        </p:nvSpPr>
        <p:spPr>
          <a:xfrm>
            <a:off x="311700" y="1184564"/>
            <a:ext cx="8520600" cy="354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 dirty="0"/>
              <a:t>Создать туристический маршрут по городу Полярный, отражающий его историко-культурные особенности</a:t>
            </a:r>
            <a:r>
              <a:rPr lang="en" sz="2000" dirty="0" smtClean="0"/>
              <a:t>.</a:t>
            </a:r>
            <a:endParaRPr lang="ru-RU" sz="2000" dirty="0" smtClean="0"/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Задачи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ru-RU" sz="1600" dirty="0" smtClean="0"/>
              <a:t>Изучить основные достопримечательности города, разработать маршрут, создать информационный буклет для туристов, организовать тестовую экскурсию.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Проблема</a:t>
            </a:r>
          </a:p>
          <a:p>
            <a:pPr marL="0" lvl="0" indent="0">
              <a:spcAft>
                <a:spcPts val="1200"/>
              </a:spcAft>
              <a:buNone/>
            </a:pPr>
            <a:r>
              <a:rPr lang="ru-RU" sz="1600" dirty="0" smtClean="0"/>
              <a:t>Недостаток информации о туристических возможностях города Полярный, а также отсутствие организованных маршрутов для туристов.</a:t>
            </a:r>
          </a:p>
          <a:p>
            <a:pPr marL="0" indent="0">
              <a:spcAft>
                <a:spcPts val="1200"/>
              </a:spcAft>
              <a:buNone/>
            </a:pPr>
            <a:endParaRPr lang="ru-RU" sz="2000" dirty="0" smtClean="0"/>
          </a:p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 sz="2000" dirty="0"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оект туристический маршрут\История Полярного\Полярный2.jpg"/>
          <p:cNvPicPr>
            <a:picLocks noChangeAspect="1" noChangeArrowheads="1"/>
          </p:cNvPicPr>
          <p:nvPr/>
        </p:nvPicPr>
        <p:blipFill>
          <a:blip r:embed="rId3">
            <a:lum bright="39000" contrast="14000"/>
          </a:blip>
          <a:srcRect/>
          <a:stretch>
            <a:fillRect/>
          </a:stretch>
        </p:blipFill>
        <p:spPr bwMode="auto">
          <a:xfrm>
            <a:off x="0" y="503558"/>
            <a:ext cx="9144000" cy="4639942"/>
          </a:xfrm>
          <a:prstGeom prst="rect">
            <a:avLst/>
          </a:prstGeom>
          <a:noFill/>
        </p:spPr>
      </p:pic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Введение</a:t>
            </a:r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800" dirty="0"/>
              <a:t>Город Полярный в Мурманской области представляет уникальную возможность для разработки туристических маршрутов. Основанный в </a:t>
            </a:r>
            <a:r>
              <a:rPr lang="en" sz="1800" dirty="0" smtClean="0"/>
              <a:t>1</a:t>
            </a:r>
            <a:r>
              <a:rPr lang="ru-RU" sz="1800" dirty="0" smtClean="0"/>
              <a:t>899 </a:t>
            </a:r>
            <a:r>
              <a:rPr lang="en" sz="1800" dirty="0" smtClean="0"/>
              <a:t>году</a:t>
            </a:r>
            <a:r>
              <a:rPr lang="en" sz="1800" dirty="0"/>
              <a:t>, этот город сочетает в себе богатую военную историю и стратегическое значение. Несмотря на свои достопримечательности и культурное наследие, Полярный остается известным лишь немногим туристам. Данная работа направлена на создание маршрута, который раскроет историческую и культурную ценность города, привлечет туристов, а также внесет вклад в развитие внутреннего туризма в регионе.</a:t>
            </a:r>
            <a:endParaRPr sz="1800" dirty="0"/>
          </a:p>
        </p:txBody>
      </p:sp>
      <p:sp>
        <p:nvSpPr>
          <p:cNvPr id="88" name="Google Shape;88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Проект туристический маршрут\История Полярного\База северного флота.jpg"/>
          <p:cNvPicPr>
            <a:picLocks noChangeAspect="1" noChangeArrowheads="1"/>
          </p:cNvPicPr>
          <p:nvPr/>
        </p:nvPicPr>
        <p:blipFill>
          <a:blip r:embed="rId3">
            <a:lum bright="41000" contrast="13000"/>
          </a:blip>
          <a:srcRect/>
          <a:stretch>
            <a:fillRect/>
          </a:stretch>
        </p:blipFill>
        <p:spPr bwMode="auto">
          <a:xfrm>
            <a:off x="0" y="485775"/>
            <a:ext cx="9143999" cy="4657725"/>
          </a:xfrm>
          <a:prstGeom prst="rect">
            <a:avLst/>
          </a:prstGeom>
          <a:noFill/>
        </p:spPr>
      </p:pic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Исторический </a:t>
            </a:r>
            <a:r>
              <a:rPr lang="en" sz="3600" dirty="0" smtClean="0"/>
              <a:t>контекст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en" sz="3600" dirty="0" smtClean="0"/>
              <a:t>города </a:t>
            </a:r>
            <a:r>
              <a:rPr lang="en" sz="3600" dirty="0"/>
              <a:t>Полярный</a:t>
            </a:r>
            <a:endParaRPr sz="3600" dirty="0"/>
          </a:p>
        </p:txBody>
      </p:sp>
      <p:sp>
        <p:nvSpPr>
          <p:cNvPr id="94" name="Google Shape;94;p18"/>
          <p:cNvSpPr txBox="1">
            <a:spLocks noGrp="1"/>
          </p:cNvSpPr>
          <p:nvPr>
            <p:ph type="body" idx="1"/>
          </p:nvPr>
        </p:nvSpPr>
        <p:spPr>
          <a:xfrm>
            <a:off x="311700" y="1776845"/>
            <a:ext cx="8520600" cy="29388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000" dirty="0"/>
              <a:t>Город Полярный, основанный в 1899 году как Александровск, стал важным морским портом на севере России. С 1939 года, после изменения названия, он активно развивался как база Северного флота в годы Великой Отечественной войны, обеспечивая защиту северных границ страны. Полярный утвердился как стратегический логистический центр в период холодной войны. В 2008 году он был удостоен звания "Город воинской славы". Сегодня Полярный сохраняет уникальный характер, становясь центром внутреннего туризма благодаря своей истории и патриотическим традициям.</a:t>
            </a:r>
            <a:endParaRPr sz="2000" dirty="0"/>
          </a:p>
        </p:txBody>
      </p:sp>
      <p:sp>
        <p:nvSpPr>
          <p:cNvPr id="95" name="Google Shape;95;p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84894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Исторические виды города Полярный, отражающие его воинскую славу и культурное наследие.</a:t>
            </a:r>
            <a:endParaRPr sz="2000" dirty="0"/>
          </a:p>
        </p:txBody>
      </p:sp>
      <p:sp>
        <p:nvSpPr>
          <p:cNvPr id="101" name="Google Shape;101;p1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90525"/>
            <a:ext cx="4619625" cy="3184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0100" y="866775"/>
            <a:ext cx="4533900" cy="32747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>
            <a:spLocks noGrp="1"/>
          </p:cNvSpPr>
          <p:nvPr>
            <p:ph type="body" idx="1"/>
          </p:nvPr>
        </p:nvSpPr>
        <p:spPr>
          <a:xfrm>
            <a:off x="311700" y="4029075"/>
            <a:ext cx="8394150" cy="8065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Хронология событий города Полярный</a:t>
            </a:r>
            <a:endParaRPr sz="2000" dirty="0"/>
          </a:p>
        </p:txBody>
      </p:sp>
      <p:sp>
        <p:nvSpPr>
          <p:cNvPr id="115" name="Google Shape;115;p21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0550" y="907792"/>
            <a:ext cx="8067675" cy="2968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Культурное наследие и традиции</a:t>
            </a:r>
            <a:endParaRPr sz="3600" dirty="0"/>
          </a:p>
        </p:txBody>
      </p:sp>
      <p:sp>
        <p:nvSpPr>
          <p:cNvPr id="122" name="Google Shape;122;p22"/>
          <p:cNvSpPr txBox="1">
            <a:spLocks noGrp="1"/>
          </p:cNvSpPr>
          <p:nvPr>
            <p:ph type="body" idx="1"/>
          </p:nvPr>
        </p:nvSpPr>
        <p:spPr>
          <a:xfrm>
            <a:off x="311700" y="1028700"/>
            <a:ext cx="8520600" cy="16287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/>
              <a:t>Культурное наследие Полярного Мурманской области укоренено в традициях коренных народов, особенно саамов, чья жизнь гармонично пересекается с природой. Национальный культурный центр в Ловозеро способствует сохранению их этнографического наследия через выставки и мероприятия. Саамская культура включает обряды, связанные с природными циклами, и отразила анимистические верования народа. Туристический маршрут по Полярному позволяет посетителям погрузиться в уникальные традиции, поддерживая связь между культурой и природой, а также демонстрируя богатое культурное разнообразие региона.</a:t>
            </a:r>
            <a:endParaRPr dirty="0"/>
          </a:p>
        </p:txBody>
      </p:sp>
      <p:sp>
        <p:nvSpPr>
          <p:cNvPr id="123" name="Google Shape;123;p2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  <p:pic>
        <p:nvPicPr>
          <p:cNvPr id="5" name="Google Shape;1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1952" y="2667001"/>
            <a:ext cx="3943347" cy="2343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37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3875" y="2647950"/>
            <a:ext cx="4438650" cy="237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Основные достопримечательности маршрута</a:t>
            </a:r>
            <a:endParaRPr sz="3600" dirty="0"/>
          </a:p>
        </p:txBody>
      </p:sp>
      <p:sp>
        <p:nvSpPr>
          <p:cNvPr id="143" name="Google Shape;143;p25"/>
          <p:cNvSpPr txBox="1">
            <a:spLocks noGrp="1"/>
          </p:cNvSpPr>
          <p:nvPr>
            <p:ph type="body" idx="1"/>
          </p:nvPr>
        </p:nvSpPr>
        <p:spPr>
          <a:xfrm>
            <a:off x="311700" y="1657350"/>
            <a:ext cx="8520600" cy="30670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>
              <a:spcAft>
                <a:spcPts val="1200"/>
              </a:spcAft>
              <a:buNone/>
            </a:pPr>
            <a:r>
              <a:rPr lang="en" sz="1600" dirty="0"/>
              <a:t>Город Полярный предлагает множество интересных мест для посещения. Начните с Городского историко-краеведческого музея, где собрана история региона и его военно-морского наследия. Следующей остановкой станет экспозиция военной техники на открытом воздухе в районе порта, отражающая значимость города в истории России. Не забудьте посетить Церковь Святого Николая Чудотворца — уникальный архитектурный памятник. Также стоит увидеть мемориальные памятники, такие как «Морская </a:t>
            </a:r>
            <a:r>
              <a:rPr lang="en" sz="1600" dirty="0" smtClean="0"/>
              <a:t>душа»</a:t>
            </a:r>
            <a:r>
              <a:rPr lang="ru-RU" sz="1600" dirty="0" smtClean="0"/>
              <a:t>, памятник морякам </a:t>
            </a:r>
            <a:r>
              <a:rPr lang="ru-RU" sz="1600" dirty="0" err="1" smtClean="0"/>
              <a:t>ОВРа</a:t>
            </a:r>
            <a:r>
              <a:rPr lang="ru-RU" sz="1600" dirty="0" smtClean="0"/>
              <a:t>, Памятник посвященный АПЛ «Курск», Храм с памятником морякам-подводникам. Далее советуем посетить Судоремонтный завод № 10 ордена Трудового Красного Знамени и завершить нашу экскурсию на Стеле посвященной военным строителям, которая красуется гербом Российской Федерации на своем шпиле</a:t>
            </a:r>
            <a:r>
              <a:rPr lang="en" sz="1600" dirty="0" smtClean="0"/>
              <a:t>.</a:t>
            </a:r>
            <a:r>
              <a:rPr lang="ru-RU" sz="1600" dirty="0" smtClean="0"/>
              <a:t> </a:t>
            </a:r>
          </a:p>
          <a:p>
            <a:pPr marL="0" lvl="0" indent="0" algn="just" rtl="0">
              <a:spcBef>
                <a:spcPts val="0"/>
              </a:spcBef>
              <a:spcAft>
                <a:spcPts val="1200"/>
              </a:spcAft>
              <a:buNone/>
            </a:pPr>
            <a:endParaRPr sz="1600" dirty="0"/>
          </a:p>
        </p:txBody>
      </p:sp>
      <p:sp>
        <p:nvSpPr>
          <p:cNvPr id="144" name="Google Shape;144;p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 lang="en"/>
          </a:p>
        </p:txBody>
      </p:sp>
      <p:pic>
        <p:nvPicPr>
          <p:cNvPr id="2050" name="Picture 2" descr="C:\Users\user\Desktop\Проект туристический маршрут\История Полярного\Крае.муз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811" y="400050"/>
            <a:ext cx="2762742" cy="1688726"/>
          </a:xfrm>
          <a:prstGeom prst="rect">
            <a:avLst/>
          </a:prstGeom>
          <a:noFill/>
        </p:spPr>
      </p:pic>
      <p:pic>
        <p:nvPicPr>
          <p:cNvPr id="2051" name="Picture 3" descr="C:\Users\user\Desktop\Проект туристический маршрут\История Полярного\Музе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8730" y="403411"/>
            <a:ext cx="2377380" cy="168536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76518" y="2106706"/>
            <a:ext cx="43927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Краеведческий музей</a:t>
            </a:r>
            <a:endParaRPr lang="ru-RU" sz="1600" dirty="0">
              <a:latin typeface="+mn-lt"/>
            </a:endParaRPr>
          </a:p>
        </p:txBody>
      </p:sp>
      <p:pic>
        <p:nvPicPr>
          <p:cNvPr id="2052" name="Picture 4" descr="C:\Users\user\Desktop\Проект туристический маршрут\История Полярного\На улице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8928" y="466927"/>
            <a:ext cx="3037353" cy="15953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009746" y="2101175"/>
            <a:ext cx="2548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Экспозиции военной техники</a:t>
            </a:r>
            <a:endParaRPr lang="ru-RU" sz="1600" dirty="0">
              <a:latin typeface="+mn-lt"/>
            </a:endParaRPr>
          </a:p>
        </p:txBody>
      </p:sp>
      <p:pic>
        <p:nvPicPr>
          <p:cNvPr id="2053" name="Picture 5" descr="C:\Users\user\Desktop\Проект туристический маршрут\История Полярного\Церковь Николая Чудотворц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135" y="2410248"/>
            <a:ext cx="3007265" cy="213692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5915" y="4591455"/>
            <a:ext cx="3073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Церковь Николая Чудотворца</a:t>
            </a:r>
            <a:endParaRPr lang="ru-RU" sz="1600" dirty="0">
              <a:latin typeface="+mn-lt"/>
            </a:endParaRPr>
          </a:p>
        </p:txBody>
      </p:sp>
      <p:pic>
        <p:nvPicPr>
          <p:cNvPr id="2054" name="Picture 6" descr="C:\Users\user\Desktop\Проект туристический маршрут\История Полярного\Морская душа 1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44110" y="2830748"/>
            <a:ext cx="2535678" cy="1845311"/>
          </a:xfrm>
          <a:prstGeom prst="rect">
            <a:avLst/>
          </a:prstGeom>
          <a:noFill/>
        </p:spPr>
      </p:pic>
      <p:pic>
        <p:nvPicPr>
          <p:cNvPr id="2055" name="Picture 7" descr="C:\Users\user\Desktop\Проект туристический маршрут\История Полярного\Морская душа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8408" y="2821019"/>
            <a:ext cx="1897588" cy="191675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647871" y="4717915"/>
            <a:ext cx="44844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+mn-lt"/>
              </a:rPr>
              <a:t>Морская душа</a:t>
            </a:r>
            <a:endParaRPr lang="ru-RU" sz="1600" dirty="0">
              <a:latin typeface="+mn-lt"/>
            </a:endParaRPr>
          </a:p>
        </p:txBody>
      </p:sp>
      <p:pic>
        <p:nvPicPr>
          <p:cNvPr id="2057" name="Picture 9" descr="C:\Users\user\Desktop\Проект туристический маршрут\История Полярного\Самолет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50527" y="1459148"/>
            <a:ext cx="1793474" cy="11965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496</TotalTime>
  <Words>850</Words>
  <Application>Microsoft Office PowerPoint</Application>
  <PresentationFormat>Экран (16:9)</PresentationFormat>
  <Paragraphs>60</Paragraphs>
  <Slides>15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       Муниципальное автономное учреждение дополнительного образования «Центр технического творчества и профессионального обучения»  Разработка экскурсионного маршрута «Полярный – город воинской славы»</vt:lpstr>
      <vt:lpstr>Цель</vt:lpstr>
      <vt:lpstr>Введение</vt:lpstr>
      <vt:lpstr>Исторический контекст города Полярный</vt:lpstr>
      <vt:lpstr>Слайд 5</vt:lpstr>
      <vt:lpstr>Слайд 6</vt:lpstr>
      <vt:lpstr>Культурное наследие и традиции</vt:lpstr>
      <vt:lpstr>Основные достопримечательности маршрута</vt:lpstr>
      <vt:lpstr>Слайд 9</vt:lpstr>
      <vt:lpstr>Слайд 10</vt:lpstr>
      <vt:lpstr>Разработка маршрутной схемы</vt:lpstr>
      <vt:lpstr>Слайд 12</vt:lpstr>
      <vt:lpstr>Создание информационного буклета для туристов</vt:lpstr>
      <vt:lpstr>Слайд 14</vt:lpstr>
      <vt:lpstr>Тестирование туристического маршрута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туристического маршрута по городу Полярный Мурманской области</dc:title>
  <cp:lastModifiedBy>Пользователь</cp:lastModifiedBy>
  <cp:revision>52</cp:revision>
  <dcterms:modified xsi:type="dcterms:W3CDTF">2025-03-05T07:53:32Z</dcterms:modified>
</cp:coreProperties>
</file>