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1" r:id="rId2"/>
    <p:sldId id="260" r:id="rId3"/>
    <p:sldId id="259" r:id="rId4"/>
    <p:sldId id="262" r:id="rId5"/>
    <p:sldId id="263" r:id="rId6"/>
    <p:sldId id="264" r:id="rId7"/>
    <p:sldId id="270" r:id="rId8"/>
    <p:sldId id="266" r:id="rId9"/>
    <p:sldId id="267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5874D-6C14-45D9-B709-B7CCD8A9900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12457-4EC5-49CB-AD32-EB016D6C0BB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CD37A47-16B0-40C9-A31E-121EC09A3D56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785794"/>
            <a:ext cx="85725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Математический диктант</a:t>
            </a:r>
            <a:endParaRPr lang="ru-RU" sz="4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643050"/>
            <a:ext cx="60007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</a:t>
            </a:r>
            <a:r>
              <a:rPr lang="ru-RU" sz="2500" dirty="0" smtClean="0"/>
              <a:t>Сформулируйте определение одночлена.</a:t>
            </a:r>
          </a:p>
          <a:p>
            <a:pPr>
              <a:buNone/>
            </a:pPr>
            <a:endParaRPr lang="ru-RU" sz="2500" dirty="0" smtClean="0"/>
          </a:p>
          <a:p>
            <a:r>
              <a:rPr lang="ru-RU" sz="2500" dirty="0" smtClean="0"/>
              <a:t>-Сформулируйте определение многочлена.</a:t>
            </a:r>
          </a:p>
          <a:p>
            <a:pPr>
              <a:buNone/>
            </a:pPr>
            <a:r>
              <a:rPr lang="ru-RU" sz="2500" dirty="0" smtClean="0"/>
              <a:t> </a:t>
            </a:r>
          </a:p>
          <a:p>
            <a:r>
              <a:rPr lang="ru-RU" sz="2500" dirty="0" smtClean="0"/>
              <a:t>-Как умножить одночлен на многочлен?</a:t>
            </a:r>
          </a:p>
          <a:p>
            <a:pPr>
              <a:buNone/>
            </a:pPr>
            <a:r>
              <a:rPr lang="ru-RU" sz="2500" dirty="0" smtClean="0"/>
              <a:t> </a:t>
            </a:r>
          </a:p>
          <a:p>
            <a:r>
              <a:rPr lang="ru-RU" sz="2500" dirty="0" smtClean="0"/>
              <a:t>-Как умножить многочлен на многочлен?</a:t>
            </a:r>
            <a:endParaRPr lang="ru-RU" sz="25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3786188" y="357188"/>
            <a:ext cx="4572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На уроке тебе все было 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интересно и понятно.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Ты был активным.</a:t>
            </a:r>
          </a:p>
        </p:txBody>
      </p:sp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3714750" y="2357438"/>
            <a:ext cx="4572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На уроке тебе что-то мешало быть активным. Что-то осталось для тебя непонятным.</a:t>
            </a:r>
          </a:p>
        </p:txBody>
      </p:sp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4214813" y="4500563"/>
            <a:ext cx="381158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На уроке тебе  было 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скучно и неинтересно.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Ты не проявлял 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никакой активности.</a:t>
            </a:r>
          </a:p>
        </p:txBody>
      </p:sp>
      <p:pic>
        <p:nvPicPr>
          <p:cNvPr id="10245" name="Picture 2" descr="C:\Documents and Settings\Sentry\Рабочий стол\30 апреля СМАЙЛ ЕЩЕ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071813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3" descr="C:\Documents and Settings\Sentry\Рабочий стол\smail6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29125"/>
            <a:ext cx="3071813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5" descr="C:\Documents and Settings\Sentry\Рабочий стол\smail7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420938"/>
            <a:ext cx="307181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Содержимое 4"/>
          <p:cNvPicPr>
            <a:picLocks/>
          </p:cNvPicPr>
          <p:nvPr/>
        </p:nvPicPr>
        <p:blipFill>
          <a:blip r:embed="rId3"/>
          <a:srcRect l="14988" t="24862" r="62706" b="11050"/>
          <a:stretch>
            <a:fillRect/>
          </a:stretch>
        </p:blipFill>
        <p:spPr bwMode="auto">
          <a:xfrm>
            <a:off x="2000232" y="0"/>
            <a:ext cx="58579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/>
          <a:srcRect l="478" t="19392" r="81303" b="34620"/>
          <a:stretch>
            <a:fillRect/>
          </a:stretch>
        </p:blipFill>
        <p:spPr bwMode="auto">
          <a:xfrm>
            <a:off x="2000232" y="0"/>
            <a:ext cx="60007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12858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RightUp"/>
              <a:lightRig rig="threePt" dir="t"/>
            </a:scene3d>
          </a:bodyPr>
          <a:lstStyle/>
          <a:p>
            <a:r>
              <a:rPr lang="ru-RU" sz="5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Comic Sans MS" pitchFamily="66" charset="0"/>
              </a:rPr>
              <a:t>Формулы сокращенного умножения</a:t>
            </a:r>
            <a:endParaRPr lang="ru-RU" sz="54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Comic Sans MS" pitchFamily="66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762512" y="3571876"/>
          <a:ext cx="4381488" cy="1571636"/>
        </p:xfrm>
        <a:graphic>
          <a:graphicData uri="http://schemas.openxmlformats.org/drawingml/2006/table">
            <a:tbl>
              <a:tblPr/>
              <a:tblGrid>
                <a:gridCol w="4381488"/>
              </a:tblGrid>
              <a:tr h="1571636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ea typeface="Times New Roman"/>
                        </a:rPr>
                        <a:t>Эпиграф: </a:t>
                      </a:r>
                      <a:r>
                        <a:rPr lang="ru-RU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ea typeface="Times New Roman"/>
                        </a:rPr>
                        <a:t>«У математиков существует свой язык – это формулы» </a:t>
                      </a:r>
                      <a:endParaRPr lang="ru-RU" sz="2000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  <a:ea typeface="Times New Roman"/>
                      </a:endParaRPr>
                    </a:p>
                    <a:p>
                      <a:pPr algn="l"/>
                      <a:r>
                        <a:rPr lang="ru-RU" sz="20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ea typeface="Times New Roman"/>
                        </a:rPr>
                        <a:t>(</a:t>
                      </a:r>
                      <a:r>
                        <a:rPr lang="ru-RU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ea typeface="Times New Roman"/>
                        </a:rPr>
                        <a:t>С. Ковалевская)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831875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каждого выражения из левого столбца подберите ему тождественно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равное в правом. Вы должны соотнести цифру с буквой. При правильном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решении у вас получится имя великого математика.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Рисунок 1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 l="18645" t="22797" r="29253" b="38287"/>
          <a:stretch>
            <a:fillRect/>
          </a:stretch>
        </p:blipFill>
        <p:spPr bwMode="auto">
          <a:xfrm>
            <a:off x="285720" y="1142984"/>
            <a:ext cx="8429684" cy="4929222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3895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71480"/>
            <a:ext cx="7477141" cy="5901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285984" y="428604"/>
            <a:ext cx="463184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Физ.минутка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524000" y="1714500"/>
          <a:ext cx="6096000" cy="475488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2446338">
                <a:tc>
                  <a:txBody>
                    <a:bodyPr/>
                    <a:lstStyle/>
                    <a:p>
                      <a:pPr marL="20638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Дружно с вами мы считали и про числа рассуждали,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 теперь мы дружно встали, свои косточки размяли.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счет раз кулак сожмем, на счет два в локтях сожмем.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счет три — прижмем к плечам, на 4 — к небесам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Хорошо прогнулись, и друг другу улыбнулись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 пятерку не забудем — добрыми всегда мы будем.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счет шесть прошу всех сесть.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Числа, я, и вы, друзья, вместе дружная 7-я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428604"/>
          <a:ext cx="8001056" cy="4357718"/>
        </p:xfrm>
        <a:graphic>
          <a:graphicData uri="http://schemas.openxmlformats.org/drawingml/2006/table">
            <a:tbl>
              <a:tblPr/>
              <a:tblGrid>
                <a:gridCol w="3895437"/>
                <a:gridCol w="4105619"/>
              </a:tblGrid>
              <a:tr h="435771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Вариант </a:t>
                      </a:r>
                      <a:r>
                        <a:rPr lang="en-US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1уровень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1)Разложите на множители:</a:t>
                      </a:r>
                      <a:b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 25 – 9a</a:t>
                      </a:r>
                      <a:r>
                        <a:rPr lang="ru-RU" sz="14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b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 36m</a:t>
                      </a:r>
                      <a:r>
                        <a:rPr lang="ru-RU" sz="14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– 100n</a:t>
                      </a:r>
                      <a:r>
                        <a:rPr lang="ru-RU" sz="14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3) 27a</a:t>
                      </a:r>
                      <a:r>
                        <a:rPr lang="ru-RU" sz="14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– b</a:t>
                      </a:r>
                      <a:r>
                        <a:rPr lang="ru-RU" sz="14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 Представьте в виде многочлена выражение: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1)(2m – 5)</a:t>
                      </a:r>
                      <a:r>
                        <a:rPr lang="ru-RU" sz="14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2)(–11b + 2а</a:t>
                      </a:r>
                      <a:r>
                        <a:rPr lang="ru-RU" sz="14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r>
                        <a:rPr lang="ru-RU" sz="14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3) Упростите выражение: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1)12x – (х + 6)</a:t>
                      </a:r>
                      <a:r>
                        <a:rPr lang="ru-RU" sz="14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2)(2а – 3b)</a:t>
                      </a:r>
                      <a:r>
                        <a:rPr lang="ru-RU" sz="14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– 4а(а – 6b)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i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2уровень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Решите уравнение:</a:t>
                      </a:r>
                      <a:b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 (2 – 3х)(4 + 6х + 9x</a:t>
                      </a:r>
                      <a:r>
                        <a:rPr lang="ru-RU" sz="14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 + 3х(3х – 1)(3х + 1) = х</a:t>
                      </a: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Вариант </a:t>
                      </a:r>
                      <a:r>
                        <a:rPr lang="en-US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1уровень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1)Разложите на множители:</a:t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 36 – 16y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 4x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– 81y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3) 8x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– у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 Представьте в виде многочлена выражение: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1)(3x – 4)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2)(–3а + 4b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3) Упростите выражение: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 10а + (а – 5)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2)(3m – 7n)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– 9m(</a:t>
                      </a: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5n)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2уровень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4) Решите уравнение:</a:t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 (4 – 5х)(16 + 20х + 25x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 + 5х(</a:t>
                      </a: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5х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2)(5х + 2) = 4</a:t>
                      </a: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14414" y="785794"/>
            <a:ext cx="4714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Домашнее задание:</a:t>
            </a:r>
            <a:endParaRPr lang="ru-RU" sz="3200" b="1" dirty="0">
              <a:solidFill>
                <a:srgbClr val="7030A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42974" y="1857362"/>
          <a:ext cx="7429553" cy="2928959"/>
        </p:xfrm>
        <a:graphic>
          <a:graphicData uri="http://schemas.openxmlformats.org/drawingml/2006/table">
            <a:tbl>
              <a:tblPr/>
              <a:tblGrid>
                <a:gridCol w="909715"/>
                <a:gridCol w="1302126"/>
                <a:gridCol w="1304099"/>
                <a:gridCol w="898540"/>
                <a:gridCol w="909715"/>
                <a:gridCol w="828865"/>
                <a:gridCol w="1276493"/>
              </a:tblGrid>
              <a:tr h="1719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и 2 выражения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090" marR="56090" marT="56090" marB="560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Многочлен равный квадрату суммы этих выражений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090" marR="56090" marT="56090" marB="560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Многочлен равный квадрату разности этих выражений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090" marR="56090" marT="56090" marB="560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Разность квадратов этих выражений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090" marR="56090" marT="56090" marB="560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Разность кубов этих выражений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кубов этих выражений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Многочлен равный кубу разности этих выражений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48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-5а и b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090" marR="56090" marT="56090" marB="560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90" marR="56090" marT="56090" marB="560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90" marR="56090" marT="56090" marB="560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090" marR="56090" marT="56090" marB="560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181818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181818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181818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48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5а</a:t>
                      </a:r>
                      <a:r>
                        <a:rPr lang="ru-RU" sz="10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и   0,2b</a:t>
                      </a:r>
                      <a:r>
                        <a:rPr lang="ru-RU" sz="10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090" marR="56090" marT="56090" marB="560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090" marR="56090" marT="56090" marB="560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090" marR="56090" marT="56090" marB="560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090" marR="56090" marT="56090" marB="560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181818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181818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181818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7643834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Применив формулы сокращенного умножения, заполни таблицу: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</TotalTime>
  <Words>235</Words>
  <PresentationFormat>Экран (4:3)</PresentationFormat>
  <Paragraphs>82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Официальная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2022-02-10T15:38:36Z</dcterms:created>
  <dcterms:modified xsi:type="dcterms:W3CDTF">2022-02-10T16:08:49Z</dcterms:modified>
</cp:coreProperties>
</file>