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8" r:id="rId3"/>
    <p:sldId id="342" r:id="rId4"/>
    <p:sldId id="309" r:id="rId5"/>
    <p:sldId id="295" r:id="rId6"/>
    <p:sldId id="343" r:id="rId7"/>
    <p:sldId id="310" r:id="rId8"/>
    <p:sldId id="344" r:id="rId9"/>
    <p:sldId id="311" r:id="rId10"/>
    <p:sldId id="345" r:id="rId11"/>
    <p:sldId id="312" r:id="rId12"/>
    <p:sldId id="346" r:id="rId13"/>
    <p:sldId id="313" r:id="rId14"/>
    <p:sldId id="347" r:id="rId15"/>
    <p:sldId id="314" r:id="rId16"/>
    <p:sldId id="348" r:id="rId17"/>
    <p:sldId id="315" r:id="rId18"/>
    <p:sldId id="349" r:id="rId19"/>
    <p:sldId id="317" r:id="rId20"/>
    <p:sldId id="316" r:id="rId21"/>
    <p:sldId id="350" r:id="rId22"/>
    <p:sldId id="318" r:id="rId23"/>
    <p:sldId id="351" r:id="rId24"/>
    <p:sldId id="321" r:id="rId25"/>
    <p:sldId id="371" r:id="rId26"/>
    <p:sldId id="324" r:id="rId27"/>
    <p:sldId id="372" r:id="rId28"/>
    <p:sldId id="323" r:id="rId29"/>
    <p:sldId id="354" r:id="rId30"/>
    <p:sldId id="322" r:id="rId31"/>
    <p:sldId id="355" r:id="rId32"/>
    <p:sldId id="320" r:id="rId33"/>
    <p:sldId id="356" r:id="rId34"/>
    <p:sldId id="375" r:id="rId35"/>
    <p:sldId id="326" r:id="rId36"/>
    <p:sldId id="333" r:id="rId37"/>
    <p:sldId id="357" r:id="rId38"/>
    <p:sldId id="334" r:id="rId39"/>
    <p:sldId id="358" r:id="rId40"/>
    <p:sldId id="332" r:id="rId41"/>
    <p:sldId id="359" r:id="rId42"/>
    <p:sldId id="331" r:id="rId43"/>
    <p:sldId id="360" r:id="rId44"/>
    <p:sldId id="330" r:id="rId45"/>
    <p:sldId id="361" r:id="rId46"/>
    <p:sldId id="329" r:id="rId47"/>
    <p:sldId id="362" r:id="rId48"/>
    <p:sldId id="328" r:id="rId49"/>
    <p:sldId id="363" r:id="rId50"/>
    <p:sldId id="335" r:id="rId51"/>
    <p:sldId id="327" r:id="rId52"/>
    <p:sldId id="364" r:id="rId53"/>
    <p:sldId id="336" r:id="rId54"/>
    <p:sldId id="365" r:id="rId55"/>
    <p:sldId id="341" r:id="rId56"/>
    <p:sldId id="373" r:id="rId57"/>
    <p:sldId id="340" r:id="rId58"/>
    <p:sldId id="367" r:id="rId59"/>
    <p:sldId id="339" r:id="rId60"/>
    <p:sldId id="374" r:id="rId61"/>
    <p:sldId id="338" r:id="rId62"/>
    <p:sldId id="369" r:id="rId63"/>
    <p:sldId id="337" r:id="rId64"/>
    <p:sldId id="370" r:id="rId65"/>
    <p:sldId id="307" r:id="rId6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72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2494AB-5EBE-4528-BF7F-B7A17B036B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CB41E32-B54C-46C9-AF84-41FAEB3183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727E9DD-9EC1-4108-B560-6B98663A7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97F065-FD4D-4110-A411-7253A4FD4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2B91BAB-B3BE-4D3D-B1CF-36417FF3D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09916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594294-F043-435C-905E-DC8DFD1A0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5CF6AAB-799B-4D6E-A305-3C89FE1D06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2A628BF-4F22-476D-BA45-3F497C939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9C9D9C4-99C6-400E-88B4-BC36AE0FE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CDEDFF2-20BD-4115-ABE4-E3C31A64A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49095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7538569-83AA-4EDC-935C-D959B0A0BC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B178C6E-2FFF-4E03-80D7-DBA4B6871E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7EBDBAD-1654-4992-911E-2ABEFD5E7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D573AC6-6828-45DE-BA41-1F5BF1AED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3DDCF27-5CBB-4807-9B66-651BC408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882614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139904-8993-4901-8A81-7165E41C8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7D9D0EE-7335-4E57-8590-10ACE5158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745A6DD-105F-40C1-B068-2D282F427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80A0119-BF07-49D9-B835-0B5F998D1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9E0F0E-95DE-494A-B117-657756B43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75469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0260FB-FCBE-4A9A-BCC3-F425D4E3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4813E72-DEE8-4F4E-86D8-A6E65EAB8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4FC4A83-B4DC-4821-AFCB-96512DC8C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1F4A136-9ADC-4C2F-8FC5-AE5AB8E53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1F65136-8B93-447E-8B86-2D8425369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89147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661871-A6FA-42B2-A11C-D437DE7E8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00489E-8EBB-4F07-A5F9-AB1A99F712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5E56E68-6762-4CD9-8BF6-7157E7E03F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4BCE959-25CC-46E5-A6FB-842331AB0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DEEF65A-E4AE-4730-A49A-27B75909C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A42643C-CC64-4212-A4E5-D6326189E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86930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DB0BC1-0291-476A-909E-ECEDDE69D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1B04D8F-8EAC-42CC-9972-ECC0F8536B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DA323D8-716A-43C6-B0D7-1DB6F98CA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6997B37-8431-49EC-8CB2-1A15C73592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5A31B91-BDA3-441C-A4ED-956215226A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0904D72-04D5-4E43-AA33-5AAA349BF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B4794212-9DF7-4BA2-B243-FC0A0ABF4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0BA04BC-13E8-463C-B65F-76F9FA197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68528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1885AB-4E42-43F9-B666-82FEDFC12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AB2C0FD-517D-4868-B0F6-E6CF2176B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7FCE4AF-3654-4482-8590-3AE9C9006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948C8A9-3BCA-4AD1-B637-70DF38C4F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26751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1575732-187A-4DE8-AB5F-9E6B772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ACFC835-1266-493B-9A0A-020F7B11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A3DDCD0-B861-41BC-B3B4-47E33FD17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9982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70393E-F597-4372-9AD2-3229A1809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DF48556-BCB9-4A58-B698-B3478C8E5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7D1B502-2188-410A-9B4D-C8D3534587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35228C4-15FF-4313-AB25-1F013F64F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B8AA9B-9E6A-4E20-A003-28DFAB5C9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683215A-CB52-4BCD-A8DB-39B9070C4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93516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F78760-6159-46AA-924A-B0A44625F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4763352-9D9D-4756-8C39-8869DD59CD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FBECA2F-32FD-43E4-AA4F-9FE62B7D4B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D911DF1-2243-4996-AA8E-78BD64B4C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CD247F9-933D-4CBA-B6A2-17A9C72C6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B1CFCBA-8142-45BC-9BAA-71D908CB2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54589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91C436-795F-44DF-B7C4-B41E407A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5F3317F-12F9-4CE8-8FEA-15B281071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30B8CB-30A7-4379-AAE8-5289046EB6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0B2F8-636A-43B8-A499-C6796C6CAB3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562E502-EA34-4BA0-B2D4-8F9571329E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1B58F5C-A7C7-4777-B7D4-B71B3773C5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CF0BC-6FF2-4E2A-9557-2AF4B116E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64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microsoft.com/office/2007/relationships/hdphoto" Target="../media/hdphoto2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B3A4A8A3-9380-4713-9ADB-895BFB91C992}"/>
              </a:ext>
            </a:extLst>
          </p:cNvPr>
          <p:cNvGrpSpPr/>
          <p:nvPr/>
        </p:nvGrpSpPr>
        <p:grpSpPr>
          <a:xfrm>
            <a:off x="-428936" y="-3717221"/>
            <a:ext cx="13849371" cy="14292441"/>
            <a:chOff x="-1319113" y="-4286720"/>
            <a:chExt cx="13849371" cy="14292441"/>
          </a:xfrm>
          <a:effectLst>
            <a:outerShdw sx="1000" sy="1000" algn="ctr" rotWithShape="0">
              <a:srgbClr val="000000"/>
            </a:outerShdw>
          </a:effectLst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21CB4A2C-0B65-42C2-A7BF-A4BAC5B24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113" y="1314150"/>
              <a:ext cx="6769965" cy="8691571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2EEFC392-810B-4FC7-94C7-52EB0E4C0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590" y="-1487665"/>
              <a:ext cx="6769965" cy="8691571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EA720CEE-3952-4A77-A30E-01F44ABB5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293" y="-4286720"/>
              <a:ext cx="6769965" cy="8691571"/>
            </a:xfrm>
            <a:prstGeom prst="rect">
              <a:avLst/>
            </a:prstGeom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7089" y="5357182"/>
            <a:ext cx="1169005" cy="1500818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B0187899-7682-49BF-97DD-ADC2F274F1EC}"/>
              </a:ext>
            </a:extLst>
          </p:cNvPr>
          <p:cNvSpPr/>
          <p:nvPr/>
        </p:nvSpPr>
        <p:spPr>
          <a:xfrm>
            <a:off x="2798963" y="1021238"/>
            <a:ext cx="6769965" cy="4812762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65150877-1FDC-4DF3-8927-545FD61E3BD5}"/>
              </a:ext>
            </a:extLst>
          </p:cNvPr>
          <p:cNvGrpSpPr/>
          <p:nvPr/>
        </p:nvGrpSpPr>
        <p:grpSpPr>
          <a:xfrm>
            <a:off x="3611801" y="1586850"/>
            <a:ext cx="5458456" cy="3681538"/>
            <a:chOff x="3276549" y="2753183"/>
            <a:chExt cx="5458456" cy="3681538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xmlns="" id="{E6B08948-75CB-4F07-ADEE-6C7E3CF96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69" t="1640" r="24180" b="67786"/>
            <a:stretch/>
          </p:blipFill>
          <p:spPr>
            <a:xfrm>
              <a:off x="3567528" y="2753183"/>
              <a:ext cx="4791344" cy="2393004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xmlns="" id="{1983F286-C174-4B02-A3D3-E303D6686D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57" t="74244" r="21630" b="-5776"/>
            <a:stretch/>
          </p:blipFill>
          <p:spPr>
            <a:xfrm>
              <a:off x="3431162" y="3705560"/>
              <a:ext cx="4845073" cy="2207710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xmlns="" id="{8E805B1D-D762-43A4-A968-C5325397B1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13" t="36159" r="21704" b="34819"/>
            <a:stretch/>
          </p:blipFill>
          <p:spPr>
            <a:xfrm>
              <a:off x="3276549" y="4041716"/>
              <a:ext cx="5458456" cy="2393005"/>
            </a:xfrm>
            <a:prstGeom prst="rect">
              <a:avLst/>
            </a:prstGeom>
          </p:spPr>
        </p:pic>
      </p:grp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8592A8A9-C3D4-4D38-B180-C0DDF6518A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6" t="23309" r="92117" b="26691"/>
          <a:stretch/>
        </p:blipFill>
        <p:spPr>
          <a:xfrm>
            <a:off x="2917440" y="1223971"/>
            <a:ext cx="985340" cy="440729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4E2241B-95E7-4C8F-AAB5-EADDEA104B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56"/>
          <a:stretch/>
        </p:blipFill>
        <p:spPr>
          <a:xfrm>
            <a:off x="8297190" y="-918166"/>
            <a:ext cx="1077820" cy="851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770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3. В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каком случае разрешается переходить дорогу в произвольном месте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?</a:t>
            </a:r>
            <a:endParaRPr lang="ru-RU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r>
              <a:rPr lang="ru-RU" sz="4000" b="1" dirty="0">
                <a:solidFill>
                  <a:srgbClr val="FF0000"/>
                </a:solidFill>
              </a:rPr>
              <a:t>) Если в зоне видимости нет перекрёстка или пешеходного перехода, и дорога хорошо просматривается в обе стороны</a:t>
            </a:r>
          </a:p>
          <a:p>
            <a:pPr marL="0" indent="0" algn="just">
              <a:buNone/>
            </a:pPr>
            <a:r>
              <a:rPr lang="ru-RU" sz="4000" dirty="0"/>
              <a:t>В) В произвольном месте переходить дорогу нельзя</a:t>
            </a:r>
          </a:p>
          <a:p>
            <a:pPr marL="0" indent="0" algn="just">
              <a:buNone/>
            </a:pPr>
            <a:r>
              <a:rPr lang="ru-RU" sz="4000" dirty="0"/>
              <a:t>С) Всегда, если это безопасно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6634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2392589"/>
          </a:xfrm>
        </p:spPr>
        <p:txBody>
          <a:bodyPr>
            <a:no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4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.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Как называются белые параллельные полосы, нарисованные на проезжей части дороги для пешеходов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?</a:t>
            </a:r>
            <a:endParaRPr lang="ru-RU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2830286"/>
            <a:ext cx="10515600" cy="3346677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</a:t>
            </a:r>
            <a:r>
              <a:rPr lang="ru-RU" sz="4000" dirty="0" smtClean="0"/>
              <a:t>Мустанг </a:t>
            </a:r>
            <a:endParaRPr lang="ru-RU" sz="4000" dirty="0"/>
          </a:p>
          <a:p>
            <a:pPr marL="0" indent="0" algn="just">
              <a:buNone/>
            </a:pPr>
            <a:r>
              <a:rPr lang="ru-RU" sz="4000" dirty="0"/>
              <a:t>В) Пони</a:t>
            </a:r>
          </a:p>
          <a:p>
            <a:pPr marL="0" indent="0" algn="just">
              <a:buNone/>
            </a:pPr>
            <a:r>
              <a:rPr lang="ru-RU" sz="4000" dirty="0"/>
              <a:t>С) Зебра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06827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2392589"/>
          </a:xfrm>
        </p:spPr>
        <p:txBody>
          <a:bodyPr>
            <a:no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4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.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Как называются белые параллельные полосы, нарисованные на проезжей части дороги для пешеходов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?</a:t>
            </a:r>
            <a:endParaRPr lang="ru-RU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2830286"/>
            <a:ext cx="10515600" cy="3346677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</a:t>
            </a:r>
            <a:r>
              <a:rPr lang="ru-RU" sz="4000" dirty="0" smtClean="0"/>
              <a:t>Мустанг </a:t>
            </a:r>
            <a:endParaRPr lang="ru-RU" sz="4000" dirty="0"/>
          </a:p>
          <a:p>
            <a:pPr marL="0" indent="0" algn="just">
              <a:buNone/>
            </a:pPr>
            <a:r>
              <a:rPr lang="ru-RU" sz="4000" dirty="0"/>
              <a:t>В) Пони</a:t>
            </a:r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С) Зебра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043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6257" y="466725"/>
            <a:ext cx="10515600" cy="1325563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5. Сколько всего сигналов и какие используются в пешеходных светофорах?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2191657"/>
            <a:ext cx="10515600" cy="3985306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 smtClean="0"/>
              <a:t>А</a:t>
            </a:r>
            <a:r>
              <a:rPr lang="ru-RU" sz="4000" dirty="0"/>
              <a:t>) </a:t>
            </a:r>
            <a:r>
              <a:rPr lang="ru-RU" sz="4000" dirty="0" smtClean="0"/>
              <a:t>Четыре </a:t>
            </a:r>
            <a:r>
              <a:rPr lang="ru-RU" sz="4000" dirty="0"/>
              <a:t>(красный, желтый, зеленый, белый)</a:t>
            </a:r>
          </a:p>
          <a:p>
            <a:pPr marL="0" indent="0" algn="just">
              <a:buNone/>
            </a:pPr>
            <a:r>
              <a:rPr lang="ru-RU" sz="4000" dirty="0"/>
              <a:t>В) Три (красный, желтый, зеленый)</a:t>
            </a:r>
          </a:p>
          <a:p>
            <a:pPr marL="0" indent="0" algn="just">
              <a:buNone/>
            </a:pPr>
            <a:r>
              <a:rPr lang="ru-RU" sz="4000" dirty="0"/>
              <a:t>С) Два (красный, зеленый)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696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6257" y="466725"/>
            <a:ext cx="10515600" cy="1325563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5. Сколько всего сигналов и какие используются в пешеходных светофорах?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2191657"/>
            <a:ext cx="10515600" cy="3985306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 smtClean="0"/>
              <a:t>А</a:t>
            </a:r>
            <a:r>
              <a:rPr lang="ru-RU" sz="4000" dirty="0"/>
              <a:t>) </a:t>
            </a:r>
            <a:r>
              <a:rPr lang="ru-RU" sz="4000" dirty="0" smtClean="0"/>
              <a:t>Четыре </a:t>
            </a:r>
            <a:r>
              <a:rPr lang="ru-RU" sz="4000" dirty="0"/>
              <a:t>(красный, желтый, зеленый, белый)</a:t>
            </a:r>
          </a:p>
          <a:p>
            <a:pPr marL="0" indent="0" algn="just">
              <a:buNone/>
            </a:pPr>
            <a:r>
              <a:rPr lang="ru-RU" sz="4000" dirty="0"/>
              <a:t>В) Три (красный, желтый, зеленый)</a:t>
            </a:r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С) Два (красный, зеленый)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1928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6. Какой стороны движения на тротуаре должны придерживаться пешеходы?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2264229"/>
            <a:ext cx="10515600" cy="3912734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 smtClean="0"/>
              <a:t>А</a:t>
            </a:r>
            <a:r>
              <a:rPr lang="ru-RU" sz="4000" dirty="0"/>
              <a:t>) </a:t>
            </a:r>
            <a:r>
              <a:rPr lang="ru-RU" sz="4000" dirty="0" smtClean="0"/>
              <a:t>Левой</a:t>
            </a:r>
            <a:endParaRPr lang="ru-RU" sz="4000" dirty="0"/>
          </a:p>
          <a:p>
            <a:pPr marL="0" indent="0" algn="just">
              <a:buNone/>
            </a:pPr>
            <a:r>
              <a:rPr lang="ru-RU" sz="4000" dirty="0"/>
              <a:t>В) Правой</a:t>
            </a:r>
          </a:p>
          <a:p>
            <a:pPr marL="0" indent="0" algn="just">
              <a:buNone/>
            </a:pPr>
            <a:r>
              <a:rPr lang="ru-RU" sz="4000" dirty="0"/>
              <a:t>С) Любой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3331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6. Какой стороны движения на тротуаре должны придерживаться пешеходы?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2264229"/>
            <a:ext cx="10515600" cy="3912734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 smtClean="0"/>
              <a:t>А</a:t>
            </a:r>
            <a:r>
              <a:rPr lang="ru-RU" sz="4000" dirty="0"/>
              <a:t>) </a:t>
            </a:r>
            <a:r>
              <a:rPr lang="ru-RU" sz="4000" dirty="0" smtClean="0"/>
              <a:t>Левой</a:t>
            </a:r>
            <a:endParaRPr lang="ru-RU" sz="4000" dirty="0"/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В) Правой</a:t>
            </a:r>
          </a:p>
          <a:p>
            <a:pPr marL="0" indent="0" algn="just">
              <a:buNone/>
            </a:pPr>
            <a:r>
              <a:rPr lang="ru-RU" sz="4000" dirty="0"/>
              <a:t>С) Любой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524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582761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7. Выберите правильный вариант ответа: вне населенного пункта при отсутствии тротуаров, пешеходных дорожек, </a:t>
            </a:r>
            <a:r>
              <a:rPr lang="ru-RU" b="1" dirty="0" err="1">
                <a:solidFill>
                  <a:srgbClr val="00B050"/>
                </a:solidFill>
                <a:latin typeface="+mn-lt"/>
              </a:rPr>
              <a:t>велопешеходных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 дорожек или обочин, а также в случае невозможности двигаться по ним пешеходы могут идти по краю проезжей части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4108881"/>
            <a:ext cx="10515600" cy="2403249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 smtClean="0"/>
              <a:t>А</a:t>
            </a:r>
            <a:r>
              <a:rPr lang="ru-RU" sz="4000" dirty="0"/>
              <a:t>) По ходу движения транспортных средств</a:t>
            </a:r>
          </a:p>
          <a:p>
            <a:pPr marL="0" indent="0" algn="just">
              <a:buNone/>
            </a:pPr>
            <a:r>
              <a:rPr lang="ru-RU" sz="4000" dirty="0"/>
              <a:t>В</a:t>
            </a:r>
            <a:r>
              <a:rPr lang="ru-RU" sz="4000" dirty="0" smtClean="0"/>
              <a:t>) </a:t>
            </a:r>
            <a:r>
              <a:rPr lang="ru-RU" sz="4000" dirty="0"/>
              <a:t>Навстречу движению транспортных средств</a:t>
            </a:r>
          </a:p>
          <a:p>
            <a:pPr marL="0" indent="0" algn="just">
              <a:buNone/>
            </a:pPr>
            <a:r>
              <a:rPr lang="ru-RU" sz="4000" dirty="0"/>
              <a:t>С</a:t>
            </a:r>
            <a:r>
              <a:rPr lang="ru-RU" sz="4000" dirty="0" smtClean="0"/>
              <a:t>) </a:t>
            </a:r>
            <a:r>
              <a:rPr lang="ru-RU" sz="4000" dirty="0"/>
              <a:t>С любой стороны проезжей части дороги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7522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582761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7. Выберите правильный вариант ответа: вне населенного пункта при отсутствии тротуаров, пешеходных дорожек, </a:t>
            </a:r>
            <a:r>
              <a:rPr lang="ru-RU" b="1" dirty="0" err="1">
                <a:solidFill>
                  <a:srgbClr val="00B050"/>
                </a:solidFill>
                <a:latin typeface="+mn-lt"/>
              </a:rPr>
              <a:t>велопешеходных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 дорожек или обочин, а также в случае невозможности двигаться по ним пешеходы могут идти по краю проезжей части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4108881"/>
            <a:ext cx="10515600" cy="240324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 smtClean="0"/>
              <a:t>А</a:t>
            </a:r>
            <a:r>
              <a:rPr lang="ru-RU" sz="4000" dirty="0"/>
              <a:t>) По ходу движения транспортных средств</a:t>
            </a:r>
          </a:p>
          <a:p>
            <a:pPr marL="0" indent="0" algn="just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В) </a:t>
            </a:r>
            <a:r>
              <a:rPr lang="ru-RU" sz="3600" b="1" dirty="0">
                <a:solidFill>
                  <a:srgbClr val="FF0000"/>
                </a:solidFill>
              </a:rPr>
              <a:t>Навстречу движению транспортных средств</a:t>
            </a:r>
          </a:p>
          <a:p>
            <a:pPr marL="0" indent="0" algn="just">
              <a:buNone/>
            </a:pPr>
            <a:r>
              <a:rPr lang="ru-RU" sz="4000" dirty="0" smtClean="0"/>
              <a:t>С) </a:t>
            </a:r>
            <a:r>
              <a:rPr lang="ru-RU" sz="4000" dirty="0"/>
              <a:t>С любой стороны проезжей части дороги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171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B3A4A8A3-9380-4713-9ADB-895BFB91C992}"/>
              </a:ext>
            </a:extLst>
          </p:cNvPr>
          <p:cNvGrpSpPr/>
          <p:nvPr/>
        </p:nvGrpSpPr>
        <p:grpSpPr>
          <a:xfrm>
            <a:off x="-428936" y="-3717221"/>
            <a:ext cx="13849371" cy="14292441"/>
            <a:chOff x="-1319113" y="-4286720"/>
            <a:chExt cx="13849371" cy="14292441"/>
          </a:xfrm>
          <a:effectLst>
            <a:outerShdw sx="1000" sy="1000" algn="ctr" rotWithShape="0">
              <a:srgbClr val="000000"/>
            </a:outerShdw>
          </a:effectLst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21CB4A2C-0B65-42C2-A7BF-A4BAC5B24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113" y="1314150"/>
              <a:ext cx="6769965" cy="8691571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2EEFC392-810B-4FC7-94C7-52EB0E4C0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590" y="-1487665"/>
              <a:ext cx="6769965" cy="8691571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EA720CEE-3952-4A77-A30E-01F44ABB5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293" y="-4286720"/>
              <a:ext cx="6769965" cy="8691571"/>
            </a:xfrm>
            <a:prstGeom prst="rect">
              <a:avLst/>
            </a:prstGeom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7089" y="5357182"/>
            <a:ext cx="1169005" cy="1500818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B0187899-7682-49BF-97DD-ADC2F274F1EC}"/>
              </a:ext>
            </a:extLst>
          </p:cNvPr>
          <p:cNvSpPr/>
          <p:nvPr/>
        </p:nvSpPr>
        <p:spPr>
          <a:xfrm>
            <a:off x="1639615" y="628564"/>
            <a:ext cx="9159764" cy="5600870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42135" y="1659284"/>
            <a:ext cx="7081770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2</a:t>
            </a:r>
            <a:r>
              <a:rPr lang="ru-RU" sz="80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 ТУР</a:t>
            </a:r>
          </a:p>
          <a:p>
            <a:pPr algn="ctr"/>
            <a:r>
              <a:rPr lang="ru-RU" sz="7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«ВОДИТЕЛИ СИМ»</a:t>
            </a:r>
            <a:endParaRPr lang="ru-RU" sz="7200" b="1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058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764" y="850034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Турнир состоит </a:t>
            </a:r>
            <a:r>
              <a:rPr lang="ru-RU" sz="5400" b="1" dirty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из нескольких тематических блоков:</a:t>
            </a:r>
            <a:endParaRPr lang="ru-RU" sz="54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4564" y="2559917"/>
            <a:ext cx="10515600" cy="2861425"/>
          </a:xfrm>
        </p:spPr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3600" dirty="0" smtClean="0">
                <a:ea typeface="Calibri"/>
                <a:cs typeface="Times New Roman"/>
              </a:rPr>
              <a:t>«</a:t>
            </a:r>
            <a:r>
              <a:rPr lang="ru-RU" sz="3600" dirty="0">
                <a:ea typeface="Calibri"/>
                <a:cs typeface="Times New Roman"/>
              </a:rPr>
              <a:t>Пешеходы</a:t>
            </a:r>
            <a:r>
              <a:rPr lang="ru-RU" sz="3600" dirty="0" smtClean="0">
                <a:ea typeface="Calibri"/>
                <a:cs typeface="Times New Roman"/>
              </a:rPr>
              <a:t>»</a:t>
            </a:r>
            <a:endParaRPr lang="ru-RU" sz="3600" dirty="0"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3600" dirty="0">
                <a:ea typeface="Calibri"/>
                <a:cs typeface="Times New Roman"/>
              </a:rPr>
              <a:t>«Водители </a:t>
            </a:r>
            <a:r>
              <a:rPr lang="ru-RU" sz="3600" dirty="0" smtClean="0">
                <a:ea typeface="Calibri"/>
                <a:cs typeface="Times New Roman"/>
              </a:rPr>
              <a:t>СИМ»</a:t>
            </a:r>
            <a:endParaRPr lang="ru-RU" sz="3600" dirty="0"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3600" dirty="0">
                <a:ea typeface="Calibri"/>
                <a:cs typeface="Times New Roman"/>
              </a:rPr>
              <a:t>«История ПДД</a:t>
            </a:r>
            <a:r>
              <a:rPr lang="ru-RU" sz="3600" dirty="0" smtClean="0">
                <a:ea typeface="Calibri"/>
                <a:cs typeface="Times New Roman"/>
              </a:rPr>
              <a:t>»</a:t>
            </a:r>
            <a:endParaRPr lang="ru-RU" sz="3600" dirty="0"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3600" dirty="0">
                <a:ea typeface="Calibri"/>
                <a:cs typeface="Times New Roman"/>
              </a:rPr>
              <a:t>«Дорожные знаки</a:t>
            </a:r>
            <a:r>
              <a:rPr lang="ru-RU" sz="3600" dirty="0" smtClean="0">
                <a:ea typeface="Calibri"/>
                <a:cs typeface="Times New Roman"/>
              </a:rPr>
              <a:t>»</a:t>
            </a:r>
            <a:endParaRPr lang="ru-RU" sz="3600" dirty="0">
              <a:ea typeface="Calibri"/>
              <a:cs typeface="Times New Roman"/>
            </a:endParaRPr>
          </a:p>
          <a:p>
            <a:endParaRPr lang="ru-RU" sz="3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6" y="0"/>
            <a:ext cx="1169005" cy="15008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0" y="113141"/>
            <a:ext cx="1169005" cy="15008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52" y="5137085"/>
            <a:ext cx="1169005" cy="150081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8973" y="2230975"/>
            <a:ext cx="1169005" cy="150081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249" y="4992722"/>
            <a:ext cx="1169005" cy="15008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629" y="4242313"/>
            <a:ext cx="1169005" cy="150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838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1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. Что такое средство индивидуальной мобильности?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600" dirty="0"/>
              <a:t>А) Транспортное средство, имеющее одно или несколько колес (роликов), предназначенное для индивидуального передвижения человека посредством использования двигателя (двигателей) и (или) мускульной энергии человека </a:t>
            </a:r>
          </a:p>
          <a:p>
            <a:pPr marL="0" indent="0" algn="just">
              <a:buNone/>
            </a:pPr>
            <a:r>
              <a:rPr lang="ru-RU" sz="3600" dirty="0"/>
              <a:t>В) Транспортное средство, предназначенное для передвижения людей</a:t>
            </a:r>
          </a:p>
          <a:p>
            <a:pPr marL="0" indent="0" algn="just">
              <a:buNone/>
            </a:pPr>
            <a:r>
              <a:rPr lang="ru-RU" sz="3600" dirty="0"/>
              <a:t>С) Велосипед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38332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1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. Что такое средство индивидуальной мобильности?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9891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А) Транспортное </a:t>
            </a:r>
            <a:r>
              <a:rPr lang="ru-RU" sz="3600" b="1" dirty="0">
                <a:solidFill>
                  <a:srgbClr val="FF0000"/>
                </a:solidFill>
              </a:rPr>
              <a:t>средство, имеющее одно или несколько колес (роликов), предназначенное для индивидуального передвижения человека посредством использования двигателя (двигателей) и (или) мускульной энергии человека </a:t>
            </a:r>
          </a:p>
          <a:p>
            <a:pPr marL="0" indent="0" algn="just">
              <a:buNone/>
            </a:pPr>
            <a:r>
              <a:rPr lang="ru-RU" sz="3600" dirty="0"/>
              <a:t>В) Транспортное средство, предназначенное для передвижения людей</a:t>
            </a:r>
          </a:p>
          <a:p>
            <a:pPr marL="0" indent="0" algn="just">
              <a:buNone/>
            </a:pPr>
            <a:r>
              <a:rPr lang="ru-RU" sz="3600" dirty="0"/>
              <a:t>С) </a:t>
            </a:r>
            <a:r>
              <a:rPr lang="ru-RU" sz="3600" dirty="0" smtClean="0"/>
              <a:t>  Велосипед</a:t>
            </a:r>
            <a:endParaRPr lang="ru-RU" sz="3600" dirty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4963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472668"/>
          </a:xfrm>
        </p:spPr>
        <p:txBody>
          <a:bodyPr>
            <a:no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2. С какой максимальной скоростью разрешается движение лиц, использующих средство индивидуальной мобильности (СИМ)?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3310759"/>
            <a:ext cx="10515600" cy="28662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А) </a:t>
            </a:r>
            <a:r>
              <a:rPr lang="ru-RU" sz="4000" dirty="0" smtClean="0"/>
              <a:t>20 </a:t>
            </a:r>
            <a:r>
              <a:rPr lang="ru-RU" sz="4000" dirty="0"/>
              <a:t>км/ч</a:t>
            </a:r>
          </a:p>
          <a:p>
            <a:pPr marL="0" indent="0" algn="just">
              <a:buNone/>
            </a:pPr>
            <a:r>
              <a:rPr lang="ru-RU" sz="4000" dirty="0"/>
              <a:t>В) 25 км/ч</a:t>
            </a:r>
          </a:p>
          <a:p>
            <a:pPr marL="0" indent="0" algn="just">
              <a:buNone/>
            </a:pPr>
            <a:r>
              <a:rPr lang="ru-RU" sz="4000" dirty="0"/>
              <a:t>С) 30 км/ч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849797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472668"/>
          </a:xfrm>
        </p:spPr>
        <p:txBody>
          <a:bodyPr>
            <a:no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2. С какой максимальной скоростью разрешается движение лиц, использующих средство индивидуальной мобильности (СИМ)?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3310759"/>
            <a:ext cx="10515600" cy="28662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А) </a:t>
            </a:r>
            <a:r>
              <a:rPr lang="ru-RU" sz="4000" dirty="0" smtClean="0"/>
              <a:t>20 </a:t>
            </a:r>
            <a:r>
              <a:rPr lang="ru-RU" sz="4000" dirty="0"/>
              <a:t>км/ч</a:t>
            </a:r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В) 25 км/ч</a:t>
            </a:r>
          </a:p>
          <a:p>
            <a:pPr marL="0" indent="0" algn="just">
              <a:buNone/>
            </a:pPr>
            <a:r>
              <a:rPr lang="ru-RU" sz="4000" dirty="0"/>
              <a:t>С) 30 км/ч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56588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3. Кто имеет приоритет на тротуаре?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А) Водитель СИМ </a:t>
            </a:r>
          </a:p>
          <a:p>
            <a:pPr marL="0" indent="0" algn="just">
              <a:buNone/>
            </a:pPr>
            <a:r>
              <a:rPr lang="ru-RU" sz="4000" dirty="0"/>
              <a:t>В) Пешеход</a:t>
            </a:r>
          </a:p>
          <a:p>
            <a:pPr marL="0" indent="0" algn="just">
              <a:buNone/>
            </a:pPr>
            <a:r>
              <a:rPr lang="ru-RU" sz="4000" dirty="0"/>
              <a:t>С) Они равны</a:t>
            </a:r>
          </a:p>
          <a:p>
            <a:pPr marL="0" indent="0" algn="just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296343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3. Кто имеет приоритет на тротуаре?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А) Водитель СИМ </a:t>
            </a:r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В) Пешеход</a:t>
            </a:r>
          </a:p>
          <a:p>
            <a:pPr marL="0" indent="0" algn="just">
              <a:buNone/>
            </a:pPr>
            <a:r>
              <a:rPr lang="ru-RU" sz="4000" dirty="0"/>
              <a:t>С) Они равны</a:t>
            </a:r>
          </a:p>
          <a:p>
            <a:pPr marL="0" indent="0" algn="just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155853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15013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4. О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чем сигнализирует лицо, использующее средство индивидуальной мобильности?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2511188"/>
            <a:ext cx="10515600" cy="36657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А) О повороте налево</a:t>
            </a:r>
          </a:p>
          <a:p>
            <a:pPr marL="0" indent="0" algn="just">
              <a:buNone/>
            </a:pPr>
            <a:r>
              <a:rPr lang="ru-RU" sz="4000" dirty="0"/>
              <a:t>В) О повороте направо</a:t>
            </a:r>
          </a:p>
          <a:p>
            <a:pPr marL="0" indent="0" algn="just">
              <a:buNone/>
            </a:pPr>
            <a:r>
              <a:rPr lang="ru-RU" sz="4000" dirty="0"/>
              <a:t>С) О вынужденной остановке</a:t>
            </a:r>
          </a:p>
          <a:p>
            <a:pPr marL="0" indent="0" algn="just">
              <a:buNone/>
            </a:pP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4" r="30155"/>
          <a:stretch/>
        </p:blipFill>
        <p:spPr bwMode="auto">
          <a:xfrm>
            <a:off x="8065826" y="1911314"/>
            <a:ext cx="2906975" cy="449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14760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15013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4. О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чем сигнализирует лицо, использующее средство индивидуальной мобильности?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2511188"/>
            <a:ext cx="10515600" cy="36657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А) О повороте налево</a:t>
            </a:r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В) О повороте направо</a:t>
            </a:r>
          </a:p>
          <a:p>
            <a:pPr marL="0" indent="0" algn="just">
              <a:buNone/>
            </a:pPr>
            <a:r>
              <a:rPr lang="ru-RU" sz="4000" dirty="0"/>
              <a:t>С) О вынужденной остановке</a:t>
            </a:r>
          </a:p>
          <a:p>
            <a:pPr marL="0" indent="0" algn="just">
              <a:buNone/>
            </a:pP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4" r="30155"/>
          <a:stretch/>
        </p:blipFill>
        <p:spPr bwMode="auto">
          <a:xfrm>
            <a:off x="8065826" y="1911314"/>
            <a:ext cx="2906975" cy="449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193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5. Чем должно быть оборудовано средство индивидуальной мобильности?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1825625"/>
            <a:ext cx="10489442" cy="435133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3600" dirty="0" smtClean="0"/>
              <a:t>А)  Исправной </a:t>
            </a:r>
            <a:r>
              <a:rPr lang="ru-RU" sz="3600" dirty="0"/>
              <a:t>тормозной системой, звуковым сигналом и </a:t>
            </a:r>
            <a:r>
              <a:rPr lang="ru-RU" sz="3600" dirty="0" err="1"/>
              <a:t>световозвращателями</a:t>
            </a:r>
            <a:r>
              <a:rPr lang="ru-RU" sz="3600" dirty="0"/>
              <a:t> различных цветов</a:t>
            </a:r>
          </a:p>
          <a:p>
            <a:pPr marL="0" indent="0" algn="just">
              <a:buNone/>
            </a:pPr>
            <a:r>
              <a:rPr lang="ru-RU" sz="3600" dirty="0" smtClean="0"/>
              <a:t>В) Тормозной </a:t>
            </a:r>
            <a:r>
              <a:rPr lang="ru-RU" sz="3600" dirty="0"/>
              <a:t>системой, звуковым сигналом, </a:t>
            </a:r>
            <a:r>
              <a:rPr lang="ru-RU" sz="3600" dirty="0" err="1"/>
              <a:t>световозвращателями</a:t>
            </a:r>
            <a:r>
              <a:rPr lang="ru-RU" sz="3600" dirty="0"/>
              <a:t> белого цвета спереди, оранжевого или красного цвета с боковых сторон, красного цвета сзади, фарой (фонарем) белого цвета спереди</a:t>
            </a:r>
          </a:p>
          <a:p>
            <a:pPr marL="0" indent="0" algn="just">
              <a:buNone/>
            </a:pPr>
            <a:r>
              <a:rPr lang="ru-RU" sz="3600" dirty="0" smtClean="0"/>
              <a:t>С) Тормозной </a:t>
            </a:r>
            <a:r>
              <a:rPr lang="ru-RU" sz="3600" dirty="0"/>
              <a:t>системой, звуковым сигналом, фарой (фонарем) белого цвета спереди, фарой (фонарем) красного цвета сзади и противоугонным устройством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320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5. Чем должно быть оборудовано средство индивидуальной мобильности?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624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3600" dirty="0"/>
              <a:t>А) Исправной тормозной системой, звуковым сигналом и </a:t>
            </a:r>
            <a:r>
              <a:rPr lang="ru-RU" sz="3600" dirty="0" err="1"/>
              <a:t>световозвращателями</a:t>
            </a:r>
            <a:r>
              <a:rPr lang="ru-RU" sz="3600" dirty="0"/>
              <a:t> различных цветов</a:t>
            </a:r>
          </a:p>
          <a:p>
            <a:pPr marL="0" indent="0" algn="just">
              <a:buNone/>
            </a:pPr>
            <a:r>
              <a:rPr lang="ru-RU" sz="3600" b="1" dirty="0">
                <a:solidFill>
                  <a:srgbClr val="FF0000"/>
                </a:solidFill>
              </a:rPr>
              <a:t>В) Тормозной системой, звуковым сигналом, </a:t>
            </a:r>
            <a:r>
              <a:rPr lang="ru-RU" sz="3600" b="1" dirty="0" err="1">
                <a:solidFill>
                  <a:srgbClr val="FF0000"/>
                </a:solidFill>
              </a:rPr>
              <a:t>световозвращателями</a:t>
            </a:r>
            <a:r>
              <a:rPr lang="ru-RU" sz="3600" b="1" dirty="0">
                <a:solidFill>
                  <a:srgbClr val="FF0000"/>
                </a:solidFill>
              </a:rPr>
              <a:t> белого цвета спереди, оранжевого или красного цвета с боковых сторон, красного цвета сзади, фарой (фонарем) белого цвета спереди</a:t>
            </a:r>
          </a:p>
          <a:p>
            <a:pPr marL="0" indent="0" algn="just">
              <a:buNone/>
            </a:pPr>
            <a:r>
              <a:rPr lang="ru-RU" sz="3600" dirty="0"/>
              <a:t>С) Тормозной системой, звуковым сигналом, фарой (фонарем) белого цвета спереди, фарой (фонарем) красного цвета сзади и противоугонным устройством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586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2270" y="994238"/>
            <a:ext cx="5874625" cy="1325563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Баллы аннулируются </a:t>
            </a:r>
            <a:br>
              <a:rPr lang="ru-RU" b="1" dirty="0" smtClean="0">
                <a:solidFill>
                  <a:srgbClr val="00B050"/>
                </a:solidFill>
                <a:latin typeface="+mn-lt"/>
              </a:rPr>
            </a:br>
            <a:r>
              <a:rPr lang="ru-RU" b="1" dirty="0" smtClean="0">
                <a:solidFill>
                  <a:srgbClr val="00B050"/>
                </a:solidFill>
                <a:latin typeface="+mn-lt"/>
              </a:rPr>
              <a:t>в следующих случаях:</a:t>
            </a:r>
            <a:endParaRPr lang="ru-RU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12896" y="2753673"/>
            <a:ext cx="9088272" cy="276002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ответ не по сигналу</a:t>
            </a:r>
          </a:p>
          <a:p>
            <a:r>
              <a:rPr lang="ru-RU" sz="4400" dirty="0" smtClean="0"/>
              <a:t>замена таблички</a:t>
            </a:r>
          </a:p>
          <a:p>
            <a:r>
              <a:rPr lang="ru-RU" sz="4400" dirty="0"/>
              <a:t>п</a:t>
            </a:r>
            <a:r>
              <a:rPr lang="ru-RU" sz="4400" dirty="0" smtClean="0"/>
              <a:t>ри </a:t>
            </a:r>
            <a:r>
              <a:rPr lang="ru-RU" sz="4400" smtClean="0"/>
              <a:t>замеченных подсказках</a:t>
            </a:r>
            <a:endParaRPr lang="ru-RU" sz="4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07" y="156202"/>
            <a:ext cx="1169005" cy="15008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666" y="156202"/>
            <a:ext cx="1169005" cy="15008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64" y="5017297"/>
            <a:ext cx="1169005" cy="150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830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6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. Что не относится к средствам индивидуальной мобильности (СИМ)?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А) </a:t>
            </a:r>
            <a:r>
              <a:rPr lang="ru-RU" sz="4000" dirty="0" err="1"/>
              <a:t>Моноколесо</a:t>
            </a:r>
            <a:endParaRPr lang="ru-RU" sz="4000" dirty="0"/>
          </a:p>
          <a:p>
            <a:pPr marL="0" indent="0" algn="just">
              <a:buNone/>
            </a:pPr>
            <a:r>
              <a:rPr lang="ru-RU" sz="4000" dirty="0"/>
              <a:t>В) </a:t>
            </a:r>
            <a:r>
              <a:rPr lang="ru-RU" sz="4000" dirty="0" err="1"/>
              <a:t>Электросамокат</a:t>
            </a:r>
            <a:endParaRPr lang="ru-RU" sz="4000" dirty="0"/>
          </a:p>
          <a:p>
            <a:pPr marL="0" indent="0" algn="just">
              <a:buNone/>
            </a:pPr>
            <a:r>
              <a:rPr lang="ru-RU" sz="4000" dirty="0"/>
              <a:t>С) Велосипед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214567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6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. Что не относится к средствам индивидуальной мобильности (СИМ)?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А) </a:t>
            </a:r>
            <a:r>
              <a:rPr lang="ru-RU" sz="4000" dirty="0" err="1"/>
              <a:t>Моноколесо</a:t>
            </a:r>
            <a:endParaRPr lang="ru-RU" sz="4000" dirty="0"/>
          </a:p>
          <a:p>
            <a:pPr marL="0" indent="0" algn="just">
              <a:buNone/>
            </a:pPr>
            <a:r>
              <a:rPr lang="ru-RU" sz="4000" dirty="0"/>
              <a:t>В) </a:t>
            </a:r>
            <a:r>
              <a:rPr lang="ru-RU" sz="4000" dirty="0" err="1"/>
              <a:t>Электросамокат</a:t>
            </a:r>
            <a:endParaRPr lang="ru-RU" sz="4000" dirty="0"/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С) Велосипед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573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6776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7. Выберите правильный вариант ответа. Для </a:t>
            </a:r>
            <a:r>
              <a:rPr lang="ru-RU" b="1" dirty="0" err="1">
                <a:solidFill>
                  <a:srgbClr val="00B050"/>
                </a:solidFill>
                <a:latin typeface="+mn-lt"/>
              </a:rPr>
              <a:t>пересeчения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 дороги по пешеходному </a:t>
            </a:r>
            <a:r>
              <a:rPr lang="ru-RU" b="1" dirty="0" err="1">
                <a:solidFill>
                  <a:srgbClr val="00B050"/>
                </a:solidFill>
                <a:latin typeface="+mn-lt"/>
              </a:rPr>
              <a:t>пeреходу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 пользователям СИМ </a:t>
            </a:r>
            <a:r>
              <a:rPr lang="ru-RU" b="1" dirty="0" err="1">
                <a:solidFill>
                  <a:srgbClr val="00B050"/>
                </a:solidFill>
                <a:latin typeface="+mn-lt"/>
              </a:rPr>
              <a:t>необходимo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: 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3153103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</a:t>
            </a:r>
            <a:r>
              <a:rPr lang="ru-RU" sz="4000" dirty="0" smtClean="0"/>
              <a:t>Спешиться </a:t>
            </a:r>
            <a:r>
              <a:rPr lang="ru-RU" sz="4000" dirty="0"/>
              <a:t>и перейти дорогу как пешеход</a:t>
            </a:r>
          </a:p>
          <a:p>
            <a:pPr marL="0" indent="0" algn="just">
              <a:buNone/>
            </a:pPr>
            <a:r>
              <a:rPr lang="ru-RU" sz="4000" dirty="0"/>
              <a:t>В) Остаться на устройстве и руководствоваться правилами для пешеходов</a:t>
            </a:r>
          </a:p>
          <a:p>
            <a:pPr marL="0" indent="0" algn="just">
              <a:buNone/>
            </a:pPr>
            <a:r>
              <a:rPr lang="ru-RU" sz="4000" dirty="0"/>
              <a:t>С) Использовать приложение для вызова такси 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3459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6776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7. Выберите правильный вариант ответа. Для </a:t>
            </a:r>
            <a:r>
              <a:rPr lang="ru-RU" b="1" dirty="0" err="1">
                <a:solidFill>
                  <a:srgbClr val="00B050"/>
                </a:solidFill>
                <a:latin typeface="+mn-lt"/>
              </a:rPr>
              <a:t>пересeчения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 дороги по пешеходному </a:t>
            </a:r>
            <a:r>
              <a:rPr lang="ru-RU" b="1" dirty="0" err="1">
                <a:solidFill>
                  <a:srgbClr val="00B050"/>
                </a:solidFill>
                <a:latin typeface="+mn-lt"/>
              </a:rPr>
              <a:t>пeреходу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 пользователям СИМ </a:t>
            </a:r>
            <a:r>
              <a:rPr lang="ru-RU" b="1" dirty="0" err="1">
                <a:solidFill>
                  <a:srgbClr val="00B050"/>
                </a:solidFill>
                <a:latin typeface="+mn-lt"/>
              </a:rPr>
              <a:t>необходимo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: 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3153103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А) </a:t>
            </a:r>
            <a:r>
              <a:rPr lang="ru-RU" sz="4000" b="1" dirty="0" smtClean="0">
                <a:solidFill>
                  <a:srgbClr val="FF0000"/>
                </a:solidFill>
              </a:rPr>
              <a:t>Спешиться </a:t>
            </a:r>
            <a:r>
              <a:rPr lang="ru-RU" sz="4000" b="1" dirty="0">
                <a:solidFill>
                  <a:srgbClr val="FF0000"/>
                </a:solidFill>
              </a:rPr>
              <a:t>и перейти дорогу как пешеход</a:t>
            </a:r>
          </a:p>
          <a:p>
            <a:pPr marL="0" indent="0" algn="just">
              <a:buNone/>
            </a:pPr>
            <a:r>
              <a:rPr lang="ru-RU" sz="4000" dirty="0"/>
              <a:t>В) Остаться на устройстве и руководствоваться правилами для пешеходов</a:t>
            </a:r>
          </a:p>
          <a:p>
            <a:pPr marL="0" indent="0" algn="just">
              <a:buNone/>
            </a:pPr>
            <a:r>
              <a:rPr lang="ru-RU" sz="4000" dirty="0"/>
              <a:t>С) Использовать приложение для вызова такси 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46893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B3A4A8A3-9380-4713-9ADB-895BFB91C992}"/>
              </a:ext>
            </a:extLst>
          </p:cNvPr>
          <p:cNvGrpSpPr/>
          <p:nvPr/>
        </p:nvGrpSpPr>
        <p:grpSpPr>
          <a:xfrm>
            <a:off x="-428936" y="-3717221"/>
            <a:ext cx="13849371" cy="14292441"/>
            <a:chOff x="-1319113" y="-4286720"/>
            <a:chExt cx="13849371" cy="14292441"/>
          </a:xfrm>
          <a:effectLst>
            <a:outerShdw sx="1000" sy="1000" algn="ctr" rotWithShape="0">
              <a:srgbClr val="000000"/>
            </a:outerShdw>
          </a:effectLst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21CB4A2C-0B65-42C2-A7BF-A4BAC5B24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113" y="1314150"/>
              <a:ext cx="6769965" cy="8691571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2EEFC392-810B-4FC7-94C7-52EB0E4C0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590" y="-1487665"/>
              <a:ext cx="6769965" cy="8691571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EA720CEE-3952-4A77-A30E-01F44ABB5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293" y="-4286720"/>
              <a:ext cx="6769965" cy="8691571"/>
            </a:xfrm>
            <a:prstGeom prst="rect">
              <a:avLst/>
            </a:prstGeom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7089" y="5357182"/>
            <a:ext cx="1169005" cy="1500818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B0187899-7682-49BF-97DD-ADC2F274F1EC}"/>
              </a:ext>
            </a:extLst>
          </p:cNvPr>
          <p:cNvSpPr/>
          <p:nvPr/>
        </p:nvSpPr>
        <p:spPr>
          <a:xfrm>
            <a:off x="2798963" y="1021238"/>
            <a:ext cx="6769965" cy="4812762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65150877-1FDC-4DF3-8927-545FD61E3BD5}"/>
              </a:ext>
            </a:extLst>
          </p:cNvPr>
          <p:cNvGrpSpPr/>
          <p:nvPr/>
        </p:nvGrpSpPr>
        <p:grpSpPr>
          <a:xfrm>
            <a:off x="3611801" y="1586850"/>
            <a:ext cx="5458456" cy="3681538"/>
            <a:chOff x="3276549" y="2753183"/>
            <a:chExt cx="5458456" cy="3681538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xmlns="" id="{E6B08948-75CB-4F07-ADEE-6C7E3CF96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69" t="1640" r="24180" b="67786"/>
            <a:stretch/>
          </p:blipFill>
          <p:spPr>
            <a:xfrm>
              <a:off x="3567528" y="2753183"/>
              <a:ext cx="4791344" cy="2393004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xmlns="" id="{1983F286-C174-4B02-A3D3-E303D6686D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57" t="74244" r="21630" b="-5776"/>
            <a:stretch/>
          </p:blipFill>
          <p:spPr>
            <a:xfrm>
              <a:off x="3431162" y="3705560"/>
              <a:ext cx="4845073" cy="2207710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xmlns="" id="{8E805B1D-D762-43A4-A968-C5325397B1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13" t="36159" r="21704" b="34819"/>
            <a:stretch/>
          </p:blipFill>
          <p:spPr>
            <a:xfrm>
              <a:off x="3276549" y="4041716"/>
              <a:ext cx="5458456" cy="2393005"/>
            </a:xfrm>
            <a:prstGeom prst="rect">
              <a:avLst/>
            </a:prstGeom>
          </p:spPr>
        </p:pic>
      </p:grp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8592A8A9-C3D4-4D38-B180-C0DDF6518A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6" t="23309" r="92117" b="26691"/>
          <a:stretch/>
        </p:blipFill>
        <p:spPr>
          <a:xfrm>
            <a:off x="2917440" y="1223971"/>
            <a:ext cx="985340" cy="440729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4E2241B-95E7-4C8F-AAB5-EADDEA104B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56"/>
          <a:stretch/>
        </p:blipFill>
        <p:spPr>
          <a:xfrm>
            <a:off x="8297190" y="-918166"/>
            <a:ext cx="1077820" cy="851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09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B3A4A8A3-9380-4713-9ADB-895BFB91C992}"/>
              </a:ext>
            </a:extLst>
          </p:cNvPr>
          <p:cNvGrpSpPr/>
          <p:nvPr/>
        </p:nvGrpSpPr>
        <p:grpSpPr>
          <a:xfrm>
            <a:off x="-428936" y="-3717221"/>
            <a:ext cx="13849371" cy="14292441"/>
            <a:chOff x="-1319113" y="-4286720"/>
            <a:chExt cx="13849371" cy="14292441"/>
          </a:xfrm>
          <a:effectLst>
            <a:outerShdw sx="1000" sy="1000" algn="ctr" rotWithShape="0">
              <a:srgbClr val="000000"/>
            </a:outerShdw>
          </a:effectLst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21CB4A2C-0B65-42C2-A7BF-A4BAC5B24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113" y="1314150"/>
              <a:ext cx="6769965" cy="8691571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2EEFC392-810B-4FC7-94C7-52EB0E4C0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590" y="-1487665"/>
              <a:ext cx="6769965" cy="8691571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EA720CEE-3952-4A77-A30E-01F44ABB5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293" y="-4286720"/>
              <a:ext cx="6769965" cy="8691571"/>
            </a:xfrm>
            <a:prstGeom prst="rect">
              <a:avLst/>
            </a:prstGeom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7089" y="5357182"/>
            <a:ext cx="1169005" cy="1500818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B0187899-7682-49BF-97DD-ADC2F274F1EC}"/>
              </a:ext>
            </a:extLst>
          </p:cNvPr>
          <p:cNvSpPr/>
          <p:nvPr/>
        </p:nvSpPr>
        <p:spPr>
          <a:xfrm>
            <a:off x="2798963" y="1021238"/>
            <a:ext cx="6769965" cy="4812762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600834" y="1593531"/>
            <a:ext cx="5166222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3</a:t>
            </a:r>
            <a:r>
              <a:rPr lang="ru-RU" sz="80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 ТУР</a:t>
            </a:r>
          </a:p>
          <a:p>
            <a:pPr algn="ctr"/>
            <a:r>
              <a:rPr lang="ru-RU" sz="80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«</a:t>
            </a:r>
            <a:r>
              <a:rPr lang="ru-RU" sz="80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ИСТОРИЯ </a:t>
            </a:r>
          </a:p>
          <a:p>
            <a:pPr algn="ctr"/>
            <a:r>
              <a:rPr lang="ru-RU" sz="80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ПДД</a:t>
            </a:r>
            <a:r>
              <a:rPr lang="ru-RU" sz="80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»</a:t>
            </a:r>
            <a:endParaRPr lang="ru-RU" sz="8000" b="1" cap="none" spc="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34215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1. Как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в России назывались первые указатели расстояния?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Информационные таблички</a:t>
            </a:r>
          </a:p>
          <a:p>
            <a:pPr marL="0" indent="0" algn="just">
              <a:buNone/>
            </a:pPr>
            <a:r>
              <a:rPr lang="ru-RU" sz="4000" dirty="0"/>
              <a:t>В) Мильные столбы</a:t>
            </a:r>
          </a:p>
          <a:p>
            <a:pPr marL="0" indent="0" algn="just">
              <a:buNone/>
            </a:pPr>
            <a:r>
              <a:rPr lang="ru-RU" sz="4000" dirty="0"/>
              <a:t>С) Верстовые столбы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1767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9143" y="395784"/>
            <a:ext cx="10515600" cy="1793975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1. Как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в России назывались первые указатели расстояния?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Информационные таблички</a:t>
            </a:r>
          </a:p>
          <a:p>
            <a:pPr marL="0" indent="0" algn="just">
              <a:buNone/>
            </a:pPr>
            <a:r>
              <a:rPr lang="ru-RU" sz="4000" dirty="0"/>
              <a:t>В) Мильные столбы</a:t>
            </a:r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С) Верстовые столбы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23" b="100000" l="5588" r="523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737"/>
          <a:stretch/>
        </p:blipFill>
        <p:spPr bwMode="auto">
          <a:xfrm>
            <a:off x="7999530" y="936909"/>
            <a:ext cx="2290881" cy="592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03899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2. Какая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конвенция установила единые правила дорожного движения для всех стран?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Венская конвенция в 1968 году</a:t>
            </a:r>
          </a:p>
          <a:p>
            <a:pPr marL="0" indent="0" algn="just">
              <a:buNone/>
            </a:pPr>
            <a:r>
              <a:rPr lang="ru-RU" sz="4000" dirty="0"/>
              <a:t>В) Женевская конвенция в 1931 году</a:t>
            </a:r>
          </a:p>
          <a:p>
            <a:pPr marL="0" indent="0" algn="just">
              <a:buNone/>
            </a:pPr>
            <a:r>
              <a:rPr lang="ru-RU" sz="4000" dirty="0"/>
              <a:t>С) </a:t>
            </a:r>
            <a:r>
              <a:rPr lang="ru-RU" sz="4000"/>
              <a:t>Парижская конвенция</a:t>
            </a:r>
            <a:r>
              <a:rPr lang="ru-RU" sz="4000" smtClean="0"/>
              <a:t> </a:t>
            </a:r>
            <a:r>
              <a:rPr lang="ru-RU" sz="4000" dirty="0"/>
              <a:t>в 1909 году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0053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2. Какая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конвенция установила единые правила дорожного движения для всех стран?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А) Венская конвенция в 1968 году</a:t>
            </a:r>
          </a:p>
          <a:p>
            <a:pPr marL="0" indent="0" algn="just">
              <a:buNone/>
            </a:pPr>
            <a:r>
              <a:rPr lang="ru-RU" sz="4000" dirty="0"/>
              <a:t>В) Женевская конвенция в 1931 году</a:t>
            </a:r>
          </a:p>
          <a:p>
            <a:pPr marL="0" indent="0" algn="just">
              <a:buNone/>
            </a:pPr>
            <a:r>
              <a:rPr lang="ru-RU" sz="4000" dirty="0"/>
              <a:t>С) Парижская конвенция</a:t>
            </a:r>
            <a:r>
              <a:rPr lang="ru-RU" sz="4000" dirty="0" smtClean="0"/>
              <a:t> </a:t>
            </a:r>
            <a:r>
              <a:rPr lang="ru-RU" sz="4000" dirty="0"/>
              <a:t>в 1909 году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42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B3A4A8A3-9380-4713-9ADB-895BFB91C992}"/>
              </a:ext>
            </a:extLst>
          </p:cNvPr>
          <p:cNvGrpSpPr/>
          <p:nvPr/>
        </p:nvGrpSpPr>
        <p:grpSpPr>
          <a:xfrm>
            <a:off x="-428936" y="-3717221"/>
            <a:ext cx="13849371" cy="14292441"/>
            <a:chOff x="-1319113" y="-4286720"/>
            <a:chExt cx="13849371" cy="14292441"/>
          </a:xfrm>
          <a:effectLst>
            <a:outerShdw sx="1000" sy="1000" algn="ctr" rotWithShape="0">
              <a:srgbClr val="000000"/>
            </a:outerShdw>
          </a:effectLst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21CB4A2C-0B65-42C2-A7BF-A4BAC5B24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113" y="1314150"/>
              <a:ext cx="6769965" cy="8691571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2EEFC392-810B-4FC7-94C7-52EB0E4C0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590" y="-1487665"/>
              <a:ext cx="6769965" cy="8691571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EA720CEE-3952-4A77-A30E-01F44ABB5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293" y="-4286720"/>
              <a:ext cx="6769965" cy="8691571"/>
            </a:xfrm>
            <a:prstGeom prst="rect">
              <a:avLst/>
            </a:prstGeom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7089" y="5357182"/>
            <a:ext cx="1169005" cy="1500818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B0187899-7682-49BF-97DD-ADC2F274F1EC}"/>
              </a:ext>
            </a:extLst>
          </p:cNvPr>
          <p:cNvSpPr/>
          <p:nvPr/>
        </p:nvSpPr>
        <p:spPr>
          <a:xfrm>
            <a:off x="2798963" y="1021238"/>
            <a:ext cx="6769965" cy="4812762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98429" y="2150346"/>
            <a:ext cx="657103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1 ТУР</a:t>
            </a:r>
          </a:p>
          <a:p>
            <a:pPr algn="ctr"/>
            <a:r>
              <a:rPr lang="ru-RU" sz="80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«ПЕШЕХОДЫ»</a:t>
            </a:r>
            <a:endParaRPr lang="ru-RU" sz="8000" b="1" cap="none" spc="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39696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3. Когда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появились первые дорожные знаки?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В 1958 году на улицах Вены</a:t>
            </a:r>
          </a:p>
          <a:p>
            <a:pPr marL="0" indent="0" algn="just">
              <a:buNone/>
            </a:pPr>
            <a:r>
              <a:rPr lang="ru-RU" sz="4000" dirty="0"/>
              <a:t>В) В 1903 году на улицах Парижа</a:t>
            </a:r>
          </a:p>
          <a:p>
            <a:pPr marL="0" indent="0" algn="just">
              <a:buNone/>
            </a:pPr>
            <a:r>
              <a:rPr lang="ru-RU" sz="4000" dirty="0"/>
              <a:t>С) В 1930 году на улицах Москвы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4616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3. Когда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появились первые дорожные знаки?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В 1958 году на улицах Вены</a:t>
            </a:r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В) В 1903 году на улицах Парижа</a:t>
            </a:r>
          </a:p>
          <a:p>
            <a:pPr marL="0" indent="0" algn="just">
              <a:buNone/>
            </a:pPr>
            <a:r>
              <a:rPr lang="ru-RU" sz="4000" dirty="0"/>
              <a:t>С) В 1930 году на улицах Москвы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27602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4. 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Какого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цвета были первые дорожные знаки?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Черно-белые</a:t>
            </a:r>
          </a:p>
          <a:p>
            <a:pPr marL="0" indent="0" algn="just">
              <a:buNone/>
            </a:pPr>
            <a:r>
              <a:rPr lang="ru-RU" sz="4000" dirty="0"/>
              <a:t>В) Красно-желтые</a:t>
            </a:r>
          </a:p>
          <a:p>
            <a:pPr marL="0" indent="0" algn="just">
              <a:buNone/>
            </a:pPr>
            <a:r>
              <a:rPr lang="ru-RU" sz="4000" dirty="0"/>
              <a:t>С) Бело-красные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46871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4. 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Какого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цвета были первые дорожные знаки?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А) Черно-белые</a:t>
            </a:r>
          </a:p>
          <a:p>
            <a:pPr marL="0" indent="0" algn="just">
              <a:buNone/>
            </a:pPr>
            <a:r>
              <a:rPr lang="ru-RU" sz="4000" dirty="0"/>
              <a:t>В) Красно-желтые</a:t>
            </a:r>
          </a:p>
          <a:p>
            <a:pPr marL="0" indent="0" algn="just">
              <a:buNone/>
            </a:pPr>
            <a:r>
              <a:rPr lang="ru-RU" sz="4000" dirty="0"/>
              <a:t>С) Бело-красные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6666056" y="4226588"/>
            <a:ext cx="3901578" cy="1992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6637339" y="1995179"/>
            <a:ext cx="3842459" cy="196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2608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5. 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Когда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были введены первые единые правила дорожного движения на территории СССР?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1 июля 1994 года</a:t>
            </a:r>
          </a:p>
          <a:p>
            <a:pPr marL="0" indent="0" algn="just">
              <a:buNone/>
            </a:pPr>
            <a:r>
              <a:rPr lang="ru-RU" sz="4000" dirty="0"/>
              <a:t>В) 1 января 1980 года</a:t>
            </a:r>
          </a:p>
          <a:p>
            <a:pPr marL="0" indent="0" algn="just">
              <a:buNone/>
            </a:pPr>
            <a:r>
              <a:rPr lang="ru-RU" sz="4000" dirty="0"/>
              <a:t>С) 1 января 1961 года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7025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5. 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Когда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были введены первые единые правила дорожного движения на территории СССР?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1 июля 1994 года</a:t>
            </a:r>
          </a:p>
          <a:p>
            <a:pPr marL="0" indent="0" algn="just">
              <a:buNone/>
            </a:pPr>
            <a:r>
              <a:rPr lang="ru-RU" sz="4000" dirty="0"/>
              <a:t>В) 1 января 1980 года</a:t>
            </a:r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С) 1 января 1961 года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415" y="1803527"/>
            <a:ext cx="3441178" cy="473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118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52" y="5751940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6. Как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выглядел первый светофор в России?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0111222"/>
              </p:ext>
            </p:extLst>
          </p:nvPr>
        </p:nvGraphicFramePr>
        <p:xfrm>
          <a:off x="1031144" y="2472011"/>
          <a:ext cx="10515600" cy="33151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05200"/>
                <a:gridCol w="3505200"/>
                <a:gridCol w="3505200"/>
              </a:tblGrid>
              <a:tr h="261407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797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А</a:t>
                      </a:r>
                      <a:endParaRPr lang="ru-RU" sz="40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В</a:t>
                      </a:r>
                      <a:endParaRPr lang="ru-RU" sz="40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С</a:t>
                      </a:r>
                      <a:endParaRPr lang="ru-RU" sz="40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8" name="Рисунок 7" descr="Picture background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167" b="87667" l="0" r="5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7" t="18782" r="51270" b="7107"/>
          <a:stretch/>
        </p:blipFill>
        <p:spPr bwMode="auto">
          <a:xfrm>
            <a:off x="1702019" y="2539562"/>
            <a:ext cx="2050174" cy="24265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Picture background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73" r="6420" b="26042"/>
          <a:stretch/>
        </p:blipFill>
        <p:spPr bwMode="auto">
          <a:xfrm>
            <a:off x="5422681" y="2617732"/>
            <a:ext cx="2050174" cy="22702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Picture background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087" y="2539561"/>
            <a:ext cx="2050174" cy="23484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7307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52" y="5751940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6. Как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выглядел первый светофор в России?</a:t>
            </a:r>
          </a:p>
        </p:txBody>
      </p:sp>
      <p:pic>
        <p:nvPicPr>
          <p:cNvPr id="11" name="Рисунок 10" descr="Picture background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67" b="88667" l="0" r="5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7" t="18782" r="51270" b="7107"/>
          <a:stretch/>
        </p:blipFill>
        <p:spPr bwMode="auto">
          <a:xfrm>
            <a:off x="4694830" y="2161843"/>
            <a:ext cx="2888806" cy="33109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950424" y="5704764"/>
            <a:ext cx="668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245364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7. Выберите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дату основания Госавтоинспекции?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3 июня 1936 года</a:t>
            </a:r>
          </a:p>
          <a:p>
            <a:pPr marL="0" indent="0" algn="just">
              <a:buNone/>
            </a:pPr>
            <a:r>
              <a:rPr lang="ru-RU" sz="4000" dirty="0"/>
              <a:t>В) 3 июля 1936 года</a:t>
            </a:r>
          </a:p>
          <a:p>
            <a:pPr marL="0" indent="0" algn="just">
              <a:buNone/>
            </a:pPr>
            <a:r>
              <a:rPr lang="ru-RU" sz="4000" dirty="0"/>
              <a:t>С) </a:t>
            </a:r>
            <a:r>
              <a:rPr lang="ru-RU" sz="4000" dirty="0" smtClean="0"/>
              <a:t>3 </a:t>
            </a:r>
            <a:r>
              <a:rPr lang="ru-RU" sz="4000" dirty="0"/>
              <a:t>июня 1939 года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5787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7. Выберите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дату основания Госавтоинспекции?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3 июня 1936 года</a:t>
            </a:r>
          </a:p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В) 3 июля 1936 года</a:t>
            </a:r>
          </a:p>
          <a:p>
            <a:pPr marL="0" indent="0" algn="just">
              <a:buNone/>
            </a:pPr>
            <a:r>
              <a:rPr lang="ru-RU" sz="4000" dirty="0"/>
              <a:t>С) </a:t>
            </a:r>
            <a:r>
              <a:rPr lang="ru-RU" sz="4000" dirty="0" smtClean="0"/>
              <a:t>3 </a:t>
            </a:r>
            <a:r>
              <a:rPr lang="ru-RU" sz="4000" dirty="0"/>
              <a:t>июня 1939 года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014" y="1632945"/>
            <a:ext cx="4781503" cy="4781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11184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67229" y="580572"/>
            <a:ext cx="10787742" cy="2256746"/>
          </a:xfrm>
        </p:spPr>
        <p:txBody>
          <a:bodyPr>
            <a:normAutofit/>
          </a:bodyPr>
          <a:lstStyle/>
          <a:p>
            <a:pPr algn="just"/>
            <a:r>
              <a:rPr lang="ru-RU" sz="5300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1. </a:t>
            </a:r>
            <a:r>
              <a:rPr lang="ru-RU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Что </a:t>
            </a:r>
            <a:r>
              <a:rPr lang="ru-RU" b="1" dirty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должен делать пешеход при зелёном сигнале транспортного светофора</a:t>
            </a:r>
            <a:r>
              <a:rPr lang="ru-RU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?</a:t>
            </a:r>
            <a:endParaRPr lang="ru-RU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27944" y="3095943"/>
            <a:ext cx="10515600" cy="296497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900" dirty="0" smtClean="0">
                <a:ea typeface="Calibri"/>
                <a:cs typeface="Times New Roman"/>
              </a:rPr>
              <a:t>А</a:t>
            </a:r>
            <a:r>
              <a:rPr lang="ru-RU" sz="3900" dirty="0">
                <a:ea typeface="Calibri"/>
                <a:cs typeface="Times New Roman"/>
              </a:rPr>
              <a:t>) Переходить улицу</a:t>
            </a:r>
            <a:endParaRPr lang="ru-RU" sz="30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900" dirty="0">
                <a:ea typeface="Calibri"/>
                <a:cs typeface="Times New Roman"/>
              </a:rPr>
              <a:t>В) Стоять</a:t>
            </a:r>
            <a:endParaRPr lang="ru-RU" sz="30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900" dirty="0">
                <a:ea typeface="Calibri"/>
                <a:cs typeface="Times New Roman"/>
              </a:rPr>
              <a:t>С) Готовиться к движению</a:t>
            </a:r>
            <a:endParaRPr lang="ru-RU" sz="3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956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B3A4A8A3-9380-4713-9ADB-895BFB91C992}"/>
              </a:ext>
            </a:extLst>
          </p:cNvPr>
          <p:cNvGrpSpPr/>
          <p:nvPr/>
        </p:nvGrpSpPr>
        <p:grpSpPr>
          <a:xfrm>
            <a:off x="-428936" y="-3717221"/>
            <a:ext cx="13849371" cy="14292441"/>
            <a:chOff x="-1319113" y="-4286720"/>
            <a:chExt cx="13849371" cy="14292441"/>
          </a:xfrm>
          <a:effectLst>
            <a:outerShdw sx="1000" sy="1000" algn="ctr" rotWithShape="0">
              <a:srgbClr val="000000"/>
            </a:outerShdw>
          </a:effectLst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21CB4A2C-0B65-42C2-A7BF-A4BAC5B24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113" y="1314150"/>
              <a:ext cx="6769965" cy="8691571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2EEFC392-810B-4FC7-94C7-52EB0E4C0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590" y="-1487665"/>
              <a:ext cx="6769965" cy="8691571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EA720CEE-3952-4A77-A30E-01F44ABB5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293" y="-4286720"/>
              <a:ext cx="6769965" cy="8691571"/>
            </a:xfrm>
            <a:prstGeom prst="rect">
              <a:avLst/>
            </a:prstGeom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7089" y="5357182"/>
            <a:ext cx="1169005" cy="1500818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B0187899-7682-49BF-97DD-ADC2F274F1EC}"/>
              </a:ext>
            </a:extLst>
          </p:cNvPr>
          <p:cNvSpPr/>
          <p:nvPr/>
        </p:nvSpPr>
        <p:spPr>
          <a:xfrm>
            <a:off x="2798963" y="1021238"/>
            <a:ext cx="6769965" cy="4812762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96152" y="1593531"/>
            <a:ext cx="6375591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4 ТУР</a:t>
            </a:r>
          </a:p>
          <a:p>
            <a:pPr algn="ctr"/>
            <a:r>
              <a:rPr lang="ru-RU" sz="80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«ДОРОЖНЫЕ </a:t>
            </a:r>
          </a:p>
          <a:p>
            <a:pPr algn="ctr"/>
            <a:r>
              <a:rPr lang="ru-RU" sz="80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ЗНАКИ»</a:t>
            </a:r>
            <a:endParaRPr lang="ru-RU" sz="8000" b="1" cap="none" spc="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28433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1. На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какое количество групп подразделяются все дорожные знаки?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8</a:t>
            </a:r>
          </a:p>
          <a:p>
            <a:pPr marL="0" indent="0" algn="just">
              <a:buNone/>
            </a:pPr>
            <a:r>
              <a:rPr lang="ru-RU" sz="4000" dirty="0"/>
              <a:t>В) 9 </a:t>
            </a:r>
          </a:p>
          <a:p>
            <a:pPr marL="0" indent="0" algn="just">
              <a:buNone/>
            </a:pPr>
            <a:r>
              <a:rPr lang="ru-RU" sz="4000" dirty="0"/>
              <a:t>С) 12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9501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1. На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какое количество групп подразделяются все дорожные знаки?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А) 8</a:t>
            </a:r>
          </a:p>
          <a:p>
            <a:pPr marL="0" indent="0" algn="just">
              <a:buNone/>
            </a:pPr>
            <a:r>
              <a:rPr lang="ru-RU" sz="4000" dirty="0"/>
              <a:t>В) 9 </a:t>
            </a:r>
          </a:p>
          <a:p>
            <a:pPr marL="0" indent="0" algn="just">
              <a:buNone/>
            </a:pPr>
            <a:r>
              <a:rPr lang="ru-RU" sz="4000" dirty="0"/>
              <a:t>С) 12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1312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2. Какой из изображенных знаков называется «Опасные повороты»?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4550360"/>
              </p:ext>
            </p:extLst>
          </p:nvPr>
        </p:nvGraphicFramePr>
        <p:xfrm>
          <a:off x="851848" y="2511307"/>
          <a:ext cx="10515600" cy="3535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05200"/>
                <a:gridCol w="3505200"/>
                <a:gridCol w="35052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А</a:t>
                      </a:r>
                      <a:endParaRPr lang="ru-RU" sz="4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В</a:t>
                      </a:r>
                      <a:endParaRPr lang="ru-RU" sz="4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С</a:t>
                      </a:r>
                      <a:endParaRPr lang="ru-RU" sz="4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3" descr="pl2k3424o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3" b="19756"/>
          <a:stretch>
            <a:fillRect/>
          </a:stretch>
        </p:blipFill>
        <p:spPr bwMode="auto">
          <a:xfrm>
            <a:off x="1201002" y="2686049"/>
            <a:ext cx="3043451" cy="25137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" name="Picture 4" descr="1098_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9" r="7994"/>
          <a:stretch>
            <a:fillRect/>
          </a:stretch>
        </p:blipFill>
        <p:spPr bwMode="auto">
          <a:xfrm>
            <a:off x="4921396" y="2844753"/>
            <a:ext cx="2835973" cy="2262922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2" name="Рисунок 11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251" y="2788431"/>
            <a:ext cx="2736379" cy="23089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75257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2. Какой из изображенных знаков называется «Опасные повороты»?</a:t>
            </a:r>
          </a:p>
        </p:txBody>
      </p:sp>
      <p:pic>
        <p:nvPicPr>
          <p:cNvPr id="11" name="Picture 4" descr="1098_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9" r="7994"/>
          <a:stretch>
            <a:fillRect/>
          </a:stretch>
        </p:blipFill>
        <p:spPr bwMode="auto">
          <a:xfrm>
            <a:off x="4271750" y="2298841"/>
            <a:ext cx="3485620" cy="2996489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TextBox 5"/>
          <p:cNvSpPr txBox="1"/>
          <p:nvPr/>
        </p:nvSpPr>
        <p:spPr>
          <a:xfrm>
            <a:off x="5786651" y="5704764"/>
            <a:ext cx="668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12996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6299" y="423081"/>
            <a:ext cx="10598624" cy="1712088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3. Выберите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знак «Дорога с односторонним движением»?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11" y="2361062"/>
            <a:ext cx="10228543" cy="382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Picture background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1" t="6629" r="34081" b="5898"/>
          <a:stretch/>
        </p:blipFill>
        <p:spPr bwMode="auto">
          <a:xfrm>
            <a:off x="1583139" y="2431277"/>
            <a:ext cx="2647665" cy="24851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Picture background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9" t="19077" r="35741" b="17734"/>
          <a:stretch/>
        </p:blipFill>
        <p:spPr bwMode="auto">
          <a:xfrm>
            <a:off x="4844954" y="2419782"/>
            <a:ext cx="2661315" cy="24661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0" t="18188" r="19018" b="21019"/>
          <a:stretch/>
        </p:blipFill>
        <p:spPr bwMode="auto">
          <a:xfrm>
            <a:off x="8120417" y="2431277"/>
            <a:ext cx="2997251" cy="25365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50718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409084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3. Выберите знак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«Дорога с односторонним движением»?</a:t>
            </a:r>
          </a:p>
        </p:txBody>
      </p:sp>
      <p:pic>
        <p:nvPicPr>
          <p:cNvPr id="7" name="Рисунок 6" descr="Picture background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1" t="6629" r="34081" b="5898"/>
          <a:stretch/>
        </p:blipFill>
        <p:spPr bwMode="auto">
          <a:xfrm>
            <a:off x="4380931" y="2129050"/>
            <a:ext cx="3145810" cy="30025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86651" y="5364469"/>
            <a:ext cx="668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35753494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4. Какой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знак не относится к группе знаков особых предписаний?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36" y="2711449"/>
            <a:ext cx="10282106" cy="3498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2"/>
          <a:stretch/>
        </p:blipFill>
        <p:spPr bwMode="auto">
          <a:xfrm>
            <a:off x="1637731" y="2870745"/>
            <a:ext cx="2508511" cy="235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48549" y="2870745"/>
            <a:ext cx="2765344" cy="2474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636" y="2925335"/>
            <a:ext cx="2247165" cy="2247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591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4. Какой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знак не относится к группе знаков особых предписаний?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159" y="2229300"/>
            <a:ext cx="3279111" cy="327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22344" y="5704764"/>
            <a:ext cx="668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983004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5. 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Какой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знак обозначает рекомендуемую скорость?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286" y="2306472"/>
            <a:ext cx="10317707" cy="3442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Picture background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" t="31613" r="68317" b="6009"/>
          <a:stretch/>
        </p:blipFill>
        <p:spPr bwMode="auto">
          <a:xfrm>
            <a:off x="1542198" y="2363819"/>
            <a:ext cx="2369776" cy="24947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8" t="33739" r="40845" b="6383"/>
          <a:stretch/>
        </p:blipFill>
        <p:spPr bwMode="auto">
          <a:xfrm>
            <a:off x="5131558" y="2441450"/>
            <a:ext cx="2309803" cy="23395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93" t="32451" r="12547" b="8089"/>
          <a:stretch/>
        </p:blipFill>
        <p:spPr bwMode="auto">
          <a:xfrm>
            <a:off x="8529851" y="2457592"/>
            <a:ext cx="2436938" cy="23072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2823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67229" y="580572"/>
            <a:ext cx="10787742" cy="2256746"/>
          </a:xfrm>
        </p:spPr>
        <p:txBody>
          <a:bodyPr>
            <a:normAutofit/>
          </a:bodyPr>
          <a:lstStyle/>
          <a:p>
            <a:pPr algn="just"/>
            <a:r>
              <a:rPr lang="ru-RU" sz="5300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1. </a:t>
            </a:r>
            <a:r>
              <a:rPr lang="ru-RU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Что </a:t>
            </a:r>
            <a:r>
              <a:rPr lang="ru-RU" b="1" dirty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должен делать пешеход при зелёном сигнале транспортного светофора</a:t>
            </a:r>
            <a:r>
              <a:rPr lang="ru-RU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?</a:t>
            </a:r>
            <a:endParaRPr lang="ru-RU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27944" y="3095943"/>
            <a:ext cx="10515600" cy="296497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900" dirty="0" smtClean="0">
                <a:ea typeface="Calibri"/>
                <a:cs typeface="Times New Roman"/>
              </a:rPr>
              <a:t>А</a:t>
            </a:r>
            <a:r>
              <a:rPr lang="ru-RU" sz="3900" dirty="0">
                <a:ea typeface="Calibri"/>
                <a:cs typeface="Times New Roman"/>
              </a:rPr>
              <a:t>) Переходить улицу</a:t>
            </a:r>
            <a:endParaRPr lang="ru-RU" sz="30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900" b="1" dirty="0">
                <a:solidFill>
                  <a:srgbClr val="FF0000"/>
                </a:solidFill>
                <a:ea typeface="Calibri"/>
                <a:cs typeface="Times New Roman"/>
              </a:rPr>
              <a:t>В) Стоять</a:t>
            </a:r>
            <a:endParaRPr lang="ru-RU" sz="30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900" dirty="0">
                <a:ea typeface="Calibri"/>
                <a:cs typeface="Times New Roman"/>
              </a:rPr>
              <a:t>С) Готовиться к движению</a:t>
            </a:r>
            <a:endParaRPr lang="ru-RU" sz="3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474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5. 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Какой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знак обозначает рекомендуемую скорость? 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8" t="33739" r="40845" b="6383"/>
          <a:stretch/>
        </p:blipFill>
        <p:spPr bwMode="auto">
          <a:xfrm>
            <a:off x="4517409" y="2168495"/>
            <a:ext cx="3401624" cy="31677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883851" y="5500047"/>
            <a:ext cx="668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1129378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6. Выберите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картинку, обозначающую знак «Стоянка запрещена по четным числам месяца»: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48" y="2711449"/>
            <a:ext cx="10345003" cy="3511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Picture background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67"/>
          <a:stretch/>
        </p:blipFill>
        <p:spPr bwMode="auto">
          <a:xfrm>
            <a:off x="1201003" y="2834891"/>
            <a:ext cx="2852879" cy="22966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Picture background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3" t="-696" r="14683" b="696"/>
          <a:stretch/>
        </p:blipFill>
        <p:spPr bwMode="auto">
          <a:xfrm>
            <a:off x="4777214" y="2776807"/>
            <a:ext cx="2729055" cy="24128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Picture background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4"/>
          <a:stretch/>
        </p:blipFill>
        <p:spPr bwMode="auto">
          <a:xfrm>
            <a:off x="8352928" y="2759989"/>
            <a:ext cx="2561017" cy="24877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585105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6. Выберите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картинку, обозначающую знак «Стоянка запрещена по четным числам месяца»:</a:t>
            </a:r>
          </a:p>
        </p:txBody>
      </p:sp>
      <p:pic>
        <p:nvPicPr>
          <p:cNvPr id="10" name="Рисунок 9" descr="Picture background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4"/>
          <a:stretch/>
        </p:blipFill>
        <p:spPr bwMode="auto">
          <a:xfrm>
            <a:off x="4067033" y="2391498"/>
            <a:ext cx="3817109" cy="35316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86651" y="5921329"/>
            <a:ext cx="668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69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7. В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ыберите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правильное название данного знака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dirty="0"/>
              <a:t>А) </a:t>
            </a:r>
            <a:r>
              <a:rPr lang="ru-RU" sz="4000" dirty="0" smtClean="0"/>
              <a:t>Прочие </a:t>
            </a:r>
            <a:r>
              <a:rPr lang="ru-RU" sz="4000" dirty="0"/>
              <a:t>опасности</a:t>
            </a:r>
          </a:p>
          <a:p>
            <a:pPr marL="0" indent="0" algn="just">
              <a:buNone/>
            </a:pPr>
            <a:r>
              <a:rPr lang="ru-RU" sz="4000" dirty="0"/>
              <a:t>В) Внимание</a:t>
            </a:r>
          </a:p>
          <a:p>
            <a:pPr marL="0" indent="0" algn="just">
              <a:buNone/>
            </a:pPr>
            <a:r>
              <a:rPr lang="ru-RU" sz="4000" dirty="0"/>
              <a:t>С) Внимание, опасность! </a:t>
            </a:r>
            <a:endParaRPr lang="ru-RU" dirty="0"/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735" y="2007429"/>
            <a:ext cx="3800314" cy="3301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60662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2042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+mn-lt"/>
              </a:rPr>
              <a:t>7. В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ыберите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правильное название данного знака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732" y="2711669"/>
            <a:ext cx="10515600" cy="30238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b="1" dirty="0">
                <a:solidFill>
                  <a:srgbClr val="FF0000"/>
                </a:solidFill>
              </a:rPr>
              <a:t>А) </a:t>
            </a:r>
            <a:r>
              <a:rPr lang="ru-RU" sz="4000" b="1" dirty="0" smtClean="0">
                <a:solidFill>
                  <a:srgbClr val="FF0000"/>
                </a:solidFill>
              </a:rPr>
              <a:t>Прочие </a:t>
            </a:r>
            <a:r>
              <a:rPr lang="ru-RU" sz="4000" b="1" dirty="0">
                <a:solidFill>
                  <a:srgbClr val="FF0000"/>
                </a:solidFill>
              </a:rPr>
              <a:t>опасности</a:t>
            </a:r>
          </a:p>
          <a:p>
            <a:pPr marL="0" indent="0" algn="just">
              <a:buNone/>
            </a:pPr>
            <a:r>
              <a:rPr lang="ru-RU" sz="4000" dirty="0"/>
              <a:t>В) Внимание</a:t>
            </a:r>
          </a:p>
          <a:p>
            <a:pPr marL="0" indent="0" algn="just">
              <a:buNone/>
            </a:pPr>
            <a:r>
              <a:rPr lang="ru-RU" sz="4000" dirty="0"/>
              <a:t>С) Внимание, опасность! </a:t>
            </a:r>
            <a:endParaRPr lang="ru-RU" dirty="0"/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735" y="2007429"/>
            <a:ext cx="3800314" cy="3301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734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B3A4A8A3-9380-4713-9ADB-895BFB91C992}"/>
              </a:ext>
            </a:extLst>
          </p:cNvPr>
          <p:cNvGrpSpPr/>
          <p:nvPr/>
        </p:nvGrpSpPr>
        <p:grpSpPr>
          <a:xfrm>
            <a:off x="-428936" y="-3717221"/>
            <a:ext cx="13849371" cy="14292441"/>
            <a:chOff x="-1319113" y="-4286720"/>
            <a:chExt cx="13849371" cy="14292441"/>
          </a:xfrm>
          <a:effectLst>
            <a:outerShdw sx="1000" sy="1000" algn="ctr" rotWithShape="0">
              <a:srgbClr val="000000"/>
            </a:outerShdw>
          </a:effectLst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21CB4A2C-0B65-42C2-A7BF-A4BAC5B24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113" y="1314150"/>
              <a:ext cx="6769965" cy="8691571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2EEFC392-810B-4FC7-94C7-52EB0E4C0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590" y="-1487665"/>
              <a:ext cx="6769965" cy="8691571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EA720CEE-3952-4A77-A30E-01F44ABB5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293" y="-4286720"/>
              <a:ext cx="6769965" cy="8691571"/>
            </a:xfrm>
            <a:prstGeom prst="rect">
              <a:avLst/>
            </a:prstGeom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6734" y="6899115"/>
            <a:ext cx="1169005" cy="1500818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B0187899-7682-49BF-97DD-ADC2F274F1EC}"/>
              </a:ext>
            </a:extLst>
          </p:cNvPr>
          <p:cNvSpPr/>
          <p:nvPr/>
        </p:nvSpPr>
        <p:spPr>
          <a:xfrm>
            <a:off x="2423160" y="1021080"/>
            <a:ext cx="7620000" cy="4771462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65150877-1FDC-4DF3-8927-545FD61E3BD5}"/>
              </a:ext>
            </a:extLst>
          </p:cNvPr>
          <p:cNvGrpSpPr/>
          <p:nvPr/>
        </p:nvGrpSpPr>
        <p:grpSpPr>
          <a:xfrm>
            <a:off x="3611801" y="1401555"/>
            <a:ext cx="5458456" cy="3681538"/>
            <a:chOff x="3276549" y="2753183"/>
            <a:chExt cx="5458456" cy="3681538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xmlns="" id="{E6B08948-75CB-4F07-ADEE-6C7E3CF96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69" t="1640" r="24180" b="67786"/>
            <a:stretch/>
          </p:blipFill>
          <p:spPr>
            <a:xfrm>
              <a:off x="3567528" y="2753183"/>
              <a:ext cx="4791344" cy="2393004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xmlns="" id="{1983F286-C174-4B02-A3D3-E303D6686D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57" t="74244" r="21630" b="-5776"/>
            <a:stretch/>
          </p:blipFill>
          <p:spPr>
            <a:xfrm>
              <a:off x="3431162" y="3705560"/>
              <a:ext cx="4845073" cy="2207710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xmlns="" id="{8E805B1D-D762-43A4-A968-C5325397B1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13" t="36159" r="21704" b="34819"/>
            <a:stretch/>
          </p:blipFill>
          <p:spPr>
            <a:xfrm>
              <a:off x="3276549" y="4041716"/>
              <a:ext cx="5458456" cy="2393005"/>
            </a:xfrm>
            <a:prstGeom prst="rect">
              <a:avLst/>
            </a:prstGeom>
          </p:spPr>
        </p:pic>
      </p:grp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8592A8A9-C3D4-4D38-B180-C0DDF6518A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6" t="23309" r="92117" b="26691"/>
          <a:stretch/>
        </p:blipFill>
        <p:spPr>
          <a:xfrm>
            <a:off x="2894265" y="1223971"/>
            <a:ext cx="985340" cy="440729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4E2241B-95E7-4C8F-AAB5-EADDEA104B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56"/>
          <a:stretch/>
        </p:blipFill>
        <p:spPr>
          <a:xfrm>
            <a:off x="8301962" y="-918166"/>
            <a:ext cx="1077820" cy="8516563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BDAB8526-4591-4493-9678-AE8D1026ACE5}"/>
              </a:ext>
            </a:extLst>
          </p:cNvPr>
          <p:cNvSpPr/>
          <p:nvPr/>
        </p:nvSpPr>
        <p:spPr>
          <a:xfrm>
            <a:off x="1548639" y="760739"/>
            <a:ext cx="112521" cy="152359"/>
          </a:xfrm>
          <a:prstGeom prst="round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2760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89389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2. Можно </a:t>
            </a:r>
            <a:r>
              <a:rPr lang="ru-RU" b="1" dirty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ли передвигаться группам детей в темное время суток</a:t>
            </a:r>
            <a:r>
              <a:rPr lang="ru-RU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?</a:t>
            </a:r>
            <a:endParaRPr lang="ru-RU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2772229"/>
            <a:ext cx="10515600" cy="340473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dirty="0" smtClean="0">
                <a:ea typeface="Calibri"/>
                <a:cs typeface="Times New Roman"/>
              </a:rPr>
              <a:t>А</a:t>
            </a:r>
            <a:r>
              <a:rPr lang="ru-RU" sz="4000" dirty="0">
                <a:ea typeface="Calibri"/>
                <a:cs typeface="Times New Roman"/>
              </a:rPr>
              <a:t>) Да, но со взрослыми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dirty="0">
                <a:ea typeface="Calibri"/>
                <a:cs typeface="Times New Roman"/>
              </a:rPr>
              <a:t>В) Да, при любых </a:t>
            </a:r>
            <a:r>
              <a:rPr lang="ru-RU" sz="4000" dirty="0" smtClean="0">
                <a:ea typeface="Calibri"/>
                <a:cs typeface="Times New Roman"/>
              </a:rPr>
              <a:t>условиях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dirty="0" smtClean="0">
                <a:ea typeface="Calibri"/>
                <a:cs typeface="Times New Roman"/>
              </a:rPr>
              <a:t>С) Нет</a:t>
            </a:r>
            <a:endParaRPr lang="ru-RU" sz="4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1349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89389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2. Можно </a:t>
            </a:r>
            <a:r>
              <a:rPr lang="ru-RU" b="1" dirty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ли передвигаться группам детей в темное время суток</a:t>
            </a:r>
            <a:r>
              <a:rPr lang="ru-RU" b="1" dirty="0" smtClean="0">
                <a:solidFill>
                  <a:srgbClr val="00B050"/>
                </a:solidFill>
                <a:latin typeface="+mn-lt"/>
                <a:ea typeface="Calibri"/>
                <a:cs typeface="Times New Roman"/>
              </a:rPr>
              <a:t>?</a:t>
            </a:r>
            <a:endParaRPr lang="ru-RU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2772229"/>
            <a:ext cx="10515600" cy="340473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dirty="0" smtClean="0">
                <a:ea typeface="Calibri"/>
                <a:cs typeface="Times New Roman"/>
              </a:rPr>
              <a:t>А</a:t>
            </a:r>
            <a:r>
              <a:rPr lang="ru-RU" sz="4000" dirty="0">
                <a:ea typeface="Calibri"/>
                <a:cs typeface="Times New Roman"/>
              </a:rPr>
              <a:t>) Да, но со взрослыми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dirty="0">
                <a:ea typeface="Calibri"/>
                <a:cs typeface="Times New Roman"/>
              </a:rPr>
              <a:t>В) Да, при любых </a:t>
            </a:r>
            <a:r>
              <a:rPr lang="ru-RU" sz="4000" dirty="0" smtClean="0">
                <a:ea typeface="Calibri"/>
                <a:cs typeface="Times New Roman"/>
              </a:rPr>
              <a:t>условиях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solidFill>
                  <a:srgbClr val="FF0000"/>
                </a:solidFill>
                <a:ea typeface="Calibri"/>
                <a:cs typeface="Times New Roman"/>
              </a:rPr>
              <a:t>С) Нет</a:t>
            </a:r>
            <a:endParaRPr lang="ru-RU" sz="40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913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7F19B4-A99A-4F1E-90FB-8FFC21F04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242" y="5310506"/>
            <a:ext cx="1169005" cy="150081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+mn-lt"/>
              </a:rPr>
              <a:t>3. В </a:t>
            </a:r>
            <a:r>
              <a:rPr lang="ru-RU" b="1" dirty="0">
                <a:solidFill>
                  <a:srgbClr val="00B050"/>
                </a:solidFill>
                <a:latin typeface="+mn-lt"/>
              </a:rPr>
              <a:t>каком случае разрешается переходить дорогу в произвольном месте</a:t>
            </a:r>
            <a:r>
              <a:rPr lang="ru-RU" b="1" dirty="0" smtClean="0">
                <a:solidFill>
                  <a:srgbClr val="00B050"/>
                </a:solidFill>
                <a:latin typeface="+mn-lt"/>
              </a:rPr>
              <a:t>?</a:t>
            </a:r>
            <a:endParaRPr lang="ru-RU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4000" dirty="0" smtClean="0"/>
              <a:t>А</a:t>
            </a:r>
            <a:r>
              <a:rPr lang="ru-RU" sz="4000" dirty="0"/>
              <a:t>) Если в зоне видимости нет перекрёстка или пешеходного перехода, и дорога хорошо просматривается в обе стороны</a:t>
            </a:r>
          </a:p>
          <a:p>
            <a:pPr marL="0" indent="0" algn="just">
              <a:buNone/>
            </a:pPr>
            <a:r>
              <a:rPr lang="ru-RU" sz="4000" dirty="0"/>
              <a:t>В) В произвольном месте переходить дорогу нельзя</a:t>
            </a:r>
          </a:p>
          <a:p>
            <a:pPr marL="0" indent="0" algn="just">
              <a:buNone/>
            </a:pPr>
            <a:r>
              <a:rPr lang="ru-RU" sz="4000" dirty="0"/>
              <a:t>С) Всегда, если это безопасно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750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1630</Words>
  <Application>Microsoft Office PowerPoint</Application>
  <PresentationFormat>Произвольный</PresentationFormat>
  <Paragraphs>231</Paragraphs>
  <Slides>65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Тема Office</vt:lpstr>
      <vt:lpstr>Презентация PowerPoint</vt:lpstr>
      <vt:lpstr>Турнир состоит из нескольких тематических блоков:</vt:lpstr>
      <vt:lpstr>Баллы аннулируются  в следующих случаях:</vt:lpstr>
      <vt:lpstr>Презентация PowerPoint</vt:lpstr>
      <vt:lpstr>1. Что должен делать пешеход при зелёном сигнале транспортного светофора?</vt:lpstr>
      <vt:lpstr>1. Что должен делать пешеход при зелёном сигнале транспортного светофора?</vt:lpstr>
      <vt:lpstr>2. Можно ли передвигаться группам детей в темное время суток?</vt:lpstr>
      <vt:lpstr>2. Можно ли передвигаться группам детей в темное время суток?</vt:lpstr>
      <vt:lpstr>3. В каком случае разрешается переходить дорогу в произвольном месте?</vt:lpstr>
      <vt:lpstr>3. В каком случае разрешается переходить дорогу в произвольном месте?</vt:lpstr>
      <vt:lpstr>4. Как называются белые параллельные полосы, нарисованные на проезжей части дороги для пешеходов?</vt:lpstr>
      <vt:lpstr>4. Как называются белые параллельные полосы, нарисованные на проезжей части дороги для пешеходов?</vt:lpstr>
      <vt:lpstr>5. Сколько всего сигналов и какие используются в пешеходных светофорах?</vt:lpstr>
      <vt:lpstr>5. Сколько всего сигналов и какие используются в пешеходных светофорах?</vt:lpstr>
      <vt:lpstr>6. Какой стороны движения на тротуаре должны придерживаться пешеходы?</vt:lpstr>
      <vt:lpstr>6. Какой стороны движения на тротуаре должны придерживаться пешеходы?</vt:lpstr>
      <vt:lpstr>7. Выберите правильный вариант ответа: вне населенного пункта при отсутствии тротуаров, пешеходных дорожек, велопешеходных дорожек или обочин, а также в случае невозможности двигаться по ним пешеходы могут идти по краю проезжей части</vt:lpstr>
      <vt:lpstr>7. Выберите правильный вариант ответа: вне населенного пункта при отсутствии тротуаров, пешеходных дорожек, велопешеходных дорожек или обочин, а также в случае невозможности двигаться по ним пешеходы могут идти по краю проезжей части</vt:lpstr>
      <vt:lpstr>Презентация PowerPoint</vt:lpstr>
      <vt:lpstr>1. Что такое средство индивидуальной мобильности?</vt:lpstr>
      <vt:lpstr>1. Что такое средство индивидуальной мобильности?</vt:lpstr>
      <vt:lpstr>2. С какой максимальной скоростью разрешается движение лиц, использующих средство индивидуальной мобильности (СИМ)?</vt:lpstr>
      <vt:lpstr>2. С какой максимальной скоростью разрешается движение лиц, использующих средство индивидуальной мобильности (СИМ)?</vt:lpstr>
      <vt:lpstr>3. Кто имеет приоритет на тротуаре?</vt:lpstr>
      <vt:lpstr>3. Кто имеет приоритет на тротуаре?</vt:lpstr>
      <vt:lpstr>4. О чем сигнализирует лицо, использующее средство индивидуальной мобильности?</vt:lpstr>
      <vt:lpstr>4. О чем сигнализирует лицо, использующее средство индивидуальной мобильности?</vt:lpstr>
      <vt:lpstr>5. Чем должно быть оборудовано средство индивидуальной мобильности?</vt:lpstr>
      <vt:lpstr>5. Чем должно быть оборудовано средство индивидуальной мобильности?</vt:lpstr>
      <vt:lpstr>6. Что не относится к средствам индивидуальной мобильности (СИМ)?</vt:lpstr>
      <vt:lpstr>6. Что не относится к средствам индивидуальной мобильности (СИМ)?</vt:lpstr>
      <vt:lpstr>7. Выберите правильный вариант ответа. Для пересeчения дороги по пешеходному пeреходу пользователям СИМ необходимo: </vt:lpstr>
      <vt:lpstr>7. Выберите правильный вариант ответа. Для пересeчения дороги по пешеходному пeреходу пользователям СИМ необходимo: </vt:lpstr>
      <vt:lpstr>Презентация PowerPoint</vt:lpstr>
      <vt:lpstr>Презентация PowerPoint</vt:lpstr>
      <vt:lpstr>1. Как в России назывались первые указатели расстояния?</vt:lpstr>
      <vt:lpstr>1. Как в России назывались первые указатели расстояния?</vt:lpstr>
      <vt:lpstr>2. Какая конвенция установила единые правила дорожного движения для всех стран?</vt:lpstr>
      <vt:lpstr>2. Какая конвенция установила единые правила дорожного движения для всех стран?</vt:lpstr>
      <vt:lpstr>3. Когда появились первые дорожные знаки?</vt:lpstr>
      <vt:lpstr>3. Когда появились первые дорожные знаки?</vt:lpstr>
      <vt:lpstr>4. Какого цвета были первые дорожные знаки?</vt:lpstr>
      <vt:lpstr>4. Какого цвета были первые дорожные знаки?</vt:lpstr>
      <vt:lpstr>5. Когда были введены первые единые правила дорожного движения на территории СССР?</vt:lpstr>
      <vt:lpstr>5. Когда были введены первые единые правила дорожного движения на территории СССР?</vt:lpstr>
      <vt:lpstr>6. Как выглядел первый светофор в России?</vt:lpstr>
      <vt:lpstr>6. Как выглядел первый светофор в России?</vt:lpstr>
      <vt:lpstr>7. Выберите дату основания Госавтоинспекции?</vt:lpstr>
      <vt:lpstr>7. Выберите дату основания Госавтоинспекции?</vt:lpstr>
      <vt:lpstr>Презентация PowerPoint</vt:lpstr>
      <vt:lpstr>1. На какое количество групп подразделяются все дорожные знаки?</vt:lpstr>
      <vt:lpstr>1. На какое количество групп подразделяются все дорожные знаки?</vt:lpstr>
      <vt:lpstr>2. Какой из изображенных знаков называется «Опасные повороты»?</vt:lpstr>
      <vt:lpstr>2. Какой из изображенных знаков называется «Опасные повороты»?</vt:lpstr>
      <vt:lpstr>3. Выберите знак «Дорога с односторонним движением»?</vt:lpstr>
      <vt:lpstr>3. Выберите знак «Дорога с односторонним движением»?</vt:lpstr>
      <vt:lpstr>4. Какой знак не относится к группе знаков особых предписаний?</vt:lpstr>
      <vt:lpstr>4. Какой знак не относится к группе знаков особых предписаний?</vt:lpstr>
      <vt:lpstr>5. Какой знак обозначает рекомендуемую скорость? </vt:lpstr>
      <vt:lpstr>5. Какой знак обозначает рекомендуемую скорость? </vt:lpstr>
      <vt:lpstr>6. Выберите картинку, обозначающую знак «Стоянка запрещена по четным числам месяца»:</vt:lpstr>
      <vt:lpstr>6. Выберите картинку, обозначающую знак «Стоянка запрещена по четным числам месяца»:</vt:lpstr>
      <vt:lpstr>7. Выберите правильное название данного знака</vt:lpstr>
      <vt:lpstr>7. Выберите правильное название данного знака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Nikita Vernyaev</dc:creator>
  <cp:lastModifiedBy>Пользователь</cp:lastModifiedBy>
  <cp:revision>64</cp:revision>
  <dcterms:created xsi:type="dcterms:W3CDTF">2023-12-18T08:40:42Z</dcterms:created>
  <dcterms:modified xsi:type="dcterms:W3CDTF">2024-12-16T12:27:05Z</dcterms:modified>
</cp:coreProperties>
</file>