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2" r:id="rId2"/>
    <p:sldId id="258" r:id="rId3"/>
    <p:sldId id="287" r:id="rId4"/>
    <p:sldId id="274" r:id="rId5"/>
    <p:sldId id="276" r:id="rId6"/>
    <p:sldId id="288" r:id="rId7"/>
    <p:sldId id="285" r:id="rId8"/>
    <p:sldId id="286" r:id="rId9"/>
    <p:sldId id="270" r:id="rId10"/>
    <p:sldId id="277" r:id="rId11"/>
    <p:sldId id="278" r:id="rId12"/>
    <p:sldId id="263" r:id="rId13"/>
    <p:sldId id="271" r:id="rId14"/>
    <p:sldId id="279" r:id="rId15"/>
    <p:sldId id="280" r:id="rId16"/>
    <p:sldId id="281" r:id="rId17"/>
    <p:sldId id="282" r:id="rId18"/>
    <p:sldId id="283" r:id="rId19"/>
    <p:sldId id="284" r:id="rId20"/>
    <p:sldId id="264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2" autoAdjust="0"/>
  </p:normalViewPr>
  <p:slideViewPr>
    <p:cSldViewPr>
      <p:cViewPr varScale="1">
        <p:scale>
          <a:sx n="106" d="100"/>
          <a:sy n="106" d="100"/>
        </p:scale>
        <p:origin x="1686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67CA9-D30B-4CDD-BED0-4549503C589D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DAB7E-672C-4B2A-9DCC-33F2AA3A20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841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2A150A-29C6-4F07-82C7-47247C20013F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F13EBA-2EF2-4B62-B4F4-7263DE12B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8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56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0D472-095E-491F-8B67-EC657070F581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0EE59-2CFE-407D-A0F9-62FBE7F2DD9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7729F-2244-4407-96CE-8064FCB230FB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23184-B12C-4A43-968B-E0A1FB90A1D6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1AEF3D-FCCA-4135-8C18-4360FA9A5D0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B4607-4528-4096-930E-C756C94A550D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77B1A5-ACC6-4E8E-AFD6-37973FDE620A}" type="datetime1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81646-B367-401D-B816-3398199BB214}" type="datetime1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8E2A0-7BFC-48EE-B54E-8E4BFB8DE078}" type="datetime1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FF5AE-0592-4377-B717-38EA8136D401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A23B1-71FF-4C88-AF17-1EBD22E75E72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pull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A0EE6F-E92F-416B-A3DB-849F9B8BBDDF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-99392"/>
            <a:ext cx="8784976" cy="547260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Мухитова Дилара Наилевна</a:t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КЛАССИФИКАЦИИ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ИЗОБРАЖЕНИЙ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 TENSORFLOW</a:t>
            </a:r>
            <a:endParaRPr lang="ru-RU" sz="3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445224"/>
            <a:ext cx="9015828" cy="110452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endParaRPr lang="ru-RU" sz="280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330617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41805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 </a:t>
            </a:r>
            <a:r>
              <a:rPr lang="ru-RU" sz="2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 двухслойной нейронной 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10400" y="635246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0352" y="5036476"/>
            <a:ext cx="237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1" name="Picture 3" descr="2022-01-27_20-44-3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t="43367" r="-519"/>
          <a:stretch/>
        </p:blipFill>
        <p:spPr bwMode="auto">
          <a:xfrm>
            <a:off x="777918" y="1052735"/>
            <a:ext cx="7956006" cy="548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336305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График обучения двухслойной нейронной сети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48264" y="6303966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2022-01-27_20-30-3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280" y="980728"/>
            <a:ext cx="6336704" cy="402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338535"/>
              </p:ext>
            </p:extLst>
          </p:nvPr>
        </p:nvGraphicFramePr>
        <p:xfrm>
          <a:off x="2252228" y="4970542"/>
          <a:ext cx="4186808" cy="1266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3404"/>
                <a:gridCol w="2093404"/>
              </a:tblGrid>
              <a:tr h="1497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Двухслойная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53525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параметров для обучения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1.029.004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6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сети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1151049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Характеристики трехслойной</a:t>
            </a:r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нейронной сети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82691" y="643478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2022-01-27_21-05-3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92" r="11914"/>
          <a:stretch/>
        </p:blipFill>
        <p:spPr bwMode="auto">
          <a:xfrm>
            <a:off x="3851920" y="1484784"/>
            <a:ext cx="4712127" cy="2402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572" b="7433"/>
          <a:stretch/>
        </p:blipFill>
        <p:spPr>
          <a:xfrm>
            <a:off x="457200" y="1569765"/>
            <a:ext cx="3184564" cy="223224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27584" y="4694196"/>
            <a:ext cx="8064896" cy="111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характеристики трехслойной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видно, чтобы обучить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</a:t>
            </a:r>
          </a:p>
          <a:p>
            <a:pPr algn="just">
              <a:lnSpc>
                <a:spcPct val="2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1, 125, 504 характеристики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42904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обучения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трехслойной нейронной сети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24255" y="6304289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2022-01-27_21-10-0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" t="39380"/>
          <a:stretch/>
        </p:blipFill>
        <p:spPr bwMode="auto">
          <a:xfrm>
            <a:off x="457200" y="1387455"/>
            <a:ext cx="8229600" cy="5099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7088758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обучения трехслойной нейронной сети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76256" y="6367647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225529"/>
              </p:ext>
            </p:extLst>
          </p:nvPr>
        </p:nvGraphicFramePr>
        <p:xfrm>
          <a:off x="827584" y="4941167"/>
          <a:ext cx="7344816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="" xmlns:a16="http://schemas.microsoft.com/office/drawing/2014/main" val="1298175057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985007794"/>
                    </a:ext>
                  </a:extLst>
                </a:gridCol>
                <a:gridCol w="2448272">
                  <a:extLst>
                    <a:ext uri="{9D8B030D-6E8A-4147-A177-3AD203B41FA5}">
                      <a16:colId xmlns="" xmlns:a16="http://schemas.microsoft.com/office/drawing/2014/main" val="1075461061"/>
                    </a:ext>
                  </a:extLst>
                </a:gridCol>
              </a:tblGrid>
              <a:tr h="3446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accent6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Двухслойная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Трехслойная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4203468"/>
                  </a:ext>
                </a:extLst>
              </a:tr>
              <a:tr h="488303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параметров для обучения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6529245"/>
                  </a:ext>
                </a:extLst>
              </a:tr>
              <a:tr h="34468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сети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6030044"/>
                  </a:ext>
                </a:extLst>
              </a:tr>
            </a:tbl>
          </a:graphicData>
        </a:graphic>
      </p:graphicFrame>
      <p:pic>
        <p:nvPicPr>
          <p:cNvPr id="2050" name="Picture 2" descr="1 гра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24744"/>
            <a:ext cx="5184576" cy="3486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614538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сверточной нейронной сети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2022-01-27_21-21-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73778"/>
            <a:ext cx="3996444" cy="318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836712"/>
            <a:ext cx="5436604" cy="16370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57200" y="5655330"/>
            <a:ext cx="7139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сверточной нейронной сети видно,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обучить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54, 700 характеристик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35163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62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обучения сверточной нейронной сети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76256" y="636232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2022-01-27_21-39-0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" t="41979"/>
          <a:stretch/>
        </p:blipFill>
        <p:spPr bwMode="auto">
          <a:xfrm>
            <a:off x="683568" y="775828"/>
            <a:ext cx="7632848" cy="576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6498118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6207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обучения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сверточной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нейронной сети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89576" y="637279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720550"/>
              </p:ext>
            </p:extLst>
          </p:nvPr>
        </p:nvGraphicFramePr>
        <p:xfrm>
          <a:off x="971600" y="4432948"/>
          <a:ext cx="6984776" cy="1769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6194">
                  <a:extLst>
                    <a:ext uri="{9D8B030D-6E8A-4147-A177-3AD203B41FA5}">
                      <a16:colId xmlns="" xmlns:a16="http://schemas.microsoft.com/office/drawing/2014/main" val="1843694372"/>
                    </a:ext>
                  </a:extLst>
                </a:gridCol>
                <a:gridCol w="1746194">
                  <a:extLst>
                    <a:ext uri="{9D8B030D-6E8A-4147-A177-3AD203B41FA5}">
                      <a16:colId xmlns="" xmlns:a16="http://schemas.microsoft.com/office/drawing/2014/main" val="3925490810"/>
                    </a:ext>
                  </a:extLst>
                </a:gridCol>
                <a:gridCol w="1746194">
                  <a:extLst>
                    <a:ext uri="{9D8B030D-6E8A-4147-A177-3AD203B41FA5}">
                      <a16:colId xmlns="" xmlns:a16="http://schemas.microsoft.com/office/drawing/2014/main" val="1782085227"/>
                    </a:ext>
                  </a:extLst>
                </a:gridCol>
                <a:gridCol w="1746194">
                  <a:extLst>
                    <a:ext uri="{9D8B030D-6E8A-4147-A177-3AD203B41FA5}">
                      <a16:colId xmlns="" xmlns:a16="http://schemas.microsoft.com/office/drawing/2014/main" val="405932534"/>
                    </a:ext>
                  </a:extLst>
                </a:gridCol>
              </a:tblGrid>
              <a:tr h="3511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Двухслойная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Трехслойная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Сверточная</a:t>
                      </a:r>
                      <a:endParaRPr lang="ru-RU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89468901"/>
                  </a:ext>
                </a:extLst>
              </a:tr>
              <a:tr h="706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параметров для обучения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029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46406319"/>
                  </a:ext>
                </a:extLst>
              </a:tr>
              <a:tr h="6726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 сети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99 %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12309970"/>
                  </a:ext>
                </a:extLst>
              </a:tr>
            </a:tbl>
          </a:graphicData>
        </a:graphic>
      </p:graphicFrame>
      <p:pic>
        <p:nvPicPr>
          <p:cNvPr id="1026" name="Picture 2" descr="2 гра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5344" y="1167951"/>
            <a:ext cx="4597288" cy="309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2150339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9874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Распознавание и предсказание нейронной сети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61584" y="6410629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" t="3150" r="1684" b="66705"/>
          <a:stretch/>
        </p:blipFill>
        <p:spPr>
          <a:xfrm>
            <a:off x="2051720" y="2055411"/>
            <a:ext cx="2087603" cy="214053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907704" y="1502454"/>
            <a:ext cx="2553407" cy="59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Распознанный объект: plus </a:t>
            </a:r>
            <a:endParaRPr lang="ru-RU" sz="16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Истинный </a:t>
            </a: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plus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7"/>
          <a:stretch/>
        </p:blipFill>
        <p:spPr>
          <a:xfrm>
            <a:off x="6031713" y="2103279"/>
            <a:ext cx="1996671" cy="207276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795779" y="1517343"/>
            <a:ext cx="2761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Распознанный объект: minus </a:t>
            </a:r>
            <a:endParaRPr lang="ru-RU" sz="16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Истинный </a:t>
            </a: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minus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6"/>
          <a:stretch/>
        </p:blipFill>
        <p:spPr>
          <a:xfrm>
            <a:off x="174423" y="4673954"/>
            <a:ext cx="2181529" cy="21018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723" y="4763888"/>
            <a:ext cx="2343477" cy="212437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30623" y="4179113"/>
            <a:ext cx="2574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Распознанный объект: div </a:t>
            </a:r>
            <a:endParaRPr lang="ru-RU" sz="16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Истинный </a:t>
            </a: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div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09723" y="4195946"/>
            <a:ext cx="25020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Распознанный объект: dec </a:t>
            </a:r>
            <a:endParaRPr lang="ru-RU" sz="1600" dirty="0" smtClean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Истинный </a:t>
            </a:r>
            <a:r>
              <a:rPr lang="ru-RU" sz="16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объект: dec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0607786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34605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76256" y="633330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2022-01-27_21-03-0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0" b="84171"/>
          <a:stretch/>
        </p:blipFill>
        <p:spPr bwMode="auto">
          <a:xfrm>
            <a:off x="1559385" y="841882"/>
            <a:ext cx="93610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2022-01-27_21-03-0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" t="24460" r="82679" b="64460"/>
          <a:stretch/>
        </p:blipFill>
        <p:spPr bwMode="auto">
          <a:xfrm>
            <a:off x="1586526" y="2054714"/>
            <a:ext cx="86409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2022-01-27_21-03-0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" t="67502" r="83990" b="18252"/>
          <a:stretch/>
        </p:blipFill>
        <p:spPr bwMode="auto">
          <a:xfrm>
            <a:off x="1658534" y="3319118"/>
            <a:ext cx="72008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50522" y="1499603"/>
            <a:ext cx="69819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[[1.0000000e+00 1.0477250e-34 6.8677996e-26 4.2407594e-26]] plus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30816" y="2497538"/>
            <a:ext cx="7289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[[1.49877105e-05 9.99984980e-01 1.92172292e-21 4.41663440e-16]] minus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30816" y="5902891"/>
            <a:ext cx="6587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[[5.3414868e-05 5.5092390e-34 1.0616461e-18 9.9994659e-01]] dec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23" t="35462" r="29232" b="17083"/>
          <a:stretch/>
        </p:blipFill>
        <p:spPr>
          <a:xfrm>
            <a:off x="1530816" y="4981974"/>
            <a:ext cx="798423" cy="859840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550522" y="4073324"/>
            <a:ext cx="6775637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[[1.0000000e+00 2.6142146e-31 4.5915012e-17 2.0324463e-11]] plus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108544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lvl="0" indent="446088" algn="l">
              <a:spcBef>
                <a:spcPts val="1000"/>
              </a:spcBef>
            </a:pP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задачи классификации изображений с помощью библиотеки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разработка структуры нейронных сетей для классификации изображений, обучение, распознавание и предсказание нейронных сетей, оценка точности разработанных моделей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классификации, основанные на нейронных сетях;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спроектировать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архитектуру сверточной нейронной сети;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обучающую выборку (датасет);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сверточную нейронную сеть с использованием библиотеки для машинного обучения Tensorflow;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нейронной сети с помощью подготовленной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выборки;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точность разработанных моделей нейронных сетей для задачи классификации изображений и произвести их сравнение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30932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60192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352928" cy="792088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Основные выводы и результаты: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8847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изучены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нейронных сетей и их архитектура</a:t>
            </a: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изучено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сверточной нейронной сети</a:t>
            </a: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разработаны двухслойная, трехслойная и сверточная нейронные сети с помощью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машинного обучения </a:t>
            </a:r>
            <a:r>
              <a:rPr lang="en-US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Tensorflow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двухслойная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трехслойная и сверточные нейронные сети были обучены с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подготовленной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выборки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датасета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3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выполнено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распознавание и 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предсказание изображений с помощью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разработанных нейронных сетей</a:t>
            </a:r>
            <a:r>
              <a:rPr lang="ru-RU" sz="3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3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33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3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произведена оценка точности полученных моделей нейронных сетей</a:t>
            </a:r>
            <a:r>
              <a:rPr lang="ru-RU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48264" y="635893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556792"/>
            <a:ext cx="8352928" cy="579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945953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908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98912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16436" y="6399043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6" t="16584" r="68113" b="62252"/>
          <a:stretch/>
        </p:blipFill>
        <p:spPr>
          <a:xfrm>
            <a:off x="107504" y="659129"/>
            <a:ext cx="2232248" cy="22322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0" t="23267" r="42125" b="68936"/>
          <a:stretch/>
        </p:blipFill>
        <p:spPr>
          <a:xfrm>
            <a:off x="2195736" y="2924944"/>
            <a:ext cx="2221961" cy="8640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21650" r="35825" b="21650"/>
          <a:stretch/>
        </p:blipFill>
        <p:spPr>
          <a:xfrm>
            <a:off x="4849744" y="3356992"/>
            <a:ext cx="1188132" cy="23762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4" t="16584" r="15352" b="63366"/>
          <a:stretch/>
        </p:blipFill>
        <p:spPr>
          <a:xfrm>
            <a:off x="6719900" y="4589895"/>
            <a:ext cx="1800200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757859"/>
      </p:ext>
    </p:extLst>
  </p:cSld>
  <p:clrMapOvr>
    <a:masterClrMapping/>
  </p:clrMapOvr>
  <p:transition spd="med"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4625"/>
            <a:ext cx="7920881" cy="714996"/>
          </a:xfrm>
        </p:spPr>
        <p:txBody>
          <a:bodyPr>
            <a:noAutofit/>
          </a:bodyPr>
          <a:lstStyle/>
          <a:p>
            <a:pPr algn="ctr"/>
            <a:r>
              <a:rPr lang="ru-RU" sz="2200" b="1" cap="none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Среда для разработки нейронной сети</a:t>
            </a:r>
            <a:br>
              <a:rPr lang="ru-RU" sz="2200" b="1" cap="none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cap="none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 программирования </a:t>
            </a:r>
            <a:r>
              <a:rPr lang="en-US" sz="2200" cap="none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2200" b="1" cap="none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ython</a:t>
            </a:r>
            <a:r>
              <a:rPr lang="ru-RU" sz="2800" b="1" cap="none" dirty="0" smtClean="0"/>
              <a:t/>
            </a:r>
            <a:br>
              <a:rPr lang="ru-RU" sz="2800" b="1" cap="none" dirty="0" smtClean="0"/>
            </a:br>
            <a:r>
              <a:rPr lang="ru-RU" sz="2800" cap="none" dirty="0"/>
              <a:t/>
            </a:r>
            <a:br>
              <a:rPr lang="ru-RU" sz="2800" cap="none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79512" y="759621"/>
            <a:ext cx="8928992" cy="6098378"/>
          </a:xfrm>
        </p:spPr>
        <p:txBody>
          <a:bodyPr anchor="t" anchorCtr="1"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Решение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классификации изображений с помощью сверточных нейронных сетей осуществляет бесплатный облачный сервис на основе Jupyter Notebook - Google Colab. Он предоставляет всё необходимое для машинного обучения прямо в 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браузере. 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Colab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предоставляет возможность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программирования на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языке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Использование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 Colab поможет: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улучшить навыки программирования на языке 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Puthon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 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нейронной сети с использованием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TensorFlow;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Colab работает на вашем собственном Google Диске, сначала нам нужно указать папку, с которой мы будем работать.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запустить коды базовых типов данных из 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Puthon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Numpy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Tutorial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Далее запускаются коды для установки необходимой библиотеки и выполняется авторизация.</a:t>
            </a:r>
          </a:p>
          <a:p>
            <a:pPr>
              <a:lnSpc>
                <a:spcPct val="170000"/>
              </a:lnSpc>
            </a:pPr>
            <a:endParaRPr lang="ru-RU" sz="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5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66249" y="6358762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" t="2437" r="3150" b="9364"/>
          <a:stretch/>
        </p:blipFill>
        <p:spPr>
          <a:xfrm>
            <a:off x="5940152" y="1772816"/>
            <a:ext cx="2651723" cy="1440160"/>
          </a:xfrm>
          <a:prstGeom prst="round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0" t="1227" r="8001" b="4711"/>
          <a:stretch/>
        </p:blipFill>
        <p:spPr>
          <a:xfrm>
            <a:off x="3131840" y="4871572"/>
            <a:ext cx="2915681" cy="1852315"/>
          </a:xfrm>
          <a:prstGeom prst="roundRect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89368881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40" y="130622"/>
            <a:ext cx="7956884" cy="462469"/>
          </a:xfrm>
        </p:spPr>
        <p:txBody>
          <a:bodyPr anchor="t">
            <a:noAutofit/>
          </a:bodyPr>
          <a:lstStyle/>
          <a:p>
            <a:r>
              <a:rPr lang="ru-RU" sz="2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структуры для классификации данных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4" cy="566873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Первым шагом загружаем библиотеки, необходимые для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import numpy as np</a:t>
            </a:r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import matplotlib.pyplot as plt</a:t>
            </a:r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dirty="0">
                <a:latin typeface="Consolas" panose="020B0609020204030204" pitchFamily="49" charset="0"/>
              </a:rPr>
              <a:t>from matplotlib import figur</a:t>
            </a:r>
            <a:r>
              <a:rPr lang="en-US" dirty="0">
                <a:latin typeface="Consolas" panose="020B0609020204030204" pitchFamily="49" charset="0"/>
              </a:rPr>
              <a:t>e</a:t>
            </a:r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from tensorflow.keras.models import Sequential</a:t>
            </a:r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from tensorflow.keras.layers import Dense, Flatten</a:t>
            </a:r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ru-RU" sz="40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Подключаем </a:t>
            </a:r>
            <a:r>
              <a:rPr lang="ru-RU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диск к </a:t>
            </a:r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сети</a:t>
            </a:r>
            <a:r>
              <a:rPr lang="ru-RU" dirty="0" smtClean="0"/>
              <a:t>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from google.colab import drive </a:t>
            </a:r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nsolas" panose="020B0609020204030204" pitchFamily="49" charset="0"/>
              </a:rPr>
              <a:t>drive.mount('/content/drive/')</a:t>
            </a:r>
            <a:endParaRPr lang="ru-RU" dirty="0">
              <a:latin typeface="Consolas" panose="020B0609020204030204" pitchFamily="49" charset="0"/>
            </a:endParaRPr>
          </a:p>
          <a:p>
            <a:endParaRPr lang="ru-RU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78697" y="6356350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3038" y="414102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339615"/>
            <a:ext cx="2768160" cy="155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230048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76256" y="6291667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" t="2400" r="3538" b="3800"/>
          <a:stretch/>
        </p:blipFill>
        <p:spPr>
          <a:xfrm>
            <a:off x="166615" y="908720"/>
            <a:ext cx="8293818" cy="538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041032"/>
      </p:ext>
    </p:extLst>
  </p:cSld>
  <p:clrMapOvr>
    <a:masterClrMapping/>
  </p:clrMapOvr>
  <p:transition spd="med">
    <p:pull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52128"/>
          </a:xfrm>
        </p:spPr>
        <p:txBody>
          <a:bodyPr anchor="t">
            <a:normAutofit fontScale="90000"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Следующим шагом создается переменная: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target_nam</a:t>
            </a:r>
            <a:r>
              <a: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(содержит названия классов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733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target_name = ["plus", "minus", "div", "dec"]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dir_dataset = "</a:t>
            </a:r>
            <a:r>
              <a:rPr lang="ru-RU" dirty="0" smtClean="0"/>
              <a:t>dataset_operand«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 Каталог с данными для обучения</a:t>
            </a:r>
          </a:p>
          <a:p>
            <a:pPr marL="0" indent="0">
              <a:buNone/>
            </a:pPr>
            <a:r>
              <a:rPr lang="en-US" dirty="0"/>
              <a:t>train_dir = PATH + dir_dataset + '/</a:t>
            </a:r>
            <a:r>
              <a:rPr lang="en-US" dirty="0" smtClean="0"/>
              <a:t>train</a:t>
            </a:r>
            <a:r>
              <a:rPr lang="ru-RU" dirty="0" smtClean="0"/>
              <a:t>t‘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 Каталог с данными для тестирования</a:t>
            </a:r>
          </a:p>
          <a:p>
            <a:pPr marL="0" indent="0">
              <a:buNone/>
            </a:pPr>
            <a:r>
              <a:rPr lang="ru-RU" dirty="0"/>
              <a:t>test_dir = PATH + dir_dataset + '/</a:t>
            </a:r>
            <a:r>
              <a:rPr lang="ru-RU" dirty="0" err="1"/>
              <a:t>tes</a:t>
            </a:r>
            <a:endParaRPr lang="ru-RU" dirty="0"/>
          </a:p>
          <a:p>
            <a:pPr marL="0" indent="0">
              <a:buNone/>
            </a:pPr>
            <a:r>
              <a:rPr lang="ru-RU" sz="2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 Каталог с данными для предсказания новых картинок</a:t>
            </a:r>
          </a:p>
          <a:p>
            <a:pPr marL="0" indent="0">
              <a:buNone/>
            </a:pPr>
            <a:r>
              <a:rPr lang="en-US" dirty="0"/>
              <a:t>pred_dir = PATH + dir_dataset + '/pred'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17568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26" t="16584" r="68113" b="62252"/>
          <a:stretch/>
        </p:blipFill>
        <p:spPr>
          <a:xfrm>
            <a:off x="818682" y="2268612"/>
            <a:ext cx="1368152" cy="1368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00" t="23267" r="42125" b="68936"/>
          <a:stretch/>
        </p:blipFill>
        <p:spPr>
          <a:xfrm>
            <a:off x="2987824" y="2700660"/>
            <a:ext cx="1296144" cy="5040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4" t="16584" r="15352" b="63366"/>
          <a:stretch/>
        </p:blipFill>
        <p:spPr>
          <a:xfrm>
            <a:off x="7236296" y="2304616"/>
            <a:ext cx="1296144" cy="129614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25" t="21650" r="35825" b="21650"/>
          <a:stretch/>
        </p:blipFill>
        <p:spPr>
          <a:xfrm>
            <a:off x="5580112" y="2048359"/>
            <a:ext cx="864096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69173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964488" cy="6669360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Загружаются библиотеки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display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позволяют работать с изображениями формата .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png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Для отображения математических операций в блоке кода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 IPython.display import Image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tensorflow.keras.preprocessing import 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функции read_image загружаются изображения и переводятся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массив.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image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выполняет загрузку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изображений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numpy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быстрый перевод изображений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массив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append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добавляются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в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</a:t>
            </a:r>
          </a:p>
          <a:p>
            <a:pPr marL="0" indent="0">
              <a:buNone/>
            </a:pP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Подсчитываем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изображений для обучения и изображений каждого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вида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print( "len(</a:t>
            </a:r>
            <a:r>
              <a:rPr lang="en-US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x_train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)="+str( len(</a:t>
            </a:r>
            <a:r>
              <a:rPr lang="en-US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x_train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) )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print( "len(</a:t>
            </a:r>
            <a:r>
              <a:rPr lang="en-US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y_train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)="+str( len(</a:t>
            </a:r>
            <a:r>
              <a:rPr lang="en-US" sz="2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y_train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 ) )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len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x_train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 / len(target_name) ) ) )</a:t>
            </a:r>
            <a:endParaRPr lang="ru-RU" sz="2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Полученный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результат: 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len 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= 7044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		     </a:t>
            </a:r>
            <a:r>
              <a:rPr lang="ru-RU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(y_train) = 7044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Количество изображений для обучения 7044</a:t>
            </a:r>
          </a:p>
          <a:p>
            <a:pPr marL="0" indent="0">
              <a:buNone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Количество изображений каждого вида 1761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11288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844454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838968" y="6387427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24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fld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2022-01-27_20-42-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" t="1483" r="7656" b="5832"/>
          <a:stretch/>
        </p:blipFill>
        <p:spPr bwMode="auto">
          <a:xfrm>
            <a:off x="3779912" y="1772816"/>
            <a:ext cx="5192656" cy="229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" y="489707"/>
            <a:ext cx="80032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Характеристики </a:t>
            </a:r>
            <a:r>
              <a:rPr lang="ru-RU" sz="2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двухслойной нейронной сети</a:t>
            </a:r>
            <a:endParaRPr lang="ru-RU" sz="220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4813930"/>
            <a:ext cx="6912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характеристики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двухслойной модели видно, чтобы обучить необходимо 1.029.004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92" b="-2260"/>
          <a:stretch/>
        </p:blipFill>
        <p:spPr>
          <a:xfrm>
            <a:off x="114845" y="1689727"/>
            <a:ext cx="3153669" cy="237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7545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1961</TotalTime>
  <Words>332</Words>
  <Application>Microsoft Office PowerPoint</Application>
  <PresentationFormat>Экран (4:3)</PresentationFormat>
  <Paragraphs>138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Consolas</vt:lpstr>
      <vt:lpstr>Times New Roman</vt:lpstr>
      <vt:lpstr>Тема Office</vt:lpstr>
      <vt:lpstr>Мухитова Дилара Наилевна    РЕШЕНИЕ ЗАДАЧИ КЛАССИФИКАЦИИ ИЗОБРАЖЕНИЙ С ПОМОЩЬЮ  БИБЛИОТЕКИ TENSORFLOW</vt:lpstr>
      <vt:lpstr>Цель: решение задачи классификации изображений с помощью библиотеки Tensorflow, разработка структуры нейронных сетей для классификации изображений, обучение, распознавание и предсказание нейронных сетей, оценка точности разработанных моделей       Задачи: –  исследовать методы классификации, основанные на нейронных сетях;  –  спроектировать архитектуру сверточной нейронной сети;  –  сформировать обучающую выборку (датасет);  –  разработать сверточную нейронную сеть с использованием библиотеки для машинного обучения Tensorflow;  –  произвести обучение нейронной сети с помощью подготовленной выборки; –  оценить точность разработанных моделей нейронных сетей для задачи классификации изображений и произвести их сравнение </vt:lpstr>
      <vt:lpstr>Презентация PowerPoint</vt:lpstr>
      <vt:lpstr>Среда для разработки нейронной сети Язык программирования Python   </vt:lpstr>
      <vt:lpstr>Разработка структуры для классификации данных </vt:lpstr>
      <vt:lpstr>Презентация PowerPoint</vt:lpstr>
      <vt:lpstr>Следующим шагом создается переменная:  target_name (содержит названия классов) </vt:lpstr>
      <vt:lpstr>Презентация PowerPoint</vt:lpstr>
      <vt:lpstr> </vt:lpstr>
      <vt:lpstr>Ход обучения двухслойной нейронной сети</vt:lpstr>
      <vt:lpstr>График обучения двухслойной нейронной сети</vt:lpstr>
      <vt:lpstr>Характеристики трехслойной нейронной сети</vt:lpstr>
      <vt:lpstr>Ход обучения трехслойной нейронной сети</vt:lpstr>
      <vt:lpstr>График обучения трехслойной нейронной сети</vt:lpstr>
      <vt:lpstr>Характеристики сверточной нейронной сети</vt:lpstr>
      <vt:lpstr>Ход обучения сверточной нейронной сети</vt:lpstr>
      <vt:lpstr>График обучения сверточной нейронной сети</vt:lpstr>
      <vt:lpstr>Распознавание и предсказание нейронной сети</vt:lpstr>
      <vt:lpstr>Вероятность</vt:lpstr>
      <vt:lpstr>Основные выводы и результаты: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И ПРОГРАММНАЯ РЕАЛИЗАЦИЯ МЕТОДА СУММ ПРИ КРАТКОСРОЧНОМ СТРАХОВАНИИ ЖИЗНИ</dc:title>
  <dc:creator>admin</dc:creator>
  <cp:lastModifiedBy>Учетная запись Майкрософт</cp:lastModifiedBy>
  <cp:revision>164</cp:revision>
  <cp:lastPrinted>2022-02-09T16:46:18Z</cp:lastPrinted>
  <dcterms:modified xsi:type="dcterms:W3CDTF">2022-03-09T14:20:49Z</dcterms:modified>
</cp:coreProperties>
</file>