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66" r:id="rId2"/>
    <p:sldId id="265" r:id="rId3"/>
    <p:sldId id="259" r:id="rId4"/>
    <p:sldId id="260" r:id="rId5"/>
    <p:sldId id="261" r:id="rId6"/>
    <p:sldId id="267" r:id="rId7"/>
    <p:sldId id="263" r:id="rId8"/>
    <p:sldId id="272" r:id="rId9"/>
    <p:sldId id="268" r:id="rId10"/>
    <p:sldId id="281" r:id="rId11"/>
    <p:sldId id="270" r:id="rId12"/>
    <p:sldId id="271" r:id="rId13"/>
    <p:sldId id="274" r:id="rId14"/>
    <p:sldId id="275" r:id="rId15"/>
    <p:sldId id="276" r:id="rId16"/>
    <p:sldId id="278" r:id="rId17"/>
    <p:sldId id="279" r:id="rId18"/>
    <p:sldId id="280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FF66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6250" autoAdjust="0"/>
    <p:restoredTop sz="94660" autoAdjust="0"/>
  </p:normalViewPr>
  <p:slideViewPr>
    <p:cSldViewPr snapToGrid="0">
      <p:cViewPr>
        <p:scale>
          <a:sx n="55" d="100"/>
          <a:sy n="55" d="100"/>
        </p:scale>
        <p:origin x="-390" y="-50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depthPercent val="100"/>
      <c:rAngAx val="1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1"/>
          <c:dLbls>
            <c:dLbl>
              <c:idx val="0"/>
              <c:layout>
                <c:manualLayout>
                  <c:x val="-2.4078239490132849E-2"/>
                  <c:y val="-5.0506255617329632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34D4-4D0C-A0EA-CE3AE9521E8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человек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4D4-4D0C-A0EA-CE3AE9521E8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dLbls>
            <c:dLbl>
              <c:idx val="0"/>
              <c:layout>
                <c:manualLayout>
                  <c:x val="4.8156478980264823E-3"/>
                  <c:y val="-5.892396488688463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34D4-4D0C-A0EA-CE3AE9521E8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человек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4D4-4D0C-A0EA-CE3AE9521E8A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dLbls>
            <c:dLbl>
              <c:idx val="0"/>
              <c:layout>
                <c:manualLayout>
                  <c:x val="4.3340831082239094E-2"/>
                  <c:y val="-8.4177092695549682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34D4-4D0C-A0EA-CE3AE9521E8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человек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34D4-4D0C-A0EA-CE3AE9521E8A}"/>
            </c:ext>
          </c:extLst>
        </c:ser>
        <c:shape val="box"/>
        <c:axId val="67615744"/>
        <c:axId val="56054528"/>
        <c:axId val="0"/>
      </c:bar3DChart>
      <c:catAx>
        <c:axId val="67615744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56054528"/>
        <c:crosses val="autoZero"/>
        <c:auto val="1"/>
        <c:lblAlgn val="ctr"/>
        <c:lblOffset val="100"/>
      </c:catAx>
      <c:valAx>
        <c:axId val="5605452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tickLblPos val="none"/>
        <c:crossAx val="676157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l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depthPercent val="100"/>
      <c:rAngAx val="1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а</c:v>
                </c:pt>
              </c:strCache>
            </c:strRef>
          </c:tx>
          <c:spPr>
            <a:solidFill>
              <a:srgbClr val="5B9BD5"/>
            </a:solidFill>
            <a:ln>
              <a:noFill/>
            </a:ln>
            <a:effectLst/>
            <a:sp3d/>
          </c:spPr>
          <c:invertIfNegative val="1"/>
          <c:dLbls>
            <c:dLbl>
              <c:idx val="0"/>
              <c:layout>
                <c:manualLayout>
                  <c:x val="-3.0770508769075864E-2"/>
                  <c:y val="-6.7355156580850686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8094-45B4-910F-9ACCC9344E8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человек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30</c:v>
                </c:pt>
              </c:numCache>
            </c:numRef>
          </c:val>
          <c:extLst xmlns:c16r2="http://schemas.microsoft.com/office/drawing/2015/06/chart"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>
                    <a:noFill/>
                  </a:ln>
                  <a:effectLst/>
                  <a:sp3d/>
                </c14:spPr>
              </c14:invertSolidFillFmt>
            </c:ext>
            <c:ext xmlns:c16="http://schemas.microsoft.com/office/drawing/2014/chart" uri="{C3380CC4-5D6E-409C-BE32-E72D297353CC}">
              <c16:uniqueId val="{00000000-8094-45B4-910F-9ACCC9344E8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dLbls>
            <c:dLbl>
              <c:idx val="0"/>
              <c:layout>
                <c:manualLayout>
                  <c:x val="2.6374721802064991E-2"/>
                  <c:y val="-5.893576200824438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8094-45B4-910F-9ACCC9344E8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человек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37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094-45B4-910F-9ACCC9344E8F}"/>
            </c:ext>
          </c:extLst>
        </c:ser>
        <c:shape val="box"/>
        <c:axId val="67897216"/>
        <c:axId val="67898752"/>
        <c:axId val="0"/>
      </c:bar3DChart>
      <c:catAx>
        <c:axId val="67897216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67898752"/>
        <c:crosses val="autoZero"/>
        <c:auto val="1"/>
        <c:lblAlgn val="ctr"/>
        <c:lblOffset val="100"/>
      </c:catAx>
      <c:valAx>
        <c:axId val="6789875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tickLblPos val="none"/>
        <c:crossAx val="678972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l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depthPercent val="100"/>
      <c:rAngAx val="1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а</c:v>
                </c:pt>
              </c:strCache>
            </c:strRef>
          </c:tx>
          <c:spPr>
            <a:solidFill>
              <a:srgbClr val="5B9BD5"/>
            </a:solidFill>
            <a:ln>
              <a:noFill/>
            </a:ln>
            <a:effectLst/>
            <a:sp3d/>
          </c:spPr>
          <c:invertIfNegative val="1"/>
          <c:dLbls>
            <c:dLbl>
              <c:idx val="0"/>
              <c:layout>
                <c:manualLayout>
                  <c:x val="-4.9411776149091445E-2"/>
                  <c:y val="-2.8232929822273416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AF2B-4C72-9C6B-A4A5B349B45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человек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49</c:v>
                </c:pt>
              </c:numCache>
            </c:numRef>
          </c:val>
          <c:extLst xmlns:c16r2="http://schemas.microsoft.com/office/drawing/2015/06/chart"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>
                    <a:noFill/>
                  </a:ln>
                  <a:effectLst/>
                  <a:sp3d/>
                </c14:spPr>
              </c14:invertSolidFillFmt>
            </c:ext>
            <c:ext xmlns:c16="http://schemas.microsoft.com/office/drawing/2014/chart" uri="{C3380CC4-5D6E-409C-BE32-E72D297353CC}">
              <c16:uniqueId val="{00000000-AF2B-4C72-9C6B-A4A5B349B45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dLbls>
            <c:dLbl>
              <c:idx val="0"/>
              <c:layout>
                <c:manualLayout>
                  <c:x val="4.9411776149091445E-2"/>
                  <c:y val="-9.4109766074244566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AF2B-4C72-9C6B-A4A5B349B45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человек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F2B-4C72-9C6B-A4A5B349B452}"/>
            </c:ext>
          </c:extLst>
        </c:ser>
        <c:shape val="box"/>
        <c:axId val="67953408"/>
        <c:axId val="67954944"/>
        <c:axId val="0"/>
      </c:bar3DChart>
      <c:catAx>
        <c:axId val="67953408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67954944"/>
        <c:crosses val="autoZero"/>
        <c:auto val="1"/>
        <c:lblAlgn val="ctr"/>
        <c:lblOffset val="100"/>
      </c:catAx>
      <c:valAx>
        <c:axId val="6795494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tickLblPos val="none"/>
        <c:crossAx val="679534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l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depthPercent val="100"/>
      <c:rAngAx val="1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а</c:v>
                </c:pt>
              </c:strCache>
            </c:strRef>
          </c:tx>
          <c:spPr>
            <a:solidFill>
              <a:srgbClr val="5B9BD5"/>
            </a:solidFill>
            <a:ln>
              <a:noFill/>
            </a:ln>
            <a:effectLst/>
            <a:sp3d/>
          </c:spPr>
          <c:invertIfNegative val="1"/>
          <c:dLbls>
            <c:dLbl>
              <c:idx val="0"/>
              <c:layout>
                <c:manualLayout>
                  <c:x val="-5.5123817767727207E-2"/>
                  <c:y val="-8.0907122445815965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66E5-4B61-A32F-45BF7400BE2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человек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17</c:v>
                </c:pt>
              </c:numCache>
            </c:numRef>
          </c:val>
          <c:extLst xmlns:c16r2="http://schemas.microsoft.com/office/drawing/2015/06/chart"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>
                    <a:noFill/>
                  </a:ln>
                  <a:effectLst/>
                  <a:sp3d/>
                </c14:spPr>
              </c14:invertSolidFillFmt>
            </c:ext>
            <c:ext xmlns:c16="http://schemas.microsoft.com/office/drawing/2014/chart" uri="{C3380CC4-5D6E-409C-BE32-E72D297353CC}">
              <c16:uniqueId val="{00000000-66E5-4B61-A32F-45BF7400BE2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dLbls>
            <c:dLbl>
              <c:idx val="0"/>
              <c:layout>
                <c:manualLayout>
                  <c:x val="3.9374155548375896E-3"/>
                  <c:y val="-8.0907122445815965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66E5-4B61-A32F-45BF7400BE2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человек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6E5-4B61-A32F-45BF7400BE2A}"/>
            </c:ext>
          </c:extLst>
        </c:ser>
        <c:shape val="box"/>
        <c:axId val="68234624"/>
        <c:axId val="68244608"/>
        <c:axId val="0"/>
      </c:bar3DChart>
      <c:catAx>
        <c:axId val="68234624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68244608"/>
        <c:crosses val="autoZero"/>
        <c:auto val="1"/>
        <c:lblAlgn val="ctr"/>
        <c:lblOffset val="100"/>
      </c:catAx>
      <c:valAx>
        <c:axId val="6824460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tickLblPos val="none"/>
        <c:crossAx val="682346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l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depthPercent val="100"/>
      <c:rAngAx val="1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а</c:v>
                </c:pt>
              </c:strCache>
            </c:strRef>
          </c:tx>
          <c:spPr>
            <a:solidFill>
              <a:srgbClr val="5B9BD5"/>
            </a:solidFill>
            <a:ln>
              <a:noFill/>
            </a:ln>
            <a:effectLst/>
            <a:sp3d/>
          </c:spPr>
          <c:invertIfNegative val="1"/>
          <c:dLbls>
            <c:dLbl>
              <c:idx val="0"/>
              <c:layout>
                <c:manualLayout>
                  <c:x val="-2.7797589770737107E-2"/>
                  <c:y val="-1.647968068347846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46BF-44F8-9237-ECE7410E480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человек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14</c:v>
                </c:pt>
              </c:numCache>
            </c:numRef>
          </c:val>
          <c:extLst xmlns:c16r2="http://schemas.microsoft.com/office/drawing/2015/06/chart"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>
                    <a:noFill/>
                  </a:ln>
                  <a:effectLst/>
                  <a:sp3d/>
                </c14:spPr>
              </c14:invertSolidFillFmt>
            </c:ext>
            <c:ext xmlns:c16="http://schemas.microsoft.com/office/drawing/2014/chart" uri="{C3380CC4-5D6E-409C-BE32-E72D297353CC}">
              <c16:uniqueId val="{00000000-46BF-44F8-9237-ECE7410E480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dLbls>
            <c:dLbl>
              <c:idx val="0"/>
              <c:layout>
                <c:manualLayout>
                  <c:x val="7.9421685059249056E-3"/>
                  <c:y val="-7.415856307565341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46BF-44F8-9237-ECE7410E480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человек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16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6BF-44F8-9237-ECE7410E4805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dLbls>
            <c:dLbl>
              <c:idx val="0"/>
              <c:layout>
                <c:manualLayout>
                  <c:x val="2.3826505517774682E-2"/>
                  <c:y val="-7.415856307565341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46BF-44F8-9237-ECE7410E480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человек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46BF-44F8-9237-ECE7410E4805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г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p3d/>
          </c:spPr>
          <c:dLbls>
            <c:dLbl>
              <c:idx val="0"/>
              <c:layout>
                <c:manualLayout>
                  <c:x val="7.9421685059248431E-3"/>
                  <c:y val="-7.4158563075653453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46BF-44F8-9237-ECE7410E480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человек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34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46BF-44F8-9237-ECE7410E4805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д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p3d/>
          </c:spPr>
          <c:dLbls>
            <c:dLbl>
              <c:idx val="0"/>
              <c:layout>
                <c:manualLayout>
                  <c:x val="2.7797589770737107E-2"/>
                  <c:y val="-9.8878084100871247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46BF-44F8-9237-ECE7410E480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человек</c:v>
                </c:pt>
              </c:strCache>
            </c:strRef>
          </c:cat>
          <c:val>
            <c:numRef>
              <c:f>Лист1!$F$2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46BF-44F8-9237-ECE7410E4805}"/>
            </c:ext>
          </c:extLst>
        </c:ser>
        <c:shape val="box"/>
        <c:axId val="67135360"/>
        <c:axId val="67136896"/>
        <c:axId val="0"/>
      </c:bar3DChart>
      <c:catAx>
        <c:axId val="67135360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67136896"/>
        <c:crosses val="autoZero"/>
        <c:auto val="1"/>
        <c:lblAlgn val="ctr"/>
        <c:lblOffset val="100"/>
      </c:catAx>
      <c:valAx>
        <c:axId val="6713689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tickLblPos val="none"/>
        <c:crossAx val="671353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l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depthPercent val="100"/>
      <c:rAngAx val="1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а</c:v>
                </c:pt>
              </c:strCache>
            </c:strRef>
          </c:tx>
          <c:spPr>
            <a:solidFill>
              <a:srgbClr val="5B9BD5"/>
            </a:solidFill>
            <a:ln>
              <a:noFill/>
            </a:ln>
            <a:effectLst/>
            <a:sp3d/>
          </c:spPr>
          <c:invertIfNegative val="1"/>
          <c:dLbls>
            <c:dLbl>
              <c:idx val="0"/>
              <c:layout>
                <c:manualLayout>
                  <c:x val="-5.0359705098325422E-2"/>
                  <c:y val="-0.11182244165141819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3EC4-43E9-A860-9ABE83D0CF5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человек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25</c:v>
                </c:pt>
              </c:numCache>
            </c:numRef>
          </c:val>
          <c:extLst xmlns:c16r2="http://schemas.microsoft.com/office/drawing/2015/06/chart"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>
                    <a:noFill/>
                  </a:ln>
                  <a:effectLst/>
                  <a:sp3d/>
                </c14:spPr>
              </c14:invertSolidFillFmt>
            </c:ext>
            <c:ext xmlns:c16="http://schemas.microsoft.com/office/drawing/2014/chart" uri="{C3380CC4-5D6E-409C-BE32-E72D297353CC}">
              <c16:uniqueId val="{00000000-3EC4-43E9-A860-9ABE83D0CF5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dLbls>
            <c:dLbl>
              <c:idx val="0"/>
              <c:layout>
                <c:manualLayout>
                  <c:x val="3.3573136732216818E-2"/>
                  <c:y val="-9.149108862388762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3EC4-43E9-A860-9ABE83D0CF5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человек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31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EC4-43E9-A860-9ABE83D0CF5E}"/>
            </c:ext>
          </c:extLst>
        </c:ser>
        <c:shape val="box"/>
        <c:axId val="68113152"/>
        <c:axId val="68114688"/>
        <c:axId val="0"/>
      </c:bar3DChart>
      <c:catAx>
        <c:axId val="68113152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68114688"/>
        <c:crosses val="autoZero"/>
        <c:auto val="1"/>
        <c:lblAlgn val="ctr"/>
        <c:lblOffset val="100"/>
      </c:catAx>
      <c:valAx>
        <c:axId val="6811468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tickLblPos val="none"/>
        <c:crossAx val="681131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l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5"/>
              <c:layout>
                <c:manualLayout>
                  <c:x val="1.5520156742892111E-2"/>
                  <c:y val="0.10441774410159649"/>
                </c:manualLayout>
              </c:layout>
              <c:showVal val="1"/>
            </c:dLbl>
            <c:showVal val="1"/>
            <c:showLeaderLines val="1"/>
          </c:dLbls>
          <c:cat>
            <c:strRef>
              <c:f>Лист1!$A$2:$A$7</c:f>
              <c:strCache>
                <c:ptCount val="6"/>
                <c:pt idx="0">
                  <c:v>Пшеничный</c:v>
                </c:pt>
                <c:pt idx="1">
                  <c:v>Ржаной</c:v>
                </c:pt>
                <c:pt idx="2">
                  <c:v>Пшенично-ржаной</c:v>
                </c:pt>
                <c:pt idx="3">
                  <c:v>Другие виды </c:v>
                </c:pt>
                <c:pt idx="4">
                  <c:v>Отрубной хлеб</c:v>
                </c:pt>
                <c:pt idx="5">
                  <c:v>Мелкоштучные изделия</c:v>
                </c:pt>
              </c:strCache>
            </c:strRef>
          </c:cat>
          <c:val>
            <c:numRef>
              <c:f>Лист1!$B$2:$B$7</c:f>
              <c:numCache>
                <c:formatCode>0%</c:formatCode>
                <c:ptCount val="6"/>
                <c:pt idx="0">
                  <c:v>0.60000000000000064</c:v>
                </c:pt>
                <c:pt idx="1">
                  <c:v>0.16</c:v>
                </c:pt>
                <c:pt idx="2">
                  <c:v>0.1</c:v>
                </c:pt>
                <c:pt idx="3">
                  <c:v>6.0000000000000032E-2</c:v>
                </c:pt>
                <c:pt idx="4">
                  <c:v>0.05</c:v>
                </c:pt>
                <c:pt idx="5">
                  <c:v>3.0000000000000002E-2</c:v>
                </c:pt>
              </c:numCache>
            </c:numRef>
          </c:val>
        </c:ser>
        <c:firstSliceAng val="0"/>
      </c:pieChart>
    </c:plotArea>
    <c:legend>
      <c:legendPos val="r"/>
      <c:legendEntry>
        <c:idx val="0"/>
        <c:txPr>
          <a:bodyPr/>
          <a:lstStyle/>
          <a:p>
            <a:pPr>
              <a:defRPr baseline="0">
                <a:solidFill>
                  <a:schemeClr val="accent1">
                    <a:lumMod val="75000"/>
                  </a:schemeClr>
                </a:solidFill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baseline="0">
                <a:solidFill>
                  <a:schemeClr val="accent1"/>
                </a:solidFill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baseline="0">
                <a:solidFill>
                  <a:schemeClr val="accent1">
                    <a:lumMod val="75000"/>
                  </a:schemeClr>
                </a:solidFill>
              </a:defRPr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baseline="0">
                <a:solidFill>
                  <a:schemeClr val="accent1"/>
                </a:solidFill>
              </a:defRPr>
            </a:pPr>
            <a:endParaRPr lang="ru-RU"/>
          </a:p>
        </c:txPr>
      </c:legendEntry>
      <c:legendEntry>
        <c:idx val="4"/>
        <c:txPr>
          <a:bodyPr/>
          <a:lstStyle/>
          <a:p>
            <a:pPr>
              <a:defRPr baseline="0">
                <a:solidFill>
                  <a:schemeClr val="accent1"/>
                </a:solidFill>
              </a:defRPr>
            </a:pPr>
            <a:endParaRPr lang="ru-RU"/>
          </a:p>
        </c:txPr>
      </c:legendEntry>
      <c:legendEntry>
        <c:idx val="5"/>
        <c:txPr>
          <a:bodyPr/>
          <a:lstStyle/>
          <a:p>
            <a:pPr>
              <a:defRPr baseline="0">
                <a:solidFill>
                  <a:schemeClr val="accent1"/>
                </a:solidFill>
              </a:defRPr>
            </a:pPr>
            <a:endParaRPr lang="ru-RU"/>
          </a:p>
        </c:txPr>
      </c:legendEntry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Relationship Id="rId4" Type="http://schemas.openxmlformats.org/officeDocument/2006/relationships/image" Target="../media/image16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2591E06-A44E-4671-A782-F1084C975843}" type="doc">
      <dgm:prSet loTypeId="urn:microsoft.com/office/officeart/2005/8/layout/pList1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1D5380B-3B8E-49EA-910F-96D711331492}">
      <dgm:prSet phldrT="[Текст]" custT="1"/>
      <dgm:spPr>
        <a:ln>
          <a:noFill/>
        </a:ln>
      </dgm:spPr>
      <dgm:t>
        <a:bodyPr/>
        <a:lstStyle/>
        <a:p>
          <a:r>
            <a:rPr lang="ru-RU" sz="1400" b="1" u="sng" dirty="0" smtClean="0">
              <a:solidFill>
                <a:schemeClr val="tx1"/>
              </a:solidFill>
            </a:rPr>
            <a:t>Хлеб из ржаной муки</a:t>
          </a:r>
          <a:r>
            <a:rPr lang="ru-RU" sz="1400" b="1" dirty="0" smtClean="0">
              <a:solidFill>
                <a:schemeClr val="tx1"/>
              </a:solidFill>
            </a:rPr>
            <a:t>  способствует более быстрому выводу вредных продуктов обмена веществ из организма. И по сравнению с белым хлебом он содержит намного меньше калорий. Он подойдет при сахарном диабете. Правда, такой хлеб не подойдет тем, кто страдает повышенной кислотностью </a:t>
          </a:r>
          <a:endParaRPr lang="ru-RU" sz="1400" b="1" dirty="0">
            <a:solidFill>
              <a:schemeClr val="tx1"/>
            </a:solidFill>
          </a:endParaRPr>
        </a:p>
      </dgm:t>
    </dgm:pt>
    <dgm:pt modelId="{CFF5B37D-FEFE-4F2C-9087-2D0631B27907}" type="parTrans" cxnId="{B922824E-3083-4661-A6BD-135BCC2EEC8D}">
      <dgm:prSet/>
      <dgm:spPr/>
      <dgm:t>
        <a:bodyPr/>
        <a:lstStyle/>
        <a:p>
          <a:endParaRPr lang="ru-RU"/>
        </a:p>
      </dgm:t>
    </dgm:pt>
    <dgm:pt modelId="{C540EC81-C0C3-4A8D-8A00-2E319E38CEA5}" type="sibTrans" cxnId="{B922824E-3083-4661-A6BD-135BCC2EEC8D}">
      <dgm:prSet/>
      <dgm:spPr/>
      <dgm:t>
        <a:bodyPr/>
        <a:lstStyle/>
        <a:p>
          <a:endParaRPr lang="ru-RU"/>
        </a:p>
      </dgm:t>
    </dgm:pt>
    <dgm:pt modelId="{48DDC9F5-D5D0-4FCC-AE79-9A59A2F34608}">
      <dgm:prSet phldrT="[Текст]" custT="1"/>
      <dgm:spPr/>
      <dgm:t>
        <a:bodyPr/>
        <a:lstStyle/>
        <a:p>
          <a:r>
            <a:rPr lang="ru-RU" sz="1400" b="1" dirty="0" smtClean="0"/>
            <a:t>Хлеб из пшеничной муки</a:t>
          </a:r>
        </a:p>
        <a:p>
          <a:r>
            <a:rPr lang="ru-RU" sz="1400" b="1" dirty="0" smtClean="0"/>
            <a:t>В таком хлебе, кроме крахмала и калорий, содержится клетчатка, которая улучшает процесс пищеварения, уменьшает калорийность хлеба, способствует выводу лишнего холестерина и нормализует количество сахара в крови </a:t>
          </a:r>
          <a:endParaRPr lang="ru-RU" sz="1400" b="1" dirty="0"/>
        </a:p>
      </dgm:t>
    </dgm:pt>
    <dgm:pt modelId="{EAAFD488-9E91-4059-94A6-C044E68E0F1E}" type="parTrans" cxnId="{3ACC44F3-7B89-4F05-86C9-AB20FF364F5A}">
      <dgm:prSet/>
      <dgm:spPr/>
      <dgm:t>
        <a:bodyPr/>
        <a:lstStyle/>
        <a:p>
          <a:endParaRPr lang="ru-RU"/>
        </a:p>
      </dgm:t>
    </dgm:pt>
    <dgm:pt modelId="{8EC37120-1BB7-43B3-AD79-3DFA5BB33A54}" type="sibTrans" cxnId="{3ACC44F3-7B89-4F05-86C9-AB20FF364F5A}">
      <dgm:prSet/>
      <dgm:spPr/>
      <dgm:t>
        <a:bodyPr/>
        <a:lstStyle/>
        <a:p>
          <a:endParaRPr lang="ru-RU"/>
        </a:p>
      </dgm:t>
    </dgm:pt>
    <dgm:pt modelId="{EEBCA69D-4E13-4F4D-9184-F4651CAFEA10}">
      <dgm:prSet phldrT="[Текст]" custT="1"/>
      <dgm:spPr/>
      <dgm:t>
        <a:bodyPr/>
        <a:lstStyle/>
        <a:p>
          <a:r>
            <a:rPr lang="ru-RU" sz="1400" b="1" u="sng" dirty="0" smtClean="0"/>
            <a:t>Хлеб с отрубями</a:t>
          </a:r>
          <a:r>
            <a:rPr lang="ru-RU" sz="1400" b="1" dirty="0" smtClean="0"/>
            <a:t> может принести нашему здоровью просто огромнейшую пользу. В нем содержится клетчатка, витамины и ценные белки. Помимо этого, укрепляется иммунитет, из организма выводятся аллергены и токсины. В нём содержится достаточно много никотиновой кислоты, которая защищает организм от развития желудочно-кишечных заболеваний и избыточного веса.  </a:t>
          </a:r>
          <a:endParaRPr lang="ru-RU" sz="1400" b="1" dirty="0"/>
        </a:p>
      </dgm:t>
    </dgm:pt>
    <dgm:pt modelId="{9C73BF8E-1CED-4283-99B7-074085809E17}" type="parTrans" cxnId="{EAD436A4-67D8-4543-9F03-C360529749BC}">
      <dgm:prSet/>
      <dgm:spPr/>
      <dgm:t>
        <a:bodyPr/>
        <a:lstStyle/>
        <a:p>
          <a:endParaRPr lang="ru-RU"/>
        </a:p>
      </dgm:t>
    </dgm:pt>
    <dgm:pt modelId="{5771324A-CC94-4244-889E-630493BB4DE9}" type="sibTrans" cxnId="{EAD436A4-67D8-4543-9F03-C360529749BC}">
      <dgm:prSet/>
      <dgm:spPr/>
      <dgm:t>
        <a:bodyPr/>
        <a:lstStyle/>
        <a:p>
          <a:endParaRPr lang="ru-RU"/>
        </a:p>
      </dgm:t>
    </dgm:pt>
    <dgm:pt modelId="{8CBD30C3-A28C-4065-92D4-89FEA48B531C}">
      <dgm:prSet phldrT="[Текст]" custT="1"/>
      <dgm:spPr/>
      <dgm:t>
        <a:bodyPr/>
        <a:lstStyle/>
        <a:p>
          <a:r>
            <a:rPr lang="ru-RU" sz="1400" b="1" u="sng" dirty="0" err="1" smtClean="0"/>
            <a:t>Бездрожжевой</a:t>
          </a:r>
          <a:r>
            <a:rPr lang="ru-RU" sz="1400" b="1" u="sng" dirty="0" smtClean="0"/>
            <a:t> хлеб</a:t>
          </a:r>
          <a:r>
            <a:rPr lang="ru-RU" sz="1400" b="1" dirty="0" smtClean="0"/>
            <a:t> тоже известен своими полезными свойствами. Он готовится на хмелевой закваске. Этот  хлеб имеет противовоспалительное воздействие. Он также может служить желчегонным средством.</a:t>
          </a:r>
          <a:endParaRPr lang="ru-RU" sz="1400" b="1" dirty="0"/>
        </a:p>
      </dgm:t>
    </dgm:pt>
    <dgm:pt modelId="{A4DBBC32-1FF9-466B-9B78-0343BC474CEF}" type="parTrans" cxnId="{05FF9742-2686-47EF-B0F4-8FBC092F9F91}">
      <dgm:prSet/>
      <dgm:spPr/>
      <dgm:t>
        <a:bodyPr/>
        <a:lstStyle/>
        <a:p>
          <a:endParaRPr lang="ru-RU"/>
        </a:p>
      </dgm:t>
    </dgm:pt>
    <dgm:pt modelId="{72AEC2B4-8156-4355-A174-F69DE000C5D4}" type="sibTrans" cxnId="{05FF9742-2686-47EF-B0F4-8FBC092F9F91}">
      <dgm:prSet/>
      <dgm:spPr/>
      <dgm:t>
        <a:bodyPr/>
        <a:lstStyle/>
        <a:p>
          <a:endParaRPr lang="ru-RU"/>
        </a:p>
      </dgm:t>
    </dgm:pt>
    <dgm:pt modelId="{9926D2D6-51C4-41F5-8616-0546E95528F6}" type="pres">
      <dgm:prSet presAssocID="{52591E06-A44E-4671-A782-F1084C97584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5D55DCA-E2F4-4957-812F-A1C96FF08F5D}" type="pres">
      <dgm:prSet presAssocID="{01D5380B-3B8E-49EA-910F-96D711331492}" presName="compNode" presStyleCnt="0"/>
      <dgm:spPr/>
    </dgm:pt>
    <dgm:pt modelId="{5970DD84-BFD9-48BC-87D8-1313F33A777A}" type="pres">
      <dgm:prSet presAssocID="{01D5380B-3B8E-49EA-910F-96D711331492}" presName="pictRect" presStyleLbl="node1" presStyleIdx="0" presStyleCnt="4" custLinFactY="75058" custLinFactNeighborX="-198" custLinFactNeighborY="100000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2000" r="-2000"/>
          </a:stretch>
        </a:blipFill>
      </dgm:spPr>
    </dgm:pt>
    <dgm:pt modelId="{39C7E1C2-3664-4707-9C61-9285BAF39671}" type="pres">
      <dgm:prSet presAssocID="{01D5380B-3B8E-49EA-910F-96D711331492}" presName="textRect" presStyleLbl="revTx" presStyleIdx="0" presStyleCnt="4" custScaleY="245743" custLinFactNeighborX="-198" custLinFactNeighborY="-540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6B4C3D-7034-4717-B946-4EA2B1A7A267}" type="pres">
      <dgm:prSet presAssocID="{C540EC81-C0C3-4A8D-8A00-2E319E38CEA5}" presName="sibTrans" presStyleLbl="sibTrans2D1" presStyleIdx="0" presStyleCnt="0"/>
      <dgm:spPr/>
      <dgm:t>
        <a:bodyPr/>
        <a:lstStyle/>
        <a:p>
          <a:endParaRPr lang="ru-RU"/>
        </a:p>
      </dgm:t>
    </dgm:pt>
    <dgm:pt modelId="{8EB690D4-C79A-4511-A819-52998D6C9801}" type="pres">
      <dgm:prSet presAssocID="{48DDC9F5-D5D0-4FCC-AE79-9A59A2F34608}" presName="compNode" presStyleCnt="0"/>
      <dgm:spPr/>
    </dgm:pt>
    <dgm:pt modelId="{0C09F906-FF3C-4B2E-9E11-F95ED958687E}" type="pres">
      <dgm:prSet presAssocID="{48DDC9F5-D5D0-4FCC-AE79-9A59A2F34608}" presName="pictRect" presStyleLbl="node1" presStyleIdx="1" presStyleCnt="4" custLinFactX="100000" custLinFactY="59476" custLinFactNeighborX="125726" custLinFactNeighborY="100000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2000" r="-2000"/>
          </a:stretch>
        </a:blipFill>
      </dgm:spPr>
    </dgm:pt>
    <dgm:pt modelId="{60AD40A8-A8BF-42DD-9003-9A46E56DCDA3}" type="pres">
      <dgm:prSet presAssocID="{48DDC9F5-D5D0-4FCC-AE79-9A59A2F34608}" presName="textRect" presStyleLbl="revTx" presStyleIdx="1" presStyleCnt="4" custScaleX="102789" custScaleY="129991" custLinFactX="100000" custLinFactY="-8902" custLinFactNeighborX="124332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578A9C-8983-4140-86C3-4013235D6303}" type="pres">
      <dgm:prSet presAssocID="{8EC37120-1BB7-43B3-AD79-3DFA5BB33A54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4F32944-8900-4780-904E-B4CA48412D79}" type="pres">
      <dgm:prSet presAssocID="{EEBCA69D-4E13-4F4D-9184-F4651CAFEA10}" presName="compNode" presStyleCnt="0"/>
      <dgm:spPr/>
    </dgm:pt>
    <dgm:pt modelId="{E188A03A-2CBB-45E0-9BD3-DDD37C573724}" type="pres">
      <dgm:prSet presAssocID="{EEBCA69D-4E13-4F4D-9184-F4651CAFEA10}" presName="pictRect" presStyleLbl="node1" presStyleIdx="2" presStyleCnt="4" custLinFactX="-11508" custLinFactY="79064" custLinFactNeighborX="-100000" custLinFactNeighborY="100000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5000" r="-5000"/>
          </a:stretch>
        </a:blipFill>
      </dgm:spPr>
    </dgm:pt>
    <dgm:pt modelId="{35EE9F8F-AB26-4DC6-85BA-69AE6E000A5F}" type="pres">
      <dgm:prSet presAssocID="{EEBCA69D-4E13-4F4D-9184-F4651CAFEA10}" presName="textRect" presStyleLbl="revTx" presStyleIdx="2" presStyleCnt="4" custScaleX="104125" custScaleY="275500" custLinFactX="-14858" custLinFactNeighborX="-100000" custLinFactNeighborY="-675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FC13DD-1CB8-483A-BD4D-FD7468E16869}" type="pres">
      <dgm:prSet presAssocID="{5771324A-CC94-4244-889E-630493BB4DE9}" presName="sibTrans" presStyleLbl="sibTrans2D1" presStyleIdx="0" presStyleCnt="0"/>
      <dgm:spPr/>
      <dgm:t>
        <a:bodyPr/>
        <a:lstStyle/>
        <a:p>
          <a:endParaRPr lang="ru-RU"/>
        </a:p>
      </dgm:t>
    </dgm:pt>
    <dgm:pt modelId="{7B02AFAA-C340-42B8-B9FD-7A07E8112463}" type="pres">
      <dgm:prSet presAssocID="{8CBD30C3-A28C-4065-92D4-89FEA48B531C}" presName="compNode" presStyleCnt="0"/>
      <dgm:spPr/>
    </dgm:pt>
    <dgm:pt modelId="{A0DE3DF0-906D-4C13-8AA4-819B88D32F9C}" type="pres">
      <dgm:prSet presAssocID="{8CBD30C3-A28C-4065-92D4-89FEA48B531C}" presName="pictRect" presStyleLbl="node1" presStyleIdx="3" presStyleCnt="4" custLinFactX="-13662" custLinFactY="60397" custLinFactNeighborX="-100000" custLinFactNeighborY="100000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t="-2000" b="-2000"/>
          </a:stretch>
        </a:blipFill>
      </dgm:spPr>
    </dgm:pt>
    <dgm:pt modelId="{FBE94CD5-18F0-4061-8EDC-50A1038BF2FD}" type="pres">
      <dgm:prSet presAssocID="{8CBD30C3-A28C-4065-92D4-89FEA48B531C}" presName="textRect" presStyleLbl="revTx" presStyleIdx="3" presStyleCnt="4" custLinFactX="-14075" custLinFactNeighborX="-100000" custLinFactNeighborY="-989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6C8F6AE-FE96-46EC-9D6E-760EE712B4E1}" type="presOf" srcId="{5771324A-CC94-4244-889E-630493BB4DE9}" destId="{DEFC13DD-1CB8-483A-BD4D-FD7468E16869}" srcOrd="0" destOrd="0" presId="urn:microsoft.com/office/officeart/2005/8/layout/pList1#1"/>
    <dgm:cxn modelId="{13761A99-62CC-4275-959F-913ACEA6ED85}" type="presOf" srcId="{8EC37120-1BB7-43B3-AD79-3DFA5BB33A54}" destId="{9B578A9C-8983-4140-86C3-4013235D6303}" srcOrd="0" destOrd="0" presId="urn:microsoft.com/office/officeart/2005/8/layout/pList1#1"/>
    <dgm:cxn modelId="{A4213339-AB13-4573-94A4-DCACF5558FDC}" type="presOf" srcId="{52591E06-A44E-4671-A782-F1084C975843}" destId="{9926D2D6-51C4-41F5-8616-0546E95528F6}" srcOrd="0" destOrd="0" presId="urn:microsoft.com/office/officeart/2005/8/layout/pList1#1"/>
    <dgm:cxn modelId="{05FF9742-2686-47EF-B0F4-8FBC092F9F91}" srcId="{52591E06-A44E-4671-A782-F1084C975843}" destId="{8CBD30C3-A28C-4065-92D4-89FEA48B531C}" srcOrd="3" destOrd="0" parTransId="{A4DBBC32-1FF9-466B-9B78-0343BC474CEF}" sibTransId="{72AEC2B4-8156-4355-A174-F69DE000C5D4}"/>
    <dgm:cxn modelId="{8C51D5B0-4744-4A5A-A72A-5F51A192538D}" type="presOf" srcId="{48DDC9F5-D5D0-4FCC-AE79-9A59A2F34608}" destId="{60AD40A8-A8BF-42DD-9003-9A46E56DCDA3}" srcOrd="0" destOrd="0" presId="urn:microsoft.com/office/officeart/2005/8/layout/pList1#1"/>
    <dgm:cxn modelId="{F7CF5700-02EE-4B1C-BE18-B576E5A18FD4}" type="presOf" srcId="{C540EC81-C0C3-4A8D-8A00-2E319E38CEA5}" destId="{986B4C3D-7034-4717-B946-4EA2B1A7A267}" srcOrd="0" destOrd="0" presId="urn:microsoft.com/office/officeart/2005/8/layout/pList1#1"/>
    <dgm:cxn modelId="{EAD436A4-67D8-4543-9F03-C360529749BC}" srcId="{52591E06-A44E-4671-A782-F1084C975843}" destId="{EEBCA69D-4E13-4F4D-9184-F4651CAFEA10}" srcOrd="2" destOrd="0" parTransId="{9C73BF8E-1CED-4283-99B7-074085809E17}" sibTransId="{5771324A-CC94-4244-889E-630493BB4DE9}"/>
    <dgm:cxn modelId="{E4222AB7-918C-4F02-8E21-F137CFF70563}" type="presOf" srcId="{8CBD30C3-A28C-4065-92D4-89FEA48B531C}" destId="{FBE94CD5-18F0-4061-8EDC-50A1038BF2FD}" srcOrd="0" destOrd="0" presId="urn:microsoft.com/office/officeart/2005/8/layout/pList1#1"/>
    <dgm:cxn modelId="{3ACC44F3-7B89-4F05-86C9-AB20FF364F5A}" srcId="{52591E06-A44E-4671-A782-F1084C975843}" destId="{48DDC9F5-D5D0-4FCC-AE79-9A59A2F34608}" srcOrd="1" destOrd="0" parTransId="{EAAFD488-9E91-4059-94A6-C044E68E0F1E}" sibTransId="{8EC37120-1BB7-43B3-AD79-3DFA5BB33A54}"/>
    <dgm:cxn modelId="{B922824E-3083-4661-A6BD-135BCC2EEC8D}" srcId="{52591E06-A44E-4671-A782-F1084C975843}" destId="{01D5380B-3B8E-49EA-910F-96D711331492}" srcOrd="0" destOrd="0" parTransId="{CFF5B37D-FEFE-4F2C-9087-2D0631B27907}" sibTransId="{C540EC81-C0C3-4A8D-8A00-2E319E38CEA5}"/>
    <dgm:cxn modelId="{B09E6AA1-A756-4262-94C6-E52AEE2194AC}" type="presOf" srcId="{01D5380B-3B8E-49EA-910F-96D711331492}" destId="{39C7E1C2-3664-4707-9C61-9285BAF39671}" srcOrd="0" destOrd="0" presId="urn:microsoft.com/office/officeart/2005/8/layout/pList1#1"/>
    <dgm:cxn modelId="{265AD91C-FEA8-4C33-9A85-3BC5F7BFC15A}" type="presOf" srcId="{EEBCA69D-4E13-4F4D-9184-F4651CAFEA10}" destId="{35EE9F8F-AB26-4DC6-85BA-69AE6E000A5F}" srcOrd="0" destOrd="0" presId="urn:microsoft.com/office/officeart/2005/8/layout/pList1#1"/>
    <dgm:cxn modelId="{7C8BAA71-53F5-469F-9A81-B76CBEBAFBEF}" type="presParOf" srcId="{9926D2D6-51C4-41F5-8616-0546E95528F6}" destId="{05D55DCA-E2F4-4957-812F-A1C96FF08F5D}" srcOrd="0" destOrd="0" presId="urn:microsoft.com/office/officeart/2005/8/layout/pList1#1"/>
    <dgm:cxn modelId="{F96F8567-D532-4045-B229-41018301DDF2}" type="presParOf" srcId="{05D55DCA-E2F4-4957-812F-A1C96FF08F5D}" destId="{5970DD84-BFD9-48BC-87D8-1313F33A777A}" srcOrd="0" destOrd="0" presId="urn:microsoft.com/office/officeart/2005/8/layout/pList1#1"/>
    <dgm:cxn modelId="{10A2B3D3-3206-4D98-BF28-A3E8C7357946}" type="presParOf" srcId="{05D55DCA-E2F4-4957-812F-A1C96FF08F5D}" destId="{39C7E1C2-3664-4707-9C61-9285BAF39671}" srcOrd="1" destOrd="0" presId="urn:microsoft.com/office/officeart/2005/8/layout/pList1#1"/>
    <dgm:cxn modelId="{6F071476-AAD1-4372-B02F-CA566D7D906B}" type="presParOf" srcId="{9926D2D6-51C4-41F5-8616-0546E95528F6}" destId="{986B4C3D-7034-4717-B946-4EA2B1A7A267}" srcOrd="1" destOrd="0" presId="urn:microsoft.com/office/officeart/2005/8/layout/pList1#1"/>
    <dgm:cxn modelId="{61D402F4-B763-463B-A59A-709AE46D1D82}" type="presParOf" srcId="{9926D2D6-51C4-41F5-8616-0546E95528F6}" destId="{8EB690D4-C79A-4511-A819-52998D6C9801}" srcOrd="2" destOrd="0" presId="urn:microsoft.com/office/officeart/2005/8/layout/pList1#1"/>
    <dgm:cxn modelId="{27A4475B-3D8D-4F0D-A247-4EADAC452A71}" type="presParOf" srcId="{8EB690D4-C79A-4511-A819-52998D6C9801}" destId="{0C09F906-FF3C-4B2E-9E11-F95ED958687E}" srcOrd="0" destOrd="0" presId="urn:microsoft.com/office/officeart/2005/8/layout/pList1#1"/>
    <dgm:cxn modelId="{E91F1EB2-F16A-4559-9E82-72F7B2362351}" type="presParOf" srcId="{8EB690D4-C79A-4511-A819-52998D6C9801}" destId="{60AD40A8-A8BF-42DD-9003-9A46E56DCDA3}" srcOrd="1" destOrd="0" presId="urn:microsoft.com/office/officeart/2005/8/layout/pList1#1"/>
    <dgm:cxn modelId="{8068A050-6E8A-4A0C-AC17-94D28E66A3BD}" type="presParOf" srcId="{9926D2D6-51C4-41F5-8616-0546E95528F6}" destId="{9B578A9C-8983-4140-86C3-4013235D6303}" srcOrd="3" destOrd="0" presId="urn:microsoft.com/office/officeart/2005/8/layout/pList1#1"/>
    <dgm:cxn modelId="{3FC0BA91-88FE-4ACF-AF2C-42CB59307F7D}" type="presParOf" srcId="{9926D2D6-51C4-41F5-8616-0546E95528F6}" destId="{E4F32944-8900-4780-904E-B4CA48412D79}" srcOrd="4" destOrd="0" presId="urn:microsoft.com/office/officeart/2005/8/layout/pList1#1"/>
    <dgm:cxn modelId="{075C74D3-5AAB-456F-A639-FDA62EB0980A}" type="presParOf" srcId="{E4F32944-8900-4780-904E-B4CA48412D79}" destId="{E188A03A-2CBB-45E0-9BD3-DDD37C573724}" srcOrd="0" destOrd="0" presId="urn:microsoft.com/office/officeart/2005/8/layout/pList1#1"/>
    <dgm:cxn modelId="{0234F7BF-BE5E-4B19-BC2B-AAB1AA4C0577}" type="presParOf" srcId="{E4F32944-8900-4780-904E-B4CA48412D79}" destId="{35EE9F8F-AB26-4DC6-85BA-69AE6E000A5F}" srcOrd="1" destOrd="0" presId="urn:microsoft.com/office/officeart/2005/8/layout/pList1#1"/>
    <dgm:cxn modelId="{4E270D13-5927-4A78-B6BF-FCE346B0FFDC}" type="presParOf" srcId="{9926D2D6-51C4-41F5-8616-0546E95528F6}" destId="{DEFC13DD-1CB8-483A-BD4D-FD7468E16869}" srcOrd="5" destOrd="0" presId="urn:microsoft.com/office/officeart/2005/8/layout/pList1#1"/>
    <dgm:cxn modelId="{4310D79B-6C81-40AA-81F2-F32D65A53205}" type="presParOf" srcId="{9926D2D6-51C4-41F5-8616-0546E95528F6}" destId="{7B02AFAA-C340-42B8-B9FD-7A07E8112463}" srcOrd="6" destOrd="0" presId="urn:microsoft.com/office/officeart/2005/8/layout/pList1#1"/>
    <dgm:cxn modelId="{455228AF-C630-494E-8690-9E1A36E9A6E7}" type="presParOf" srcId="{7B02AFAA-C340-42B8-B9FD-7A07E8112463}" destId="{A0DE3DF0-906D-4C13-8AA4-819B88D32F9C}" srcOrd="0" destOrd="0" presId="urn:microsoft.com/office/officeart/2005/8/layout/pList1#1"/>
    <dgm:cxn modelId="{797AC817-662D-4EBB-8C95-7D77B006DFEF}" type="presParOf" srcId="{7B02AFAA-C340-42B8-B9FD-7A07E8112463}" destId="{FBE94CD5-18F0-4061-8EDC-50A1038BF2FD}" srcOrd="1" destOrd="0" presId="urn:microsoft.com/office/officeart/2005/8/layout/pList1#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1#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11/8/2019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11/8/2019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11/8/2019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4pPr>
      <a:lvl5pPr marL="21145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.xml"/><Relationship Id="rId3" Type="http://schemas.openxmlformats.org/officeDocument/2006/relationships/chart" Target="../charts/chart1.xml"/><Relationship Id="rId7" Type="http://schemas.openxmlformats.org/officeDocument/2006/relationships/chart" Target="../charts/chart5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7.xml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plantogrowbanner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546445"/>
            <a:ext cx="12192000" cy="7404445"/>
          </a:xfrm>
        </p:spPr>
      </p:pic>
      <p:sp>
        <p:nvSpPr>
          <p:cNvPr id="5" name="Прямоугольник 4"/>
          <p:cNvSpPr/>
          <p:nvPr/>
        </p:nvSpPr>
        <p:spPr>
          <a:xfrm>
            <a:off x="0" y="1"/>
            <a:ext cx="1159981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accent1">
                    <a:lumMod val="75000"/>
                  </a:schemeClr>
                </a:solidFill>
                <a:latin typeface="Bookman Old Style" panose="02050604050505020204" pitchFamily="18" charset="0"/>
              </a:rPr>
              <a:t>Проект </a:t>
            </a:r>
            <a:br>
              <a:rPr lang="ru-RU" sz="5400" b="1" dirty="0" smtClean="0">
                <a:solidFill>
                  <a:schemeClr val="accent1">
                    <a:lumMod val="75000"/>
                  </a:schemeClr>
                </a:solidFill>
                <a:latin typeface="Bookman Old Style" panose="02050604050505020204" pitchFamily="18" charset="0"/>
              </a:rPr>
            </a:br>
            <a:r>
              <a:rPr lang="ru-RU" sz="5400" b="1" dirty="0" smtClean="0">
                <a:solidFill>
                  <a:schemeClr val="accent1">
                    <a:lumMod val="75000"/>
                  </a:schemeClr>
                </a:solidFill>
                <a:latin typeface="Bookman Old Style" panose="02050604050505020204" pitchFamily="18" charset="0"/>
              </a:rPr>
              <a:t>«Хлеб от земли-</a:t>
            </a:r>
            <a:br>
              <a:rPr lang="ru-RU" sz="5400" b="1" dirty="0" smtClean="0">
                <a:solidFill>
                  <a:schemeClr val="accent1">
                    <a:lumMod val="75000"/>
                  </a:schemeClr>
                </a:solidFill>
                <a:latin typeface="Bookman Old Style" panose="02050604050505020204" pitchFamily="18" charset="0"/>
              </a:rPr>
            </a:br>
            <a:r>
              <a:rPr lang="ru-RU" sz="5400" b="1" dirty="0" smtClean="0">
                <a:solidFill>
                  <a:schemeClr val="accent1">
                    <a:lumMod val="75000"/>
                  </a:schemeClr>
                </a:solidFill>
                <a:latin typeface="Bookman Old Style" panose="02050604050505020204" pitchFamily="18" charset="0"/>
              </a:rPr>
              <a:t> сила от хлеба»</a:t>
            </a:r>
            <a:endParaRPr lang="ru-RU" sz="5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2547" y="6035040"/>
            <a:ext cx="98581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u="sng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Подготовили учащиеся 2 «Г» класса МАОУ СОШ №18</a:t>
            </a:r>
            <a:endParaRPr lang="ru-RU" sz="2800" b="1" i="1" u="sng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ransition advTm="5125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90321_10085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348377" cy="6858000"/>
          </a:xfrm>
          <a:prstGeom prst="rect">
            <a:avLst/>
          </a:prstGeom>
        </p:spPr>
      </p:pic>
      <p:pic>
        <p:nvPicPr>
          <p:cNvPr id="3" name="Рисунок 2" descr="20190321_10075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4642" y="0"/>
            <a:ext cx="6757357" cy="427870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572664" y="4623758"/>
            <a:ext cx="661933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chemeClr val="accent1">
                    <a:lumMod val="50000"/>
                  </a:schemeClr>
                </a:solidFill>
              </a:rPr>
              <a:t>Основа теста– это опара. Опара бродит определённое для каждого сорта хлеба время, затем поступает в тестомесильную машину, где смешивается с остатками муки. Так получается тесто. </a:t>
            </a:r>
            <a:endParaRPr lang="ru-RU" sz="20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079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448595" y="5956663"/>
            <a:ext cx="54994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ХЛЕБ ОСТЫВАЕТ</a:t>
            </a:r>
            <a:endParaRPr lang="ru-RU" sz="40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5312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078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313508"/>
            <a:ext cx="119394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ГОТОВЫЙ ПРОДУКТ</a:t>
            </a:r>
            <a:endParaRPr lang="ru-RU" sz="4000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0446" y="5852160"/>
            <a:ext cx="106592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Вывод: для приготовления заводского хлеба используются традиционные, проверенные технологии. Производством хлеба занимаются профессионалы.</a:t>
            </a:r>
            <a:endParaRPr lang="ru-RU" b="1" i="1" dirty="0"/>
          </a:p>
        </p:txBody>
      </p:sp>
    </p:spTree>
  </p:cSld>
  <p:clrMapOvr>
    <a:masterClrMapping/>
  </p:clrMapOvr>
  <p:transition advTm="5547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079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5943" y="0"/>
            <a:ext cx="12387943" cy="6858000"/>
          </a:xfrm>
          <a:prstGeom prst="rect">
            <a:avLst/>
          </a:prstGeom>
        </p:spPr>
      </p:pic>
      <p:pic>
        <p:nvPicPr>
          <p:cNvPr id="3" name="Рисунок 2" descr="20190329_13483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344092"/>
            <a:ext cx="5945051" cy="33440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20190328_15560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6481" y="306977"/>
            <a:ext cx="5830388" cy="3279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6283233" y="3801291"/>
            <a:ext cx="55909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Прежде всего мы побеседовали с медицинским работником нашей школы, </a:t>
            </a:r>
          </a:p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Анастасией Анатольевной Татариновой.</a:t>
            </a:r>
          </a:p>
          <a:p>
            <a:pPr algn="ctr"/>
            <a:endParaRPr lang="ru-RU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9817" y="548640"/>
            <a:ext cx="566928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</a:rPr>
              <a:t>В ШКОЛЕ</a:t>
            </a:r>
          </a:p>
          <a:p>
            <a:endParaRPr lang="ru-RU" b="1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Мы понаблюдали за ребятами во время школьных обедов и заметили, что к концу  обеда хлебные тарелки были почти всегда пусты. Значит, ребята любят хлеб.  Но что знают наши </a:t>
            </a:r>
            <a:r>
              <a:rPr lang="ru-RU" b="1" i="1" dirty="0" err="1" smtClean="0">
                <a:solidFill>
                  <a:schemeClr val="accent1">
                    <a:lumMod val="75000"/>
                  </a:schemeClr>
                </a:solidFill>
              </a:rPr>
              <a:t>сверсники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 о пользе и вреде хлеба?</a:t>
            </a:r>
            <a:endParaRPr lang="ru-RU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39989" y="5172891"/>
            <a:ext cx="52773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А потом провели опрос  учащихся двух вторых классов (58 человек):</a:t>
            </a:r>
            <a:endParaRPr lang="ru-RU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advTm="30593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079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129592"/>
            <a:ext cx="12192000" cy="911718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13955" y="0"/>
            <a:ext cx="4935644" cy="584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1. Как часто Вы едите хлеб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Cooper Black" pitchFamily="18" charset="0"/>
              </a:rPr>
              <a:t>?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 а) редко – 16 человек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 б) каждый день – 40 человек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 в) не употребляю – 2 человека</a:t>
            </a:r>
          </a:p>
          <a:p>
            <a:endParaRPr lang="ru-RU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2. Какой хлеб вы больше любите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Cooper Black" pitchFamily="18" charset="0"/>
              </a:rPr>
              <a:t>?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 а) черный – 30 человек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 б) белый – 37 человек </a:t>
            </a:r>
          </a:p>
          <a:p>
            <a:endParaRPr lang="ru-RU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3. Как Вы думаете, хлеб имеет полезные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для организма свойства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Cooper Black" pitchFamily="18" charset="0"/>
              </a:rPr>
              <a:t>?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Какие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Cooper Black" pitchFamily="18" charset="0"/>
              </a:rPr>
              <a:t>?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 а) да – 49 человек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 б) нет – 8 человек</a:t>
            </a:r>
          </a:p>
          <a:p>
            <a:endParaRPr lang="ru-RU" sz="1400" b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="" xmlns:p14="http://schemas.microsoft.com/office/powerpoint/2010/main" val="2813223901"/>
              </p:ext>
            </p:extLst>
          </p:nvPr>
        </p:nvGraphicFramePr>
        <p:xfrm>
          <a:off x="1115070" y="1110343"/>
          <a:ext cx="2637236" cy="12279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="" xmlns:p14="http://schemas.microsoft.com/office/powerpoint/2010/main" val="3746221526"/>
              </p:ext>
            </p:extLst>
          </p:nvPr>
        </p:nvGraphicFramePr>
        <p:xfrm>
          <a:off x="944156" y="2991393"/>
          <a:ext cx="2889130" cy="13585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="" xmlns:p14="http://schemas.microsoft.com/office/powerpoint/2010/main" val="3314997407"/>
              </p:ext>
            </p:extLst>
          </p:nvPr>
        </p:nvGraphicFramePr>
        <p:xfrm>
          <a:off x="783772" y="5473338"/>
          <a:ext cx="2936299" cy="11234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5595257" y="1"/>
            <a:ext cx="609600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4. Имеет ли хлеб вредное воздействие 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на организм человека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Cooper Black" pitchFamily="18" charset="0"/>
              </a:rPr>
              <a:t>?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Какие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Cooper Black" pitchFamily="18" charset="0"/>
              </a:rPr>
              <a:t>?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 а) да – 17 человек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 б) нет – 40 человек</a:t>
            </a:r>
          </a:p>
          <a:p>
            <a:endParaRPr lang="ru-RU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5. Что вы делаете с оставшимся хлебом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Cooper Black" pitchFamily="18" charset="0"/>
              </a:rPr>
              <a:t>?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 а) весь доедаем – 14 человек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 б) делаем сухарики – 16 человек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 в) убираем до следующего раза – 7 человека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 г) собираем крошки и кормим птиц – 34 человека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</a:rPr>
              <a:t>д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) выкидываем – 6 человека</a:t>
            </a:r>
          </a:p>
          <a:p>
            <a:endParaRPr lang="ru-RU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6. Пробовали ли Вы печь домашний хлеб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Cooper Black" pitchFamily="18" charset="0"/>
              </a:rPr>
              <a:t>?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en-US" b="1" dirty="0" smtClean="0">
              <a:solidFill>
                <a:schemeClr val="accent1">
                  <a:lumMod val="75000"/>
                </a:schemeClr>
              </a:solidFill>
              <a:latin typeface="Cooper Black" pitchFamily="18" charset="0"/>
            </a:endParaRP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 а) да – 25 человек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 б) нет – 31 человек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="" xmlns:p14="http://schemas.microsoft.com/office/powerpoint/2010/main" val="4159167757"/>
              </p:ext>
            </p:extLst>
          </p:nvPr>
        </p:nvGraphicFramePr>
        <p:xfrm>
          <a:off x="5973356" y="1031966"/>
          <a:ext cx="3225466" cy="11103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="" xmlns:p14="http://schemas.microsoft.com/office/powerpoint/2010/main" val="1872774603"/>
              </p:ext>
            </p:extLst>
          </p:nvPr>
        </p:nvGraphicFramePr>
        <p:xfrm>
          <a:off x="6148014" y="3722914"/>
          <a:ext cx="3198119" cy="13099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="" xmlns:p14="http://schemas.microsoft.com/office/powerpoint/2010/main" val="1098217360"/>
              </p:ext>
            </p:extLst>
          </p:nvPr>
        </p:nvGraphicFramePr>
        <p:xfrm>
          <a:off x="6169299" y="5603966"/>
          <a:ext cx="3026229" cy="12540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</p:cSld>
  <p:clrMapOvr>
    <a:masterClrMapping/>
  </p:clrMapOvr>
  <p:transition advTm="15484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079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45393" y="192657"/>
            <a:ext cx="4676778" cy="29289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4"/>
          <a:srcRect l="-752" t="18411" r="430" b="2569"/>
          <a:stretch>
            <a:fillRect/>
          </a:stretch>
        </p:blipFill>
        <p:spPr bwMode="auto">
          <a:xfrm>
            <a:off x="7223760" y="3321670"/>
            <a:ext cx="4624251" cy="32140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496389" y="509451"/>
            <a:ext cx="578684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</a:rPr>
              <a:t>Нас также интересовало, какой хлеб предпочитают в нашем городе, и мы опросили покупателей магазина «Городская пекарня»</a:t>
            </a:r>
            <a:endParaRPr lang="ru-RU" sz="24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574767" y="2481943"/>
          <a:ext cx="6818810" cy="43760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ransition advTm="15547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387585" cy="695739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35360" y="332656"/>
            <a:ext cx="1161729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u="sng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Но как же выбрать качественный хлеб?</a:t>
            </a:r>
            <a:endParaRPr lang="ru-RU" sz="3000" u="sng" dirty="0">
              <a:solidFill>
                <a:schemeClr val="accent2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344" y="998385"/>
            <a:ext cx="4846050" cy="58596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 rot="20451147">
            <a:off x="1103446" y="1231931"/>
            <a:ext cx="18050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  <a:latin typeface="Segoe Script" panose="020B0504020000000003" pitchFamily="34" charset="0"/>
                <a:cs typeface="Aharoni" panose="02010803020104030203" pitchFamily="2" charset="-79"/>
              </a:rPr>
              <a:t>?</a:t>
            </a:r>
            <a:endParaRPr lang="ru-RU" sz="7200" b="1" dirty="0">
              <a:solidFill>
                <a:srgbClr val="FF0000"/>
              </a:solidFill>
              <a:latin typeface="Segoe Script" panose="020B0504020000000003" pitchFamily="34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38951656"/>
      </p:ext>
    </p:extLst>
  </p:cSld>
  <p:clrMapOvr>
    <a:masterClrMapping/>
  </p:clrMapOvr>
  <p:transition advTm="4531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432704" cy="6911182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6141" y="0"/>
            <a:ext cx="2417733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5620543" y="129451"/>
            <a:ext cx="307234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C00000"/>
                </a:solidFill>
              </a:rPr>
              <a:t>1. </a:t>
            </a: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</a:rPr>
              <a:t>Обратите внимание на состав и срок годности! В полезных буханках на первых позициях должна стоять мука высшего сорта.</a:t>
            </a:r>
            <a:endParaRPr lang="ru-RU" sz="20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383" y="3573016"/>
            <a:ext cx="2664823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12"/>
          <p:cNvSpPr txBox="1"/>
          <p:nvPr/>
        </p:nvSpPr>
        <p:spPr>
          <a:xfrm>
            <a:off x="3503712" y="3789040"/>
            <a:ext cx="249627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C00000"/>
                </a:solidFill>
              </a:rPr>
              <a:t>2. </a:t>
            </a: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</a:rPr>
              <a:t>Правильный хлеб, после того, как его слегка сжали, должен быстро возвращать первоначальную форму.</a:t>
            </a:r>
            <a:endParaRPr lang="ru-RU" sz="20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990" y="3764988"/>
            <a:ext cx="2948067" cy="16786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990" y="5306941"/>
            <a:ext cx="3039507" cy="16164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TextBox 16"/>
          <p:cNvSpPr txBox="1"/>
          <p:nvPr/>
        </p:nvSpPr>
        <p:spPr>
          <a:xfrm>
            <a:off x="9255615" y="3879046"/>
            <a:ext cx="269703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3.  На буханках не должно быть белёсого налета, плесени,  а черный нагар, который многие принимают за хрустящую корочку, богат канцерогенами.</a:t>
            </a:r>
            <a:endParaRPr lang="ru-RU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6192011" y="3879046"/>
            <a:ext cx="2729920" cy="2809137"/>
          </a:xfrm>
          <a:prstGeom prst="line">
            <a:avLst/>
          </a:prstGeom>
          <a:ln w="952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474369727"/>
      </p:ext>
    </p:extLst>
  </p:cSld>
  <p:clrMapOvr>
    <a:masterClrMapping/>
  </p:clrMapOvr>
  <p:transition advTm="25437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positphotos_104802588-stock-photo-slices-of-bread-and-ear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40821"/>
            <a:ext cx="12192000" cy="689882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833257" y="1"/>
            <a:ext cx="6884126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</a:rPr>
              <a:t>ЗАКЛЮЧЕНИЕ.</a:t>
            </a:r>
          </a:p>
          <a:p>
            <a:pPr algn="ctr"/>
            <a:endParaRPr lang="ru-RU" sz="2400" b="1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</a:rPr>
              <a:t>В ходе проекта мы выяснили, что история нашей цивилизации тесно связана с историей хлеба. Хлеб – отражение благосостояния народа.</a:t>
            </a:r>
          </a:p>
          <a:p>
            <a:endParaRPr lang="ru-RU" sz="2000" b="1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</a:rPr>
              <a:t>Кроме того, хлеб – один из важнейших продуктов питания, богатый витаминами, но злоупотреблять им не стоит.</a:t>
            </a:r>
          </a:p>
          <a:p>
            <a:endParaRPr lang="ru-RU" sz="2000" b="1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</a:rPr>
              <a:t>Мы изучили заводское производство хлеба, попробовали испечь его сами, научились правильно его выбирать.</a:t>
            </a:r>
          </a:p>
          <a:p>
            <a:endParaRPr lang="ru-RU" sz="2000" b="1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</a:rPr>
              <a:t>Узнали предпочтения детей и взрослых в выборе хлеба.</a:t>
            </a:r>
          </a:p>
          <a:p>
            <a:endParaRPr lang="ru-RU" sz="2000" b="1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</a:rPr>
              <a:t>Сегодня в прошлом голод, но хлеб все так же достоин уважения и бережного отношения. Это наше общее богатство!</a:t>
            </a:r>
          </a:p>
          <a:p>
            <a:endParaRPr lang="ru-RU" sz="2000" b="1" i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advTm="30516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kartinkijane.ru-136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9144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Текст 2"/>
          <p:cNvSpPr txBox="1">
            <a:spLocks/>
          </p:cNvSpPr>
          <p:nvPr/>
        </p:nvSpPr>
        <p:spPr>
          <a:xfrm>
            <a:off x="0" y="0"/>
            <a:ext cx="11155680" cy="1803929"/>
          </a:xfrm>
          <a:prstGeom prst="rect">
            <a:avLst/>
          </a:prstGeom>
        </p:spPr>
        <p:txBody>
          <a:bodyPr/>
          <a:lstStyle/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tabLst/>
              <a:defRPr/>
            </a:pP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Тема исследования: «Хлеб от земли, сила от хлеба»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Текст 3"/>
          <p:cNvSpPr txBox="1">
            <a:spLocks/>
          </p:cNvSpPr>
          <p:nvPr/>
        </p:nvSpPr>
        <p:spPr>
          <a:xfrm>
            <a:off x="1" y="718457"/>
            <a:ext cx="12191999" cy="1018903"/>
          </a:xfrm>
          <a:prstGeom prst="rect">
            <a:avLst/>
          </a:prstGeom>
        </p:spPr>
        <p:txBody>
          <a:bodyPr/>
          <a:lstStyle/>
          <a:p>
            <a:pPr marL="285750" marR="0" lvl="0" indent="-285750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tabLst/>
              <a:defRPr/>
            </a:pP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Гипотеза: хлеб – это проверенный тысячелетиями, полезный продукт.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Текст 2"/>
          <p:cNvSpPr txBox="1">
            <a:spLocks/>
          </p:cNvSpPr>
          <p:nvPr/>
        </p:nvSpPr>
        <p:spPr>
          <a:xfrm>
            <a:off x="0" y="1597479"/>
            <a:ext cx="12192000" cy="1085850"/>
          </a:xfrm>
          <a:prstGeom prst="rect">
            <a:avLst/>
          </a:prstGeom>
        </p:spPr>
        <p:txBody>
          <a:bodyPr>
            <a:normAutofit fontScale="55000" lnSpcReduction="20000"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tabLst/>
              <a:defRPr/>
            </a:pPr>
            <a:r>
              <a:rPr kumimoji="0" lang="ru-RU" sz="51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Цель  данного исследования: выяснить  полезен ли хлеб для здоровья человека.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69818" y="2672239"/>
            <a:ext cx="11652068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u="sng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 работы:</a:t>
            </a:r>
            <a:r>
              <a:rPr lang="ru-RU" sz="32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1.Познакомиться с историей возникновения хлеба.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2.Изучить свойства разных сортов хлеба.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3.Испечь хлеб в домашних условиях с помощью взрослых.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4.Сравнить хлеб, испечённый дома и на заводе;.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5.Опытным путем определить содержание полезных веществ  в  хлебе.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6.Провести опрос среди учащихся школы и покупателей в булочной, проанализировать результаты.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7.Провести беседу с медицинским работником школы.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8.Провести экскурсию на ОАО «Липецкий хлебозавод №5» для изучения этапов производства хлеба.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9.Разработать памятку для покупателей хлеба.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</p:spTree>
  </p:cSld>
  <p:clrMapOvr>
    <a:masterClrMapping/>
  </p:clrMapOvr>
  <p:transition advTm="20469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045238"/>
            <a:ext cx="8534400" cy="5403849"/>
          </a:xfrm>
        </p:spPr>
        <p:txBody>
          <a:bodyPr>
            <a:normAutofit/>
          </a:bodyPr>
          <a:lstStyle/>
          <a:p>
            <a:r>
              <a:rPr lang="ru-RU" alt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Первый </a:t>
            </a:r>
            <a:r>
              <a:rPr lang="ru-RU" altLang="ru-RU" sz="24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хлеб имел вид </a:t>
            </a:r>
            <a:r>
              <a:rPr lang="ru-RU" alt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каши Наши </a:t>
            </a:r>
            <a:r>
              <a:rPr lang="ru-RU" altLang="ru-RU" sz="24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далекие предки </a:t>
            </a:r>
            <a:r>
              <a:rPr lang="ru-RU" alt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 густой </a:t>
            </a:r>
            <a:r>
              <a:rPr lang="ru-RU" altLang="ru-RU" sz="24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зерновой каши </a:t>
            </a:r>
            <a:r>
              <a:rPr lang="ru-RU" alt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стали выпекать </a:t>
            </a:r>
            <a:r>
              <a:rPr lang="ru-RU" altLang="ru-RU" sz="24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пресный хлеб в виде </a:t>
            </a:r>
            <a:r>
              <a:rPr lang="ru-RU" alt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лепешки Древние </a:t>
            </a:r>
            <a:r>
              <a:rPr lang="ru-RU" altLang="ru-RU" sz="24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египтяне </a:t>
            </a:r>
            <a:r>
              <a:rPr lang="ru-RU" alt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научились готовить хлеб из </a:t>
            </a:r>
            <a:r>
              <a:rPr lang="ru-RU" altLang="ru-RU" sz="24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сброженного </a:t>
            </a:r>
            <a:r>
              <a:rPr lang="ru-RU" alt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теста</a:t>
            </a:r>
            <a:r>
              <a:rPr lang="ru-RU" altLang="ru-RU" sz="28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altLang="ru-RU" dirty="0"/>
              <a:t/>
            </a:r>
            <a:br>
              <a:rPr lang="ru-RU" altLang="ru-RU" dirty="0"/>
            </a:br>
            <a:r>
              <a:rPr lang="ru-RU" altLang="ru-RU" dirty="0"/>
              <a:t/>
            </a:r>
            <a:br>
              <a:rPr lang="ru-RU" altLang="ru-RU" dirty="0"/>
            </a:br>
            <a:endParaRPr lang="ru-RU" dirty="0"/>
          </a:p>
        </p:txBody>
      </p:sp>
      <p:pic>
        <p:nvPicPr>
          <p:cNvPr id="3" name="Рисунок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71789" y="0"/>
            <a:ext cx="3720212" cy="34215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71790" y="3656543"/>
            <a:ext cx="3720211" cy="3201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://www.metod-kopilka.ru/images/doc/39/33975/img3.jpg"/>
          <p:cNvPicPr>
            <a:picLocks noChangeAspect="1" noChangeArrowheads="1"/>
          </p:cNvPicPr>
          <p:nvPr/>
        </p:nvPicPr>
        <p:blipFill rotWithShape="1">
          <a:blip r:embed="rId5"/>
          <a:srcRect l="2448" t="26806" r="2344" b="9999"/>
          <a:stretch/>
        </p:blipFill>
        <p:spPr bwMode="auto">
          <a:xfrm>
            <a:off x="-62612" y="1"/>
            <a:ext cx="6863462" cy="3416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443030713"/>
      </p:ext>
    </p:extLst>
  </p:cSld>
  <p:clrMapOvr>
    <a:masterClrMapping/>
  </p:clrMapOvr>
  <p:transition advTm="1039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333"/>
          <a:stretch/>
        </p:blipFill>
        <p:spPr>
          <a:xfrm>
            <a:off x="0" y="0"/>
            <a:ext cx="8382000" cy="5762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73949357"/>
      </p:ext>
    </p:extLst>
  </p:cSld>
  <p:clrMapOvr>
    <a:masterClrMapping/>
  </p:clrMapOvr>
  <p:transition advTm="8672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78823" y="0"/>
            <a:ext cx="1181317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Руси </a:t>
            </a: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выращивание и выпечка хлеба всегда считалась делом ответственным. </a:t>
            </a:r>
          </a:p>
          <a:p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Хлеб </a:t>
            </a:r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всегда </a:t>
            </a: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являлся не только </a:t>
            </a:r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основой </a:t>
            </a: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кухни и </a:t>
            </a:r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русского </a:t>
            </a: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стола, но частью культуры. Люди слагали сказки, загадки, пословицы, поговорки о хлебе.</a:t>
            </a:r>
          </a:p>
          <a:p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 древнему обычаю дорогих гостей на Руси встречают хлебом-солью. </a:t>
            </a:r>
            <a:endParaRPr lang="ru-RU" sz="2800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6051073"/>
      </p:ext>
    </p:extLst>
  </p:cSld>
  <p:clrMapOvr>
    <a:masterClrMapping/>
  </p:clrMapOvr>
  <p:transition advTm="14859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4188127461_e6651fc2d0_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4" y="0"/>
            <a:ext cx="12181172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615645" y="-1"/>
            <a:ext cx="4576353" cy="388869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Я помню хлеб военный, горький.</a:t>
            </a:r>
            <a:b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Он весь почти из лебеды.</a:t>
            </a:r>
            <a:b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нем в каждой корке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каждой крошке</a:t>
            </a:r>
            <a:b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Был горький вкус людской беды.</a:t>
            </a:r>
          </a:p>
          <a:p>
            <a:pPr algn="ctr">
              <a:lnSpc>
                <a:spcPct val="115000"/>
              </a:lnSpc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той беде замешен круто</a:t>
            </a:r>
            <a:b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Нелегкий хлеб нелегких дней,</a:t>
            </a:r>
            <a:b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Но как сладка была минута,</a:t>
            </a:r>
            <a:b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Когда кусок в руке моей </a:t>
            </a:r>
            <a:b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Посыпан был щепоткой соли,</a:t>
            </a:r>
            <a:b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Приправлен маминой слезой.</a:t>
            </a:r>
          </a:p>
          <a:p>
            <a:pPr algn="ctr">
              <a:lnSpc>
                <a:spcPct val="115000"/>
              </a:lnSpc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Особо помню я, что счастью </a:t>
            </a:r>
            <a:b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Был равен горький хлеб войны.</a:t>
            </a:r>
            <a:endParaRPr lang="ru-RU" b="1" dirty="0"/>
          </a:p>
        </p:txBody>
      </p:sp>
      <p:pic>
        <p:nvPicPr>
          <p:cNvPr id="5" name="Рисунок 4" descr="541258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196" y="0"/>
            <a:ext cx="3678714" cy="27452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15922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xmlns="" val="285928556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0" y="326571"/>
            <a:ext cx="62179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/>
              <a:t>ХЛЕБ такой разный!</a:t>
            </a:r>
            <a:endParaRPr lang="ru-RU" sz="3200" b="1" i="1" dirty="0"/>
          </a:p>
        </p:txBody>
      </p:sp>
    </p:spTree>
    <p:extLst>
      <p:ext uri="{BB962C8B-B14F-4D97-AF65-F5344CB8AC3E}">
        <p14:creationId xmlns:p14="http://schemas.microsoft.com/office/powerpoint/2010/main" xmlns="" val="3346903544"/>
      </p:ext>
    </p:extLst>
  </p:cSld>
  <p:clrMapOvr>
    <a:masterClrMapping/>
  </p:clrMapOvr>
  <p:transition advTm="30297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_079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 descr="Опыты с фото и подписями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337" y="0"/>
            <a:ext cx="10358846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30594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_079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61260" y="600892"/>
            <a:ext cx="587828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Сегодня тысячи хлебозаводов пекут хлеб на любой вкус.  Чтобы увидеть все своими глазами, наш класс отправился на экскурсию на Липецкий хлебозавод №5.</a:t>
            </a:r>
            <a:endParaRPr lang="ru-RU" sz="2800" b="1" i="1" dirty="0">
              <a:solidFill>
                <a:schemeClr val="accent1">
                  <a:lumMod val="75000"/>
                </a:schemeClr>
              </a:solidFill>
              <a:cs typeface="Times New Roman" pitchFamily="18" charset="0"/>
            </a:endParaRPr>
          </a:p>
        </p:txBody>
      </p:sp>
      <p:pic>
        <p:nvPicPr>
          <p:cNvPr id="8" name="Рисунок 7" descr="hlebzavod5-400x267.jpg"/>
          <p:cNvPicPr>
            <a:picLocks noChangeAspect="1"/>
          </p:cNvPicPr>
          <p:nvPr/>
        </p:nvPicPr>
        <p:blipFill>
          <a:blip r:embed="rId3"/>
          <a:srcRect l="-971" t="22006"/>
          <a:stretch>
            <a:fillRect/>
          </a:stretch>
        </p:blipFill>
        <p:spPr>
          <a:xfrm>
            <a:off x="6348549" y="352698"/>
            <a:ext cx="5546433" cy="28597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original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274" y="3556090"/>
            <a:ext cx="4469674" cy="29812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5630091" y="4062549"/>
            <a:ext cx="602197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</a:rPr>
              <a:t>Там Старший технолог Галина Викторовна Мишкина поэтапно рассказала и показала нам процесс выпечки хлеба.</a:t>
            </a:r>
            <a:endParaRPr lang="ru-RU" sz="28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advTm="14844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Slice">
      <a:dk1>
        <a:sysClr val="windowText" lastClr="000000"/>
      </a:dk1>
      <a:lt1>
        <a:sysClr val="window" lastClr="FFFFFF"/>
      </a:lt1>
      <a:dk2>
        <a:srgbClr val="D06F1E"/>
      </a:dk2>
      <a:lt2>
        <a:srgbClr val="F0BE21"/>
      </a:lt2>
      <a:accent1>
        <a:srgbClr val="760603"/>
      </a:accent1>
      <a:accent2>
        <a:srgbClr val="9F761A"/>
      </a:accent2>
      <a:accent3>
        <a:srgbClr val="92A200"/>
      </a:accent3>
      <a:accent4>
        <a:srgbClr val="4AA157"/>
      </a:accent4>
      <a:accent5>
        <a:srgbClr val="46788D"/>
      </a:accent5>
      <a:accent6>
        <a:srgbClr val="A848A8"/>
      </a:accent6>
      <a:hlink>
        <a:srgbClr val="460402"/>
      </a:hlink>
      <a:folHlink>
        <a:srgbClr val="991111"/>
      </a:folHlink>
    </a:clrScheme>
    <a:fontScheme name="Slice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162000"/>
                <a:satMod val="200000"/>
                <a:lumMod val="124000"/>
              </a:schemeClr>
            </a:gs>
            <a:gs pos="100000">
              <a:schemeClr val="phClr">
                <a:shade val="96000"/>
                <a:hueMod val="88000"/>
                <a:satMod val="220000"/>
                <a:lumMod val="82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142000"/>
                <a:satMod val="200000"/>
                <a:lumMod val="118000"/>
              </a:schemeClr>
            </a:gs>
            <a:gs pos="100000">
              <a:schemeClr val="phClr">
                <a:shade val="92000"/>
                <a:hueMod val="22000"/>
                <a:satMod val="220000"/>
                <a:lumMod val="62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lice" id="{0507925B-6AC9-4358-8E18-C330545D08F8}" vid="{282EB108-EDE6-4B8E-957B-D4A69BF580E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733</TotalTime>
  <Words>731</Words>
  <Application>Microsoft Office PowerPoint</Application>
  <PresentationFormat>Произвольный</PresentationFormat>
  <Paragraphs>105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Сектор</vt:lpstr>
      <vt:lpstr>Слайд 1</vt:lpstr>
      <vt:lpstr>Слайд 2</vt:lpstr>
      <vt:lpstr>Первый хлеб имел вид каши Наши далекие предки из густой зерновой каши стали выпекать пресный хлеб в виде лепешки Древние египтяне научились готовить хлеб из сброженного теста. 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 «Хлеб от земли-  сила от хлеба»</dc:title>
  <dc:creator>Пользователь Windows</dc:creator>
  <cp:lastModifiedBy>Zver</cp:lastModifiedBy>
  <cp:revision>45</cp:revision>
  <dcterms:created xsi:type="dcterms:W3CDTF">2019-03-29T05:40:11Z</dcterms:created>
  <dcterms:modified xsi:type="dcterms:W3CDTF">2019-11-07T23:33:36Z</dcterms:modified>
</cp:coreProperties>
</file>