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media/image17.webp" ContentType="image/webp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34"/>
  </p:notesMasterIdLst>
  <p:sldIdLst>
    <p:sldId id="434" r:id="rId3"/>
    <p:sldId id="457" r:id="rId4"/>
    <p:sldId id="435" r:id="rId5"/>
    <p:sldId id="436" r:id="rId6"/>
    <p:sldId id="437" r:id="rId7"/>
    <p:sldId id="438" r:id="rId8"/>
    <p:sldId id="439" r:id="rId9"/>
    <p:sldId id="440" r:id="rId10"/>
    <p:sldId id="441" r:id="rId11"/>
    <p:sldId id="442" r:id="rId12"/>
    <p:sldId id="443" r:id="rId13"/>
    <p:sldId id="444" r:id="rId14"/>
    <p:sldId id="445" r:id="rId15"/>
    <p:sldId id="446" r:id="rId16"/>
    <p:sldId id="447" r:id="rId17"/>
    <p:sldId id="448" r:id="rId18"/>
    <p:sldId id="449" r:id="rId19"/>
    <p:sldId id="450" r:id="rId20"/>
    <p:sldId id="459" r:id="rId21"/>
    <p:sldId id="460" r:id="rId22"/>
    <p:sldId id="461" r:id="rId23"/>
    <p:sldId id="462" r:id="rId24"/>
    <p:sldId id="463" r:id="rId25"/>
    <p:sldId id="464" r:id="rId26"/>
    <p:sldId id="465" r:id="rId27"/>
    <p:sldId id="466" r:id="rId28"/>
    <p:sldId id="467" r:id="rId29"/>
    <p:sldId id="468" r:id="rId30"/>
    <p:sldId id="469" r:id="rId31"/>
    <p:sldId id="470" r:id="rId32"/>
    <p:sldId id="471" r:id="rId33"/>
  </p:sldIdLst>
  <p:sldSz cx="9144000" cy="5143500" type="screen16x9"/>
  <p:notesSz cx="6858000" cy="9144000"/>
  <p:embeddedFontLst>
    <p:embeddedFont>
      <p:font typeface="Arial Black" panose="020B0A04020102020204" pitchFamily="34" charset="0"/>
      <p:bold r:id="rId38"/>
    </p:embeddedFont>
    <p:embeddedFont>
      <p:font typeface="Days One" panose="02000505000000020004"/>
      <p:regular r:id="rId39"/>
    </p:embeddedFont>
    <p:embeddedFont>
      <p:font typeface="Lato" panose="020F0502020204030203"/>
      <p:regular r:id="rId40"/>
    </p:embeddedFont>
    <p:embeddedFont>
      <p:font typeface="Arial Black" panose="020B0A04020102020204"/>
      <p:bold r:id="rId41"/>
    </p:embeddedFont>
    <p:embeddedFont>
      <p:font typeface="Lora" panose="020B0604020202020204" pitchFamily="34" charset="0"/>
      <p:regular r:id="rId42"/>
    </p:embeddedFont>
    <p:embeddedFont>
      <p:font typeface="Lora" panose="020B0604020202020204" pitchFamily="34" charset="-122"/>
      <p:regular r:id="rId43"/>
    </p:embeddedFont>
    <p:embeddedFont>
      <p:font typeface="Lora" panose="020B0604020202020204" pitchFamily="34" charset="-120"/>
      <p:regular r:id="rId44"/>
    </p:embeddedFont>
    <p:embeddedFont>
      <p:font typeface="Tomorrow" panose="020B0604020202020204" pitchFamily="34" charset="0"/>
      <p:regular r:id="rId45"/>
    </p:embeddedFont>
    <p:embeddedFont>
      <p:font typeface="Tomorrow" panose="020B0604020202020204" pitchFamily="34" charset="-122"/>
      <p:regular r:id="rId46"/>
    </p:embeddedFont>
    <p:embeddedFont>
      <p:font typeface="Tomorrow" panose="020B0604020202020204" pitchFamily="34" charset="-120"/>
      <p:regular r:id="rId4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757070"/>
    <a:srgbClr val="000000"/>
    <a:srgbClr val="D6E5EF"/>
    <a:srgbClr val="444752"/>
    <a:srgbClr val="FF99CC"/>
    <a:srgbClr val="D87AB0"/>
    <a:srgbClr val="252833"/>
    <a:srgbClr val="BD98FB"/>
    <a:srgbClr val="FB8C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996" autoAdjust="0"/>
    <p:restoredTop sz="94095" autoAdjust="0"/>
  </p:normalViewPr>
  <p:slideViewPr>
    <p:cSldViewPr snapToGrid="0" showGuides="1">
      <p:cViewPr varScale="1">
        <p:scale>
          <a:sx n="87" d="100"/>
          <a:sy n="87" d="100"/>
        </p:scale>
        <p:origin x="436" y="6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207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7" Type="http://schemas.openxmlformats.org/officeDocument/2006/relationships/font" Target="fonts/font10.fntdata"/><Relationship Id="rId46" Type="http://schemas.openxmlformats.org/officeDocument/2006/relationships/font" Target="fonts/font9.fntdata"/><Relationship Id="rId45" Type="http://schemas.openxmlformats.org/officeDocument/2006/relationships/font" Target="fonts/font8.fntdata"/><Relationship Id="rId44" Type="http://schemas.openxmlformats.org/officeDocument/2006/relationships/font" Target="fonts/font7.fntdata"/><Relationship Id="rId43" Type="http://schemas.openxmlformats.org/officeDocument/2006/relationships/font" Target="fonts/font6.fntdata"/><Relationship Id="rId42" Type="http://schemas.openxmlformats.org/officeDocument/2006/relationships/font" Target="fonts/font5.fntdata"/><Relationship Id="rId41" Type="http://schemas.openxmlformats.org/officeDocument/2006/relationships/font" Target="fonts/font4.fntdata"/><Relationship Id="rId40" Type="http://schemas.openxmlformats.org/officeDocument/2006/relationships/font" Target="fonts/font3.fntdata"/><Relationship Id="rId4" Type="http://schemas.openxmlformats.org/officeDocument/2006/relationships/slide" Target="slides/slide2.xml"/><Relationship Id="rId39" Type="http://schemas.openxmlformats.org/officeDocument/2006/relationships/font" Target="fonts/font2.fntdata"/><Relationship Id="rId38" Type="http://schemas.openxmlformats.org/officeDocument/2006/relationships/font" Target="fonts/font1.fntdata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 matchingName="Section header">
  <p:cSld name="Section header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720000" y="2036975"/>
            <a:ext cx="4205100" cy="122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4000">
                <a:solidFill>
                  <a:srgbClr val="D87AB0"/>
                </a:solidFill>
                <a:latin typeface="Arial Black" panose="020B0A04020102020204" pitchFamily="34" charset="0"/>
                <a:ea typeface="Arial Black" panose="020B0A04020102020204" pitchFamily="34" charset="0"/>
                <a:cs typeface="Arial Black" panose="020B0A04020102020204" pitchFamily="34" charset="0"/>
                <a:sym typeface="Days One" panose="02000505000000020004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20" name="Google Shape;20;p3"/>
          <p:cNvSpPr txBox="1">
            <a:spLocks noGrp="1"/>
          </p:cNvSpPr>
          <p:nvPr>
            <p:ph type="subTitle" idx="1"/>
          </p:nvPr>
        </p:nvSpPr>
        <p:spPr>
          <a:xfrm>
            <a:off x="720000" y="3554725"/>
            <a:ext cx="43602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rgbClr val="FFFFFF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 matchingName="Section Header 1">
  <p:cSld name="Section Header 1"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8"/>
          <p:cNvSpPr txBox="1">
            <a:spLocks noGrp="1"/>
          </p:cNvSpPr>
          <p:nvPr>
            <p:ph type="title"/>
          </p:nvPr>
        </p:nvSpPr>
        <p:spPr>
          <a:xfrm flipH="1">
            <a:off x="4151700" y="2036975"/>
            <a:ext cx="4205100" cy="122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4000">
                <a:solidFill>
                  <a:srgbClr val="D87AB0"/>
                </a:solidFill>
                <a:latin typeface="Arial Black" panose="020B0A04020102020204" pitchFamily="34" charset="0"/>
                <a:ea typeface="Arial Black" panose="020B0A04020102020204" pitchFamily="34" charset="0"/>
                <a:cs typeface="Arial Black" panose="020B0A04020102020204" pitchFamily="34" charset="0"/>
                <a:sym typeface="Days One" panose="02000505000000020004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184" name="Google Shape;184;p28"/>
          <p:cNvSpPr txBox="1">
            <a:spLocks noGrp="1"/>
          </p:cNvSpPr>
          <p:nvPr>
            <p:ph type="subTitle" idx="1"/>
          </p:nvPr>
        </p:nvSpPr>
        <p:spPr>
          <a:xfrm flipH="1">
            <a:off x="3996600" y="3554725"/>
            <a:ext cx="43602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rgbClr val="FFFFFF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Title and text 3"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5"/>
          <p:cNvSpPr txBox="1">
            <a:spLocks noGrp="1"/>
          </p:cNvSpPr>
          <p:nvPr>
            <p:ph type="title"/>
          </p:nvPr>
        </p:nvSpPr>
        <p:spPr>
          <a:xfrm>
            <a:off x="4191862" y="1745250"/>
            <a:ext cx="315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3200">
                <a:solidFill>
                  <a:srgbClr val="D87AB0"/>
                </a:solidFill>
                <a:latin typeface="Arial Black" panose="020B0A04020102020204" pitchFamily="34" charset="0"/>
                <a:ea typeface="Arial Black" panose="020B0A04020102020204" pitchFamily="34" charset="0"/>
                <a:cs typeface="Arial Black" panose="020B0A04020102020204" pitchFamily="34" charset="0"/>
                <a:sym typeface="Days One" panose="02000505000000020004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 dirty="0"/>
          </a:p>
        </p:txBody>
      </p:sp>
      <p:sp>
        <p:nvSpPr>
          <p:cNvPr id="163" name="Google Shape;163;p25"/>
          <p:cNvSpPr txBox="1">
            <a:spLocks noGrp="1"/>
          </p:cNvSpPr>
          <p:nvPr>
            <p:ph type="subTitle" idx="1"/>
          </p:nvPr>
        </p:nvSpPr>
        <p:spPr>
          <a:xfrm>
            <a:off x="4191862" y="2420700"/>
            <a:ext cx="3151500" cy="111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>
                <a:solidFill>
                  <a:srgbClr val="FFFFFF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 1">
  <p:cSld name="Section title and description 1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2"/>
          <p:cNvSpPr txBox="1">
            <a:spLocks noGrp="1"/>
          </p:cNvSpPr>
          <p:nvPr>
            <p:ph type="title"/>
          </p:nvPr>
        </p:nvSpPr>
        <p:spPr>
          <a:xfrm>
            <a:off x="1844950" y="1835525"/>
            <a:ext cx="4919400" cy="477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000">
                <a:solidFill>
                  <a:srgbClr val="D87AB0"/>
                </a:solidFill>
                <a:latin typeface="Arial Black" panose="020B0A04020102020204" pitchFamily="34" charset="0"/>
                <a:ea typeface="Arial Black" panose="020B0A04020102020204" pitchFamily="34" charset="0"/>
                <a:cs typeface="Arial Black" panose="020B0A04020102020204" pitchFamily="34" charset="0"/>
                <a:sym typeface="Days One" panose="02000505000000020004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146" name="Google Shape;146;p22"/>
          <p:cNvSpPr txBox="1">
            <a:spLocks noGrp="1"/>
          </p:cNvSpPr>
          <p:nvPr>
            <p:ph type="subTitle" idx="1"/>
          </p:nvPr>
        </p:nvSpPr>
        <p:spPr>
          <a:xfrm>
            <a:off x="1844950" y="2682250"/>
            <a:ext cx="4966200" cy="1143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rgbClr val="FFFFFF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>
  <p:cSld name="Title and text 4"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6"/>
          <p:cNvSpPr txBox="1">
            <a:spLocks noGrp="1"/>
          </p:cNvSpPr>
          <p:nvPr>
            <p:ph type="title"/>
          </p:nvPr>
        </p:nvSpPr>
        <p:spPr>
          <a:xfrm>
            <a:off x="715100" y="1549000"/>
            <a:ext cx="4587600" cy="191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200">
                <a:solidFill>
                  <a:srgbClr val="D87AB0"/>
                </a:solidFill>
                <a:latin typeface="Arial Black" panose="020B0A04020102020204" pitchFamily="34" charset="0"/>
                <a:ea typeface="Arial Black" panose="020B0A04020102020204" pitchFamily="34" charset="0"/>
                <a:cs typeface="Arial Black" panose="020B0A04020102020204" pitchFamily="34" charset="0"/>
                <a:sym typeface="Days One" panose="02000505000000020004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172" name="Google Shape;172;p26"/>
          <p:cNvSpPr txBox="1">
            <a:spLocks noGrp="1"/>
          </p:cNvSpPr>
          <p:nvPr>
            <p:ph type="subTitle" idx="1"/>
          </p:nvPr>
        </p:nvSpPr>
        <p:spPr>
          <a:xfrm>
            <a:off x="715100" y="3634200"/>
            <a:ext cx="4587600" cy="974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rgbClr val="FFFFFF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7"/>
          <p:cNvSpPr txBox="1">
            <a:spLocks noGrp="1"/>
          </p:cNvSpPr>
          <p:nvPr>
            <p:ph type="title"/>
          </p:nvPr>
        </p:nvSpPr>
        <p:spPr>
          <a:xfrm>
            <a:off x="720000" y="535000"/>
            <a:ext cx="7704000" cy="48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3200">
                <a:solidFill>
                  <a:srgbClr val="D87AB0"/>
                </a:solidFill>
                <a:latin typeface="Arial Black" panose="020B0A04020102020204" pitchFamily="34" charset="0"/>
                <a:ea typeface="Arial Black" panose="020B0A04020102020204" pitchFamily="34" charset="0"/>
                <a:cs typeface="Arial Black" panose="020B0A04020102020204" pitchFamily="34" charset="0"/>
                <a:sym typeface="Days One" panose="02000505000000020004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 dirty="0"/>
          </a:p>
        </p:txBody>
      </p:sp>
      <p:sp>
        <p:nvSpPr>
          <p:cNvPr id="46" name="Google Shape;46;p7"/>
          <p:cNvSpPr txBox="1">
            <a:spLocks noGrp="1"/>
          </p:cNvSpPr>
          <p:nvPr>
            <p:ph type="body" idx="1"/>
          </p:nvPr>
        </p:nvSpPr>
        <p:spPr>
          <a:xfrm>
            <a:off x="720000" y="1207475"/>
            <a:ext cx="5475900" cy="267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15240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Lato" panose="020F0502020204030203"/>
              <a:buNone/>
              <a:defRPr sz="1600" strike="noStrike">
                <a:solidFill>
                  <a:srgbClr val="FFFFFF"/>
                </a:solidFill>
                <a:latin typeface="Lato" panose="020F0502020204030203" pitchFamily="34" charset="0"/>
                <a:ea typeface="Lato" panose="020F0502020204030203" pitchFamily="34" charset="0"/>
                <a:cs typeface="Poppins" panose="00000500000000000000"/>
                <a:sym typeface="Poppins" panose="00000500000000000000"/>
              </a:defRPr>
            </a:lvl1pPr>
            <a:lvl2pPr marL="914400" lvl="1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Roboto Condensed Light" panose="02000000000000000000"/>
              <a:buChar char="○"/>
              <a:defRPr>
                <a:solidFill>
                  <a:schemeClr val="lt2"/>
                </a:solidFill>
              </a:defRPr>
            </a:lvl2pPr>
            <a:lvl3pPr marL="1371600" lvl="2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Roboto Condensed Light" panose="02000000000000000000"/>
              <a:buChar char="■"/>
              <a:defRPr>
                <a:solidFill>
                  <a:schemeClr val="lt2"/>
                </a:solidFill>
              </a:defRPr>
            </a:lvl3pPr>
            <a:lvl4pPr marL="1828800" lvl="3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Roboto Condensed Light" panose="02000000000000000000"/>
              <a:buChar char="●"/>
              <a:defRPr>
                <a:solidFill>
                  <a:schemeClr val="lt2"/>
                </a:solidFill>
              </a:defRPr>
            </a:lvl4pPr>
            <a:lvl5pPr marL="2286000" lvl="4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Roboto Condensed Light" panose="02000000000000000000"/>
              <a:buChar char="○"/>
              <a:defRPr>
                <a:solidFill>
                  <a:schemeClr val="lt2"/>
                </a:solidFill>
              </a:defRPr>
            </a:lvl5pPr>
            <a:lvl6pPr marL="2743200" lvl="5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Roboto Condensed Light" panose="02000000000000000000"/>
              <a:buChar char="■"/>
              <a:defRPr>
                <a:solidFill>
                  <a:schemeClr val="lt2"/>
                </a:solidFill>
              </a:defRPr>
            </a:lvl6pPr>
            <a:lvl7pPr marL="3200400" lvl="6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Roboto Condensed Light" panose="02000000000000000000"/>
              <a:buChar char="●"/>
              <a:defRPr>
                <a:solidFill>
                  <a:schemeClr val="lt2"/>
                </a:solidFill>
              </a:defRPr>
            </a:lvl7pPr>
            <a:lvl8pPr marL="3657600" lvl="7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Roboto Condensed Light" panose="02000000000000000000"/>
              <a:buChar char="○"/>
              <a:defRPr>
                <a:solidFill>
                  <a:schemeClr val="lt2"/>
                </a:solidFill>
              </a:defRPr>
            </a:lvl8pPr>
            <a:lvl9pPr marL="4114800" lvl="8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Roboto Condensed Light" panose="02000000000000000000"/>
              <a:buChar char="■"/>
              <a:defRPr>
                <a:solidFill>
                  <a:schemeClr val="lt2"/>
                </a:solidFill>
              </a:defRPr>
            </a:lvl9pPr>
          </a:lstStyle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>
                <a:solidFill>
                  <a:srgbClr val="D87AB0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28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59FD0C-5451-4CA0-86AF-E70AE3279989}" type="datetimeFigureOut">
              <a:rPr lang="en-US" smtClean="0"/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8.png"/><Relationship Id="rId1" Type="http://schemas.openxmlformats.org/officeDocument/2006/relationships/image" Target="../media/image17.web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6.jpeg"/><Relationship Id="rId1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7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9" name="Rectangle 438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5" name="Google Shape;435;p58"/>
          <p:cNvSpPr txBox="1">
            <a:spLocks noGrp="1"/>
          </p:cNvSpPr>
          <p:nvPr>
            <p:ph type="ctrTitle"/>
          </p:nvPr>
        </p:nvSpPr>
        <p:spPr>
          <a:xfrm>
            <a:off x="504749" y="2053786"/>
            <a:ext cx="8141817" cy="2200392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ctr"/>
            <a:br>
              <a:rPr sz="3600" b="0" i="0">
                <a:solidFill>
                  <a:srgbClr val="505468"/>
                </a:solidFill>
                <a:latin typeface="Arial Black" panose="020B0A04020102020204"/>
              </a:rPr>
            </a:br>
            <a:r>
              <a:rPr lang="en-US" altLang="ru-RU" sz="3600" b="0" i="0">
                <a:solidFill>
                  <a:srgbClr val="505468"/>
                </a:solidFill>
                <a:latin typeface="Arial Black" panose="020B0A04020102020204"/>
              </a:rPr>
              <a:t>"The History of the English Alphabet"</a:t>
            </a:r>
            <a:br>
              <a:rPr lang="en-US" altLang="ru-RU" sz="3600" b="0" i="0">
                <a:solidFill>
                  <a:srgbClr val="505468"/>
                </a:solidFill>
                <a:latin typeface="Arial Black" panose="020B0A04020102020204"/>
              </a:rPr>
            </a:br>
            <a:r>
              <a:rPr sz="2800" b="0">
                <a:solidFill>
                  <a:srgbClr val="505468"/>
                </a:solidFill>
                <a:latin typeface="Arial Black" panose="020B0A04020102020204"/>
              </a:rPr>
              <a:t>История английского алфавита</a:t>
            </a:r>
            <a:endParaRPr lang="ru-RU" sz="2800" b="0" dirty="0">
              <a:solidFill>
                <a:srgbClr val="505468"/>
              </a:solidFill>
              <a:latin typeface="Arial Black" panose="020B0A04020102020204"/>
              <a:cs typeface="Amatic SC" panose="00000500000000000000" charset="-79"/>
            </a:endParaRPr>
          </a:p>
        </p:txBody>
      </p:sp>
      <p:cxnSp>
        <p:nvCxnSpPr>
          <p:cNvPr id="437" name="Google Shape;437;p58"/>
          <p:cNvCxnSpPr/>
          <p:nvPr/>
        </p:nvCxnSpPr>
        <p:spPr>
          <a:xfrm>
            <a:off x="1765681" y="4319980"/>
            <a:ext cx="5620634" cy="8237"/>
          </a:xfrm>
          <a:prstGeom prst="straightConnector1">
            <a:avLst/>
          </a:prstGeom>
          <a:noFill/>
          <a:ln w="19050" cap="flat" cmpd="sng">
            <a:solidFill>
              <a:srgbClr val="5B5F7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2" name="Изображение 1"/>
          <p:cNvPicPr/>
          <p:nvPr/>
        </p:nvPicPr>
        <p:blipFill>
          <a:blip r:embed="rId1"/>
          <a:srcRect t="13231" b="33432"/>
          <a:stretch>
            <a:fillRect/>
          </a:stretch>
        </p:blipFill>
        <p:spPr>
          <a:xfrm>
            <a:off x="0" y="-6985"/>
            <a:ext cx="9144000" cy="206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" name="Rectangle 7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pSp>
        <p:nvGrpSpPr>
          <p:cNvPr id="36" name="Группа 35"/>
          <p:cNvGrpSpPr/>
          <p:nvPr/>
        </p:nvGrpSpPr>
        <p:grpSpPr>
          <a:xfrm>
            <a:off x="804088" y="2001423"/>
            <a:ext cx="7765803" cy="1801729"/>
            <a:chOff x="5289252" y="2563207"/>
            <a:chExt cx="7765803" cy="1801729"/>
          </a:xfrm>
        </p:grpSpPr>
        <p:grpSp>
          <p:nvGrpSpPr>
            <p:cNvPr id="37" name="Группа 36"/>
            <p:cNvGrpSpPr/>
            <p:nvPr/>
          </p:nvGrpSpPr>
          <p:grpSpPr>
            <a:xfrm>
              <a:off x="5289252" y="2573541"/>
              <a:ext cx="4354494" cy="1604772"/>
              <a:chOff x="5287845" y="2764927"/>
              <a:chExt cx="4354494" cy="1604772"/>
            </a:xfrm>
          </p:grpSpPr>
          <p:grpSp>
            <p:nvGrpSpPr>
              <p:cNvPr id="49" name="Группа 48"/>
              <p:cNvGrpSpPr/>
              <p:nvPr/>
            </p:nvGrpSpPr>
            <p:grpSpPr>
              <a:xfrm>
                <a:off x="5287845" y="3375051"/>
                <a:ext cx="316826" cy="363935"/>
                <a:chOff x="311761" y="4533935"/>
                <a:chExt cx="438507" cy="438507"/>
              </a:xfrm>
            </p:grpSpPr>
            <p:sp>
              <p:nvSpPr>
                <p:cNvPr id="72" name="Shape 10"/>
                <p:cNvSpPr/>
                <p:nvPr/>
              </p:nvSpPr>
              <p:spPr>
                <a:xfrm>
                  <a:off x="311761" y="4533935"/>
                  <a:ext cx="438507" cy="438507"/>
                </a:xfrm>
                <a:prstGeom prst="roundRect">
                  <a:avLst>
                    <a:gd name="adj" fmla="val 6668"/>
                  </a:avLst>
                </a:prstGeom>
                <a:solidFill>
                  <a:srgbClr val="EAEAEA"/>
                </a:solidFill>
                <a:ln>
                  <a:noFill/>
                </a:ln>
              </p:spPr>
              <p:txBody>
                <a:bodyPr/>
                <a:p/>
              </p:txBody>
            </p:sp>
            <p:sp>
              <p:nvSpPr>
                <p:cNvPr id="73" name="Text 11"/>
                <p:cNvSpPr/>
                <p:nvPr/>
              </p:nvSpPr>
              <p:spPr>
                <a:xfrm>
                  <a:off x="433383" y="4599882"/>
                  <a:ext cx="195264" cy="29241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rtlCol="0" anchor="t"/>
                <a:lstStyle/>
                <a:p>
                  <a:pPr marL="0" indent="0" algn="ctr">
                    <a:lnSpc>
                      <a:spcPts val="2300"/>
                    </a:lnSpc>
                    <a:buNone/>
                  </a:pPr>
                  <a:r>
                    <a:rPr lang="en-US" sz="1600" dirty="0" smtClean="0">
                      <a:solidFill>
                        <a:srgbClr val="5B5F71"/>
                      </a:solidFill>
                      <a:latin typeface="Tomorrow" panose="020B0604020202020204" pitchFamily="34" charset="0"/>
                      <a:ea typeface="Tomorrow" panose="020B0604020202020204" pitchFamily="34" charset="-122"/>
                      <a:cs typeface="Tomorrow" panose="020B0604020202020204" pitchFamily="34" charset="-120"/>
                    </a:rPr>
                    <a:t>2</a:t>
                  </a:r>
                  <a:endParaRPr lang="en-US" sz="1600" dirty="0">
                    <a:solidFill>
                      <a:srgbClr val="D6E5EF"/>
                    </a:solidFill>
                  </a:endParaRPr>
                </a:p>
              </p:txBody>
            </p:sp>
          </p:grpSp>
          <p:grpSp>
            <p:nvGrpSpPr>
              <p:cNvPr id="50" name="Группа 49"/>
              <p:cNvGrpSpPr/>
              <p:nvPr/>
            </p:nvGrpSpPr>
            <p:grpSpPr>
              <a:xfrm>
                <a:off x="5287845" y="2764927"/>
                <a:ext cx="316826" cy="363935"/>
                <a:chOff x="311761" y="4533935"/>
                <a:chExt cx="438507" cy="438507"/>
              </a:xfrm>
            </p:grpSpPr>
            <p:sp>
              <p:nvSpPr>
                <p:cNvPr id="70" name="Shape 10"/>
                <p:cNvSpPr/>
                <p:nvPr/>
              </p:nvSpPr>
              <p:spPr>
                <a:xfrm>
                  <a:off x="311761" y="4533935"/>
                  <a:ext cx="438507" cy="438507"/>
                </a:xfrm>
                <a:prstGeom prst="roundRect">
                  <a:avLst>
                    <a:gd name="adj" fmla="val 6668"/>
                  </a:avLst>
                </a:prstGeom>
                <a:solidFill>
                  <a:srgbClr val="EAEAEA"/>
                </a:solidFill>
                <a:ln>
                  <a:noFill/>
                </a:ln>
              </p:spPr>
              <p:txBody>
                <a:bodyPr/>
                <a:p/>
              </p:txBody>
            </p:sp>
            <p:sp>
              <p:nvSpPr>
                <p:cNvPr id="71" name="Text 11"/>
                <p:cNvSpPr/>
                <p:nvPr/>
              </p:nvSpPr>
              <p:spPr>
                <a:xfrm>
                  <a:off x="433383" y="4599882"/>
                  <a:ext cx="195264" cy="29241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rtlCol="0" anchor="t"/>
                <a:lstStyle/>
                <a:p>
                  <a:pPr marL="0" indent="0" algn="ctr">
                    <a:lnSpc>
                      <a:spcPts val="2300"/>
                    </a:lnSpc>
                    <a:buNone/>
                  </a:pPr>
                  <a:r>
                    <a:rPr lang="ru-RU" sz="1600" dirty="0" smtClean="0">
                      <a:solidFill>
                        <a:srgbClr val="5B5F71"/>
                      </a:solidFill>
                      <a:latin typeface="Tomorrow" panose="020B0604020202020204" pitchFamily="34" charset="0"/>
                      <a:ea typeface="Tomorrow" panose="020B0604020202020204" pitchFamily="34" charset="-122"/>
                      <a:cs typeface="Tomorrow" panose="020B0604020202020204" pitchFamily="34" charset="-120"/>
                    </a:rPr>
                    <a:t>1</a:t>
                  </a:r>
                  <a:endParaRPr lang="en-US" sz="1600" dirty="0">
                    <a:solidFill>
                      <a:srgbClr val="D6E5EF"/>
                    </a:solidFill>
                  </a:endParaRPr>
                </a:p>
              </p:txBody>
            </p:sp>
          </p:grpSp>
          <p:grpSp>
            <p:nvGrpSpPr>
              <p:cNvPr id="51" name="Группа 50"/>
              <p:cNvGrpSpPr/>
              <p:nvPr/>
            </p:nvGrpSpPr>
            <p:grpSpPr>
              <a:xfrm>
                <a:off x="5287845" y="3985173"/>
                <a:ext cx="316826" cy="363935"/>
                <a:chOff x="311761" y="4533934"/>
                <a:chExt cx="438507" cy="438507"/>
              </a:xfrm>
            </p:grpSpPr>
            <p:sp>
              <p:nvSpPr>
                <p:cNvPr id="61" name="Shape 10"/>
                <p:cNvSpPr/>
                <p:nvPr/>
              </p:nvSpPr>
              <p:spPr>
                <a:xfrm>
                  <a:off x="311761" y="4533934"/>
                  <a:ext cx="438507" cy="438507"/>
                </a:xfrm>
                <a:prstGeom prst="roundRect">
                  <a:avLst>
                    <a:gd name="adj" fmla="val 6668"/>
                  </a:avLst>
                </a:prstGeom>
                <a:solidFill>
                  <a:srgbClr val="EAEAEA"/>
                </a:solidFill>
                <a:ln>
                  <a:noFill/>
                </a:ln>
              </p:spPr>
              <p:txBody>
                <a:bodyPr/>
                <a:p/>
              </p:txBody>
            </p:sp>
            <p:sp>
              <p:nvSpPr>
                <p:cNvPr id="67" name="Text 11"/>
                <p:cNvSpPr/>
                <p:nvPr/>
              </p:nvSpPr>
              <p:spPr>
                <a:xfrm>
                  <a:off x="433383" y="4599882"/>
                  <a:ext cx="195264" cy="29241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rtlCol="0" anchor="t"/>
                <a:lstStyle/>
                <a:p>
                  <a:pPr marL="0" indent="0" algn="ctr">
                    <a:lnSpc>
                      <a:spcPts val="2300"/>
                    </a:lnSpc>
                    <a:buNone/>
                  </a:pPr>
                  <a:r>
                    <a:rPr lang="ru-RU" sz="1600" dirty="0" smtClean="0">
                      <a:solidFill>
                        <a:srgbClr val="5B5F71"/>
                      </a:solidFill>
                      <a:latin typeface="Tomorrow" panose="020B0604020202020204" pitchFamily="34" charset="0"/>
                      <a:ea typeface="Tomorrow" panose="020B0604020202020204" pitchFamily="34" charset="-122"/>
                      <a:cs typeface="Tomorrow" panose="020B0604020202020204" pitchFamily="34" charset="-120"/>
                    </a:rPr>
                    <a:t>3</a:t>
                  </a:r>
                  <a:endParaRPr lang="en-US" sz="1600" dirty="0">
                    <a:solidFill>
                      <a:srgbClr val="D6E5EF"/>
                    </a:solidFill>
                  </a:endParaRPr>
                </a:p>
              </p:txBody>
            </p:sp>
          </p:grpSp>
          <p:grpSp>
            <p:nvGrpSpPr>
              <p:cNvPr id="52" name="Группа 51"/>
              <p:cNvGrpSpPr/>
              <p:nvPr/>
            </p:nvGrpSpPr>
            <p:grpSpPr>
              <a:xfrm>
                <a:off x="9325513" y="2794274"/>
                <a:ext cx="316826" cy="363935"/>
                <a:chOff x="5900147" y="2363872"/>
                <a:chExt cx="438507" cy="438507"/>
              </a:xfrm>
            </p:grpSpPr>
            <p:sp>
              <p:nvSpPr>
                <p:cNvPr id="59" name="Shape 10"/>
                <p:cNvSpPr/>
                <p:nvPr/>
              </p:nvSpPr>
              <p:spPr>
                <a:xfrm>
                  <a:off x="5900147" y="2363872"/>
                  <a:ext cx="438507" cy="438507"/>
                </a:xfrm>
                <a:prstGeom prst="roundRect">
                  <a:avLst>
                    <a:gd name="adj" fmla="val 6668"/>
                  </a:avLst>
                </a:prstGeom>
                <a:solidFill>
                  <a:srgbClr val="EAEAEA"/>
                </a:solidFill>
                <a:ln>
                  <a:noFill/>
                </a:ln>
              </p:spPr>
              <p:txBody>
                <a:bodyPr/>
                <a:p/>
              </p:txBody>
            </p:sp>
            <p:sp>
              <p:nvSpPr>
                <p:cNvPr id="60" name="Text 11"/>
                <p:cNvSpPr/>
                <p:nvPr/>
              </p:nvSpPr>
              <p:spPr>
                <a:xfrm>
                  <a:off x="6021768" y="2429820"/>
                  <a:ext cx="195264" cy="29241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rtlCol="0" anchor="t"/>
                <a:lstStyle/>
                <a:p>
                  <a:pPr marL="0" indent="0" algn="ctr">
                    <a:lnSpc>
                      <a:spcPts val="2300"/>
                    </a:lnSpc>
                    <a:buNone/>
                  </a:pPr>
                  <a:r>
                    <a:rPr lang="ru-RU" sz="1600" dirty="0" smtClean="0">
                      <a:solidFill>
                        <a:srgbClr val="5B5F71"/>
                      </a:solidFill>
                      <a:latin typeface="Tomorrow" panose="020B0604020202020204" pitchFamily="34" charset="0"/>
                      <a:ea typeface="Tomorrow" panose="020B0604020202020204" pitchFamily="34" charset="-122"/>
                      <a:cs typeface="Tomorrow" panose="020B0604020202020204" pitchFamily="34" charset="-120"/>
                    </a:rPr>
                    <a:t>4</a:t>
                  </a:r>
                  <a:endParaRPr lang="en-US" sz="1600" dirty="0">
                    <a:solidFill>
                      <a:srgbClr val="D6E5EF"/>
                    </a:solidFill>
                  </a:endParaRPr>
                </a:p>
              </p:txBody>
            </p:sp>
          </p:grpSp>
          <p:grpSp>
            <p:nvGrpSpPr>
              <p:cNvPr id="53" name="Группа 52"/>
              <p:cNvGrpSpPr/>
              <p:nvPr/>
            </p:nvGrpSpPr>
            <p:grpSpPr>
              <a:xfrm>
                <a:off x="9325513" y="3400017"/>
                <a:ext cx="316826" cy="363935"/>
                <a:chOff x="5900146" y="2363868"/>
                <a:chExt cx="438507" cy="438507"/>
              </a:xfrm>
            </p:grpSpPr>
            <p:sp>
              <p:nvSpPr>
                <p:cNvPr id="57" name="Shape 10"/>
                <p:cNvSpPr/>
                <p:nvPr/>
              </p:nvSpPr>
              <p:spPr>
                <a:xfrm>
                  <a:off x="5900146" y="2363868"/>
                  <a:ext cx="438507" cy="438507"/>
                </a:xfrm>
                <a:prstGeom prst="roundRect">
                  <a:avLst>
                    <a:gd name="adj" fmla="val 6668"/>
                  </a:avLst>
                </a:prstGeom>
                <a:solidFill>
                  <a:srgbClr val="EAEAEA"/>
                </a:solidFill>
                <a:ln>
                  <a:noFill/>
                </a:ln>
              </p:spPr>
              <p:txBody>
                <a:bodyPr/>
                <a:p/>
              </p:txBody>
            </p:sp>
            <p:sp>
              <p:nvSpPr>
                <p:cNvPr id="58" name="Text 11"/>
                <p:cNvSpPr/>
                <p:nvPr/>
              </p:nvSpPr>
              <p:spPr>
                <a:xfrm>
                  <a:off x="6021767" y="2429820"/>
                  <a:ext cx="195264" cy="29241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rtlCol="0" anchor="t"/>
                <a:lstStyle/>
                <a:p>
                  <a:pPr marL="0" indent="0" algn="ctr">
                    <a:lnSpc>
                      <a:spcPts val="2300"/>
                    </a:lnSpc>
                    <a:buNone/>
                  </a:pPr>
                  <a:r>
                    <a:rPr lang="ru-RU" sz="1600" dirty="0" smtClean="0">
                      <a:solidFill>
                        <a:srgbClr val="5B5F71"/>
                      </a:solidFill>
                      <a:latin typeface="Tomorrow" panose="020B0604020202020204" pitchFamily="34" charset="0"/>
                      <a:ea typeface="Tomorrow" panose="020B0604020202020204" pitchFamily="34" charset="-122"/>
                      <a:cs typeface="Tomorrow" panose="020B0604020202020204" pitchFamily="34" charset="-120"/>
                    </a:rPr>
                    <a:t>5</a:t>
                  </a:r>
                  <a:endParaRPr lang="en-US" sz="1600" dirty="0">
                    <a:solidFill>
                      <a:srgbClr val="D6E5EF"/>
                    </a:solidFill>
                  </a:endParaRPr>
                </a:p>
              </p:txBody>
            </p:sp>
          </p:grpSp>
          <p:grpSp>
            <p:nvGrpSpPr>
              <p:cNvPr id="54" name="Группа 53"/>
              <p:cNvGrpSpPr/>
              <p:nvPr/>
            </p:nvGrpSpPr>
            <p:grpSpPr>
              <a:xfrm>
                <a:off x="9325512" y="4005764"/>
                <a:ext cx="316826" cy="363935"/>
                <a:chOff x="5900143" y="2363873"/>
                <a:chExt cx="438507" cy="438507"/>
              </a:xfrm>
            </p:grpSpPr>
            <p:sp>
              <p:nvSpPr>
                <p:cNvPr id="55" name="Shape 10"/>
                <p:cNvSpPr/>
                <p:nvPr/>
              </p:nvSpPr>
              <p:spPr>
                <a:xfrm>
                  <a:off x="5900143" y="2363873"/>
                  <a:ext cx="438507" cy="438507"/>
                </a:xfrm>
                <a:prstGeom prst="roundRect">
                  <a:avLst>
                    <a:gd name="adj" fmla="val 6668"/>
                  </a:avLst>
                </a:prstGeom>
                <a:solidFill>
                  <a:srgbClr val="EAEAEA"/>
                </a:solidFill>
                <a:ln>
                  <a:noFill/>
                </a:ln>
              </p:spPr>
              <p:txBody>
                <a:bodyPr/>
                <a:p/>
              </p:txBody>
            </p:sp>
            <p:sp>
              <p:nvSpPr>
                <p:cNvPr id="56" name="Text 11"/>
                <p:cNvSpPr/>
                <p:nvPr/>
              </p:nvSpPr>
              <p:spPr>
                <a:xfrm>
                  <a:off x="6021765" y="2429821"/>
                  <a:ext cx="195264" cy="29241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rtlCol="0" anchor="t"/>
                <a:lstStyle/>
                <a:p>
                  <a:pPr marL="0" indent="0" algn="ctr">
                    <a:lnSpc>
                      <a:spcPts val="2300"/>
                    </a:lnSpc>
                    <a:buNone/>
                  </a:pPr>
                  <a:r>
                    <a:rPr lang="ru-RU" sz="1600" dirty="0" smtClean="0">
                      <a:solidFill>
                        <a:srgbClr val="5B5F71"/>
                      </a:solidFill>
                      <a:latin typeface="Tomorrow" panose="020B0604020202020204" pitchFamily="34" charset="0"/>
                      <a:ea typeface="Tomorrow" panose="020B0604020202020204" pitchFamily="34" charset="-122"/>
                      <a:cs typeface="Tomorrow" panose="020B0604020202020204" pitchFamily="34" charset="-120"/>
                    </a:rPr>
                    <a:t>6</a:t>
                  </a:r>
                  <a:endParaRPr lang="en-US" sz="1600" dirty="0">
                    <a:solidFill>
                      <a:srgbClr val="D6E5EF"/>
                    </a:solidFill>
                  </a:endParaRPr>
                </a:p>
              </p:txBody>
            </p:sp>
          </p:grpSp>
        </p:grpSp>
        <p:sp>
          <p:nvSpPr>
            <p:cNvPr id="38" name="Text 13"/>
            <p:cNvSpPr/>
            <p:nvPr/>
          </p:nvSpPr>
          <p:spPr>
            <a:xfrm>
              <a:off x="5693951" y="2563207"/>
              <a:ext cx="3323436" cy="57084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t"/>
            <a:lstStyle/>
            <a:p>
              <a:pPr marL="0" indent="0">
                <a:buNone/>
              </a:pPr>
              <a:r>
                <a:rPr sz="1100" b="0" i="0">
                  <a:solidFill>
                    <a:srgbClr val="5B5F71"/>
                  </a:solidFill>
                  <a:latin typeface="Arial" panose="020B0604020202020204"/>
                </a:rPr>
                <a:t>Латинский алфавит произошел от этрусского, который, в свою очередь, от греческого</a:t>
              </a:r>
              <a:endParaRPr lang="ru-RU" sz="1200" dirty="0">
                <a:solidFill>
                  <a:srgbClr val="D6E5E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Text 13"/>
            <p:cNvSpPr/>
            <p:nvPr/>
          </p:nvSpPr>
          <p:spPr>
            <a:xfrm>
              <a:off x="5693951" y="3161728"/>
              <a:ext cx="3323436" cy="57084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t"/>
            <a:lstStyle/>
            <a:p>
              <a:pPr marL="0" indent="0">
                <a:buNone/>
              </a:pPr>
              <a:r>
                <a:rPr sz="1100" b="0" i="0">
                  <a:solidFill>
                    <a:srgbClr val="5B5F71"/>
                  </a:solidFill>
                  <a:latin typeface="Arial" panose="020B0604020202020204"/>
                </a:rPr>
                <a:t>Древние римляне адаптировали буквы для латинского языка (VII век до н.э.)</a:t>
              </a:r>
              <a:endParaRPr lang="ru-RU" sz="1200" dirty="0">
                <a:solidFill>
                  <a:srgbClr val="D6E5E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" name="Text 13"/>
            <p:cNvSpPr/>
            <p:nvPr/>
          </p:nvSpPr>
          <p:spPr>
            <a:xfrm>
              <a:off x="5693951" y="3765046"/>
              <a:ext cx="3323436" cy="57084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t"/>
            <a:lstStyle/>
            <a:p>
              <a:pPr marL="0" indent="0">
                <a:buNone/>
              </a:pPr>
              <a:r>
                <a:rPr sz="1100" b="0" i="0">
                  <a:solidFill>
                    <a:srgbClr val="5B5F71"/>
                  </a:solidFill>
                  <a:latin typeface="Arial" panose="020B0604020202020204"/>
                </a:rPr>
                <a:t>Изначально 21 буква; J, U, W появились позже</a:t>
              </a:r>
              <a:endParaRPr lang="ru-RU" sz="1200" dirty="0">
                <a:solidFill>
                  <a:srgbClr val="D6E5E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Text 13"/>
            <p:cNvSpPr/>
            <p:nvPr/>
          </p:nvSpPr>
          <p:spPr>
            <a:xfrm>
              <a:off x="9731619" y="2581624"/>
              <a:ext cx="3323436" cy="57084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t"/>
            <a:lstStyle/>
            <a:p>
              <a:pPr marL="0" indent="0">
                <a:buNone/>
              </a:pPr>
              <a:r>
                <a:rPr sz="1100" b="0" i="0">
                  <a:solidFill>
                    <a:srgbClr val="5B5F71"/>
                  </a:solidFill>
                  <a:latin typeface="Arial" panose="020B0604020202020204"/>
                </a:rPr>
                <a:t>Распространение с Римской империей по Европе</a:t>
              </a:r>
              <a:endParaRPr lang="ru-RU" sz="1200" dirty="0">
                <a:solidFill>
                  <a:srgbClr val="D6E5E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" name="Text 13"/>
            <p:cNvSpPr/>
            <p:nvPr/>
          </p:nvSpPr>
          <p:spPr>
            <a:xfrm>
              <a:off x="9731619" y="3180390"/>
              <a:ext cx="3323436" cy="57084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t"/>
            <a:lstStyle/>
            <a:p>
              <a:pPr marL="0" indent="0">
                <a:buNone/>
              </a:pPr>
              <a:r>
                <a:rPr sz="1100" b="0" i="0">
                  <a:solidFill>
                    <a:srgbClr val="5B5F71"/>
                  </a:solidFill>
                  <a:latin typeface="Arial" panose="020B0604020202020204"/>
                </a:rPr>
                <a:t>Основа для многих языков, включая английский</a:t>
              </a:r>
              <a:endParaRPr lang="ru-RU" sz="1200" dirty="0">
                <a:solidFill>
                  <a:srgbClr val="D6E5E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" name="Text 13"/>
            <p:cNvSpPr/>
            <p:nvPr/>
          </p:nvSpPr>
          <p:spPr>
            <a:xfrm>
              <a:off x="9731619" y="3794095"/>
              <a:ext cx="3323436" cy="57084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t"/>
            <a:lstStyle/>
            <a:p>
              <a:pPr marL="0" indent="0">
                <a:buNone/>
              </a:pPr>
              <a:r>
                <a:rPr sz="1100" b="0" i="0">
                  <a:solidFill>
                    <a:srgbClr val="5B5F71"/>
                  </a:solidFill>
                  <a:latin typeface="Arial" panose="020B0604020202020204"/>
                </a:rPr>
                <a:t>Изменения в алфавите соответствуют фонетике языков</a:t>
              </a:r>
              <a:endParaRPr lang="ru-RU" sz="1200" dirty="0">
                <a:solidFill>
                  <a:srgbClr val="D6E5E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3" name="Изображение 2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-78105"/>
            <a:ext cx="9144000" cy="2041525"/>
          </a:xfrm>
          <a:prstGeom prst="rect">
            <a:avLst/>
          </a:prstGeom>
        </p:spPr>
      </p:pic>
      <p:cxnSp>
        <p:nvCxnSpPr>
          <p:cNvPr id="31" name="Google Shape;1535;p82"/>
          <p:cNvCxnSpPr/>
          <p:nvPr/>
        </p:nvCxnSpPr>
        <p:spPr>
          <a:xfrm>
            <a:off x="77871" y="1279994"/>
            <a:ext cx="8502858" cy="51309"/>
          </a:xfrm>
          <a:prstGeom prst="straightConnector1">
            <a:avLst/>
          </a:prstGeom>
          <a:noFill/>
          <a:ln w="19050" cap="flat" cmpd="sng">
            <a:solidFill>
              <a:srgbClr val="5B5F7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2" name="Google Shape;1533;p82"/>
          <p:cNvSpPr txBox="1">
            <a:spLocks noGrp="1"/>
          </p:cNvSpPr>
          <p:nvPr>
            <p:ph type="title"/>
          </p:nvPr>
        </p:nvSpPr>
        <p:spPr>
          <a:xfrm>
            <a:off x="77870" y="-105594"/>
            <a:ext cx="8502859" cy="1382165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  <a:scene3d>
              <a:camera prst="orthographicFront"/>
              <a:lightRig rig="threePt" dir="t"/>
            </a:scene3d>
          </a:bodyPr>
          <a:lstStyle/>
          <a:p>
            <a:pPr lvl="0"/>
            <a:r>
              <a:rPr sz="2000" b="0" i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/>
              </a:rPr>
              <a:t>Происхождение латинского алфавита</a:t>
            </a:r>
            <a:endParaRPr sz="2000" b="0" i="0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Black" panose="020B0A04020102020204"/>
            </a:endParaRPr>
          </a:p>
        </p:txBody>
      </p:sp>
      <p:pic>
        <p:nvPicPr>
          <p:cNvPr id="2" name="Изображение 1"/>
          <p:cNvPicPr/>
          <p:nvPr/>
        </p:nvPicPr>
        <p:blipFill>
          <a:blip r:embed="rId2"/>
          <a:stretch>
            <a:fillRect/>
          </a:stretch>
        </p:blipFill>
        <p:spPr>
          <a:xfrm>
            <a:off x="803910" y="3806825"/>
            <a:ext cx="7228205" cy="124015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05" name="Rectangle 280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2802" name="Google Shape;2802;p107"/>
          <p:cNvCxnSpPr/>
          <p:nvPr/>
        </p:nvCxnSpPr>
        <p:spPr>
          <a:xfrm>
            <a:off x="5230256" y="2303512"/>
            <a:ext cx="3776584" cy="1"/>
          </a:xfrm>
          <a:prstGeom prst="straightConnector1">
            <a:avLst/>
          </a:prstGeom>
          <a:noFill/>
          <a:ln w="19050" cap="flat" cmpd="sng">
            <a:solidFill>
              <a:srgbClr val="5B5F7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1" name="Google Shape;1533;p82"/>
          <p:cNvSpPr txBox="1">
            <a:spLocks noGrp="1"/>
          </p:cNvSpPr>
          <p:nvPr>
            <p:ph type="title"/>
          </p:nvPr>
        </p:nvSpPr>
        <p:spPr>
          <a:xfrm>
            <a:off x="5230256" y="779616"/>
            <a:ext cx="3776584" cy="1481818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/>
            <a:r>
              <a:rPr sz="2000" b="0" i="0">
                <a:solidFill>
                  <a:srgbClr val="505468"/>
                </a:solidFill>
                <a:latin typeface="Arial Black" panose="020B0A04020102020204"/>
              </a:rPr>
              <a:t>Староанглийская письменность</a:t>
            </a:r>
            <a:endParaRPr sz="2000" dirty="0">
              <a:latin typeface="Arial Black" panose="020B0A040201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30256" y="2303512"/>
            <a:ext cx="3776584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defTabSz="685800">
              <a:buClrTx/>
              <a:buSzPts val="1800"/>
            </a:pPr>
            <a:r>
              <a:rPr sz="1200" b="0" i="0">
                <a:solidFill>
                  <a:srgbClr val="5B5F71"/>
                </a:solidFill>
              </a:rPr>
              <a:t>• Период: V-XII века</a:t>
            </a:r>
            <a:endParaRPr sz="1200" b="0" i="0">
              <a:solidFill>
                <a:srgbClr val="5B5F71"/>
              </a:solidFill>
            </a:endParaRPr>
          </a:p>
          <a:p>
            <a:r>
              <a:rPr sz="1200" b="0" i="0">
                <a:solidFill>
                  <a:srgbClr val="5B5F71"/>
                </a:solidFill>
              </a:rPr>
              <a:t>• Развитие после заселения англосаксов</a:t>
            </a:r>
            <a:endParaRPr sz="1200" b="0" i="0">
              <a:solidFill>
                <a:srgbClr val="5B5F71"/>
              </a:solidFill>
            </a:endParaRPr>
          </a:p>
          <a:p>
            <a:r>
              <a:rPr sz="1200" b="0" i="0">
                <a:solidFill>
                  <a:srgbClr val="5B5F71"/>
                </a:solidFill>
              </a:rPr>
              <a:t>• Изначально использовался рунический алфавит (Футорк)</a:t>
            </a:r>
            <a:endParaRPr sz="1200" b="0" i="0">
              <a:solidFill>
                <a:srgbClr val="5B5F71"/>
              </a:solidFill>
            </a:endParaRPr>
          </a:p>
          <a:p>
            <a:r>
              <a:rPr sz="1200" b="0" i="0">
                <a:solidFill>
                  <a:srgbClr val="5B5F71"/>
                </a:solidFill>
              </a:rPr>
              <a:t>• Влияние христианства: приход латинского письма</a:t>
            </a:r>
            <a:endParaRPr sz="1200" b="0" i="0">
              <a:solidFill>
                <a:srgbClr val="5B5F71"/>
              </a:solidFill>
            </a:endParaRPr>
          </a:p>
          <a:p>
            <a:r>
              <a:rPr sz="1200" b="0" i="0">
                <a:solidFill>
                  <a:srgbClr val="5B5F71"/>
                </a:solidFill>
              </a:rPr>
              <a:t>• Гибридный алфавит: сочетание латинских букв и рун</a:t>
            </a:r>
            <a:endParaRPr sz="1200" b="0" i="0">
              <a:solidFill>
                <a:srgbClr val="5B5F71"/>
              </a:solidFill>
            </a:endParaRPr>
          </a:p>
          <a:p>
            <a:r>
              <a:rPr sz="1200" b="0" i="0">
                <a:solidFill>
                  <a:srgbClr val="5B5F71"/>
                </a:solidFill>
              </a:rPr>
              <a:t>• Примеры рун: </a:t>
            </a:r>
            <a:r>
              <a:rPr sz="1200" b="0" i="1">
                <a:solidFill>
                  <a:srgbClr val="5B5F71"/>
                </a:solidFill>
              </a:rPr>
              <a:t>thorn</a:t>
            </a:r>
            <a:r>
              <a:rPr sz="1200" b="0" i="0">
                <a:solidFill>
                  <a:srgbClr val="5B5F71"/>
                </a:solidFill>
              </a:rPr>
              <a:t> (þ) для 'th', </a:t>
            </a:r>
            <a:r>
              <a:rPr sz="1200" b="0" i="1">
                <a:solidFill>
                  <a:srgbClr val="5B5F71"/>
                </a:solidFill>
              </a:rPr>
              <a:t>wynn</a:t>
            </a:r>
            <a:r>
              <a:rPr sz="1200" b="0" i="0">
                <a:solidFill>
                  <a:srgbClr val="5B5F71"/>
                </a:solidFill>
              </a:rPr>
              <a:t> (ƿ) для 'w'</a:t>
            </a:r>
            <a:endParaRPr sz="1200" b="0" i="0">
              <a:solidFill>
                <a:srgbClr val="5B5F71"/>
              </a:solidFill>
            </a:endParaRPr>
          </a:p>
          <a:p>
            <a:r>
              <a:rPr sz="1200" b="0" i="0">
                <a:solidFill>
                  <a:srgbClr val="5B5F71"/>
                </a:solidFill>
              </a:rPr>
              <a:t>• Постепенное вытеснение рун латиницей</a:t>
            </a:r>
            <a:endParaRPr sz="1200" b="0" i="0">
              <a:solidFill>
                <a:srgbClr val="5B5F71"/>
              </a:solidFill>
            </a:endParaRPr>
          </a:p>
          <a:p>
            <a:r>
              <a:rPr sz="1200" b="0" i="0">
                <a:solidFill>
                  <a:srgbClr val="5B5F71"/>
                </a:solidFill>
              </a:rPr>
              <a:t>• Значение изучения: понимание развития английского языка</a:t>
            </a:r>
            <a:endParaRPr sz="1200" b="0" i="0">
              <a:solidFill>
                <a:srgbClr val="5B5F71"/>
              </a:solidFill>
            </a:endParaRPr>
          </a:p>
        </p:txBody>
      </p:sp>
      <p:pic>
        <p:nvPicPr>
          <p:cNvPr id="2803" name="Picture 2802" descr="image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093096" cy="5143500"/>
          </a:xfrm>
          <a:prstGeom prst="rect">
            <a:avLst/>
          </a:prstGeom>
        </p:spPr>
      </p:pic>
      <p:pic>
        <p:nvPicPr>
          <p:cNvPr id="2804" name="Picture 2803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89330"/>
            <a:ext cx="5093335" cy="3408680"/>
          </a:xfrm>
          <a:prstGeom prst="rect">
            <a:avLst/>
          </a:prstGeom>
          <a:ln w="9525"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4" name="Rectangle 65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49" name="Google Shape;649;p64"/>
          <p:cNvSpPr txBox="1">
            <a:spLocks noGrp="1"/>
          </p:cNvSpPr>
          <p:nvPr>
            <p:ph type="title"/>
          </p:nvPr>
        </p:nvSpPr>
        <p:spPr>
          <a:xfrm>
            <a:off x="701107" y="1264271"/>
            <a:ext cx="7813785" cy="1823415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ctr"/>
            <a:r>
              <a:rPr sz="2400" b="0" i="0">
                <a:solidFill>
                  <a:srgbClr val="505468"/>
                </a:solidFill>
                <a:latin typeface="Arial Black" panose="020B0A04020102020204"/>
              </a:rPr>
              <a:t>Cтановление английского алфавита</a:t>
            </a:r>
            <a:endParaRPr sz="2400" dirty="0">
              <a:latin typeface="Arial Black" panose="020B0A04020102020204" pitchFamily="34" charset="0"/>
            </a:endParaRPr>
          </a:p>
        </p:txBody>
      </p:sp>
      <p:sp>
        <p:nvSpPr>
          <p:cNvPr id="650" name="Google Shape;650;p64"/>
          <p:cNvSpPr txBox="1">
            <a:spLocks noGrp="1"/>
          </p:cNvSpPr>
          <p:nvPr>
            <p:ph type="title" idx="4294967295"/>
          </p:nvPr>
        </p:nvSpPr>
        <p:spPr>
          <a:xfrm>
            <a:off x="3895532" y="2754690"/>
            <a:ext cx="1424936" cy="1168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sz="4000" b="0" i="0">
                <a:solidFill>
                  <a:srgbClr val="5B5F71"/>
                </a:solidFill>
              </a:rPr>
              <a:t>2</a:t>
            </a:r>
            <a:endParaRPr sz="4000" dirty="0">
              <a:solidFill>
                <a:srgbClr val="D6E5EF"/>
              </a:solidFill>
              <a:latin typeface="DFMincho-SU" panose="02010609010101010101" pitchFamily="1" charset="-128"/>
              <a:ea typeface="DFMincho-SU" panose="02010609010101010101" pitchFamily="1" charset="-128"/>
            </a:endParaRPr>
          </a:p>
        </p:txBody>
      </p:sp>
      <p:cxnSp>
        <p:nvCxnSpPr>
          <p:cNvPr id="652" name="Google Shape;652;p64"/>
          <p:cNvCxnSpPr/>
          <p:nvPr/>
        </p:nvCxnSpPr>
        <p:spPr>
          <a:xfrm>
            <a:off x="2353950" y="3087686"/>
            <a:ext cx="4508100" cy="0"/>
          </a:xfrm>
          <a:prstGeom prst="straightConnector1">
            <a:avLst/>
          </a:prstGeom>
          <a:noFill/>
          <a:ln w="19050" cap="flat" cmpd="sng">
            <a:solidFill>
              <a:srgbClr val="5B5F7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4" name="Изображение 3"/>
          <p:cNvPicPr/>
          <p:nvPr/>
        </p:nvPicPr>
        <p:blipFill>
          <a:blip r:embed="rId1"/>
          <a:srcRect t="22452" b="33432"/>
          <a:stretch>
            <a:fillRect/>
          </a:stretch>
        </p:blipFill>
        <p:spPr>
          <a:xfrm>
            <a:off x="0" y="0"/>
            <a:ext cx="9144000" cy="170434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7" name="Rectangle 153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29" name="Google Shape;1535;p82"/>
          <p:cNvCxnSpPr/>
          <p:nvPr/>
        </p:nvCxnSpPr>
        <p:spPr>
          <a:xfrm flipV="1">
            <a:off x="7046397" y="868072"/>
            <a:ext cx="0" cy="876604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35" name="Google Shape;1535;p82"/>
          <p:cNvCxnSpPr/>
          <p:nvPr/>
        </p:nvCxnSpPr>
        <p:spPr>
          <a:xfrm>
            <a:off x="77871" y="1335653"/>
            <a:ext cx="6968526" cy="58503"/>
          </a:xfrm>
          <a:prstGeom prst="straightConnector1">
            <a:avLst/>
          </a:prstGeom>
          <a:noFill/>
          <a:ln w="19050" cap="flat" cmpd="sng">
            <a:solidFill>
              <a:srgbClr val="5B5F71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2" name="Группа 1"/>
          <p:cNvGrpSpPr/>
          <p:nvPr/>
        </p:nvGrpSpPr>
        <p:grpSpPr>
          <a:xfrm>
            <a:off x="645822" y="1559531"/>
            <a:ext cx="7949612" cy="3446810"/>
            <a:chOff x="958242" y="1696691"/>
            <a:chExt cx="7949612" cy="3446810"/>
          </a:xfrm>
        </p:grpSpPr>
        <p:grpSp>
          <p:nvGrpSpPr>
            <p:cNvPr id="53" name="Группа 52"/>
            <p:cNvGrpSpPr/>
            <p:nvPr/>
          </p:nvGrpSpPr>
          <p:grpSpPr>
            <a:xfrm>
              <a:off x="958242" y="3963403"/>
              <a:ext cx="3323436" cy="1180098"/>
              <a:chOff x="831014" y="3716130"/>
              <a:chExt cx="3323435" cy="1036113"/>
            </a:xfrm>
          </p:grpSpPr>
          <p:sp>
            <p:nvSpPr>
              <p:cNvPr id="83" name="Text 12"/>
              <p:cNvSpPr/>
              <p:nvPr/>
            </p:nvSpPr>
            <p:spPr>
              <a:xfrm>
                <a:off x="831014" y="3716130"/>
                <a:ext cx="3323434" cy="3723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 anchor="ctr">
                <a:noAutofit/>
              </a:bodyPr>
              <a:lstStyle/>
              <a:p>
                <a:pPr marL="0" indent="0">
                  <a:buNone/>
                </a:pPr>
                <a:r>
                  <a:rPr sz="1200" b="0" i="0">
                    <a:solidFill>
                      <a:srgbClr val="505468"/>
                    </a:solidFill>
                    <a:latin typeface="Arial Black" panose="020B0A04020102020204"/>
                  </a:rPr>
                  <a:t>Новые диграфы</a:t>
                </a:r>
                <a:endParaRPr lang="en-US" dirty="0">
                  <a:solidFill>
                    <a:srgbClr val="D87AB0"/>
                  </a:solidFill>
                  <a:latin typeface="Arial Black" panose="020B0A04020102020204" pitchFamily="34" charset="0"/>
                </a:endParaRPr>
              </a:p>
            </p:txBody>
          </p:sp>
          <p:sp>
            <p:nvSpPr>
              <p:cNvPr id="84" name="Text 13"/>
              <p:cNvSpPr/>
              <p:nvPr/>
            </p:nvSpPr>
            <p:spPr>
              <a:xfrm>
                <a:off x="831014" y="4128594"/>
                <a:ext cx="3323435" cy="62364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 anchor="t"/>
              <a:lstStyle/>
              <a:p>
                <a:pPr marL="0" indent="0">
                  <a:buNone/>
                </a:pPr>
                <a:r>
                  <a:rPr sz="1200" b="0" i="0">
                    <a:solidFill>
                      <a:srgbClr val="5B5F71"/>
                    </a:solidFill>
                    <a:latin typeface="Arial" panose="020B0604020202020204"/>
                  </a:rPr>
                  <a:t>'sh' для [ʃ], 'gh' для [x]</a:t>
                </a:r>
                <a:endParaRPr lang="en-US" sz="900" dirty="0">
                  <a:solidFill>
                    <a:srgbClr val="D6E5E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4" name="Группа 53"/>
            <p:cNvGrpSpPr/>
            <p:nvPr/>
          </p:nvGrpSpPr>
          <p:grpSpPr>
            <a:xfrm>
              <a:off x="958242" y="2857633"/>
              <a:ext cx="3323437" cy="1124405"/>
              <a:chOff x="831014" y="3756999"/>
              <a:chExt cx="3323436" cy="987216"/>
            </a:xfrm>
          </p:grpSpPr>
          <p:sp>
            <p:nvSpPr>
              <p:cNvPr id="79" name="Text 12"/>
              <p:cNvSpPr/>
              <p:nvPr/>
            </p:nvSpPr>
            <p:spPr>
              <a:xfrm>
                <a:off x="831015" y="3756999"/>
                <a:ext cx="3323435" cy="2672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 anchor="ctr">
                <a:noAutofit/>
              </a:bodyPr>
              <a:lstStyle/>
              <a:p>
                <a:pPr marL="0" indent="0">
                  <a:buNone/>
                </a:pPr>
                <a:r>
                  <a:rPr sz="1200" b="0" i="0">
                    <a:solidFill>
                      <a:srgbClr val="505468"/>
                    </a:solidFill>
                    <a:latin typeface="Arial Black" panose="020B0A04020102020204"/>
                  </a:rPr>
                  <a:t>Исчезновение рунических символов (þ, ð) и замена на 'th'</a:t>
                </a:r>
                <a:endParaRPr lang="en-US" dirty="0">
                  <a:solidFill>
                    <a:srgbClr val="D87AB0"/>
                  </a:solidFill>
                  <a:latin typeface="Arial Black" panose="020B0A04020102020204" pitchFamily="34" charset="0"/>
                </a:endParaRPr>
              </a:p>
            </p:txBody>
          </p:sp>
          <p:sp>
            <p:nvSpPr>
              <p:cNvPr id="80" name="Text 13"/>
              <p:cNvSpPr/>
              <p:nvPr/>
            </p:nvSpPr>
            <p:spPr>
              <a:xfrm>
                <a:off x="831014" y="4120566"/>
                <a:ext cx="3323435" cy="62364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 anchor="t"/>
              <a:lstStyle/>
              <a:p>
                <a:pPr marL="0" indent="0">
                  <a:buNone/>
                </a:pPr>
                <a:endParaRPr lang="en-US" sz="900" dirty="0">
                  <a:solidFill>
                    <a:srgbClr val="D6E5E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5" name="Группа 54"/>
            <p:cNvGrpSpPr/>
            <p:nvPr/>
          </p:nvGrpSpPr>
          <p:grpSpPr>
            <a:xfrm>
              <a:off x="958242" y="1696691"/>
              <a:ext cx="3350007" cy="1106932"/>
              <a:chOff x="831014" y="3740226"/>
              <a:chExt cx="3350006" cy="971876"/>
            </a:xfrm>
          </p:grpSpPr>
          <p:sp>
            <p:nvSpPr>
              <p:cNvPr id="75" name="Text 12"/>
              <p:cNvSpPr/>
              <p:nvPr/>
            </p:nvSpPr>
            <p:spPr>
              <a:xfrm>
                <a:off x="831014" y="3740226"/>
                <a:ext cx="3350006" cy="30005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 anchor="ctr">
                <a:noAutofit/>
              </a:bodyPr>
              <a:lstStyle/>
              <a:p>
                <a:pPr marL="0" indent="0">
                  <a:buNone/>
                </a:pPr>
                <a:r>
                  <a:rPr sz="1200" b="0" i="0">
                    <a:solidFill>
                      <a:srgbClr val="505468"/>
                    </a:solidFill>
                    <a:latin typeface="Arial Black" panose="020B0A04020102020204"/>
                  </a:rPr>
                  <a:t>Латинский алфавит адаптируется к английскому языку (1066-1500)</a:t>
                </a:r>
                <a:endParaRPr lang="en-US" dirty="0">
                  <a:solidFill>
                    <a:srgbClr val="D87AB0"/>
                  </a:solidFill>
                  <a:latin typeface="Arial Black" panose="020B0A04020102020204" pitchFamily="34" charset="0"/>
                </a:endParaRPr>
              </a:p>
            </p:txBody>
          </p:sp>
          <p:sp>
            <p:nvSpPr>
              <p:cNvPr id="76" name="Text 13"/>
              <p:cNvSpPr/>
              <p:nvPr/>
            </p:nvSpPr>
            <p:spPr>
              <a:xfrm>
                <a:off x="831014" y="4088453"/>
                <a:ext cx="3323435" cy="62364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 anchor="t"/>
              <a:lstStyle/>
              <a:p>
                <a:pPr marL="0" indent="0">
                  <a:buNone/>
                </a:pPr>
                <a:endParaRPr lang="ru-RU" sz="1200" dirty="0">
                  <a:solidFill>
                    <a:srgbClr val="D6E5E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85" name="Группа 84"/>
            <p:cNvGrpSpPr/>
            <p:nvPr/>
          </p:nvGrpSpPr>
          <p:grpSpPr>
            <a:xfrm>
              <a:off x="5584418" y="3931578"/>
              <a:ext cx="3323436" cy="1180098"/>
              <a:chOff x="831014" y="3716130"/>
              <a:chExt cx="3323435" cy="1036113"/>
            </a:xfrm>
          </p:grpSpPr>
          <p:sp>
            <p:nvSpPr>
              <p:cNvPr id="88" name="Text 12"/>
              <p:cNvSpPr/>
              <p:nvPr/>
            </p:nvSpPr>
            <p:spPr>
              <a:xfrm>
                <a:off x="831014" y="3716130"/>
                <a:ext cx="3323434" cy="3723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 anchor="ctr">
                <a:noAutofit/>
              </a:bodyPr>
              <a:lstStyle/>
              <a:p>
                <a:pPr marL="0" indent="0">
                  <a:buNone/>
                </a:pPr>
                <a:r>
                  <a:rPr sz="1200" b="0" i="0">
                    <a:solidFill>
                      <a:srgbClr val="505468"/>
                    </a:solidFill>
                    <a:latin typeface="Arial Black" panose="020B0A04020102020204"/>
                  </a:rPr>
                  <a:t>Подготовка к будущей стандартизации языка</a:t>
                </a:r>
                <a:endParaRPr lang="en-US" dirty="0">
                  <a:solidFill>
                    <a:srgbClr val="D87AB0"/>
                  </a:solidFill>
                  <a:latin typeface="Arial Black" panose="020B0A04020102020204" pitchFamily="34" charset="0"/>
                </a:endParaRPr>
              </a:p>
            </p:txBody>
          </p:sp>
          <p:sp>
            <p:nvSpPr>
              <p:cNvPr id="89" name="Text 13"/>
              <p:cNvSpPr/>
              <p:nvPr/>
            </p:nvSpPr>
            <p:spPr>
              <a:xfrm>
                <a:off x="831014" y="4128594"/>
                <a:ext cx="3323435" cy="62364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 anchor="t"/>
              <a:lstStyle/>
              <a:p>
                <a:pPr marL="0" indent="0">
                  <a:buNone/>
                </a:pPr>
                <a:endParaRPr lang="en-US" sz="900" dirty="0">
                  <a:solidFill>
                    <a:srgbClr val="D6E5E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90" name="Группа 89"/>
            <p:cNvGrpSpPr/>
            <p:nvPr/>
          </p:nvGrpSpPr>
          <p:grpSpPr>
            <a:xfrm>
              <a:off x="5584416" y="2857633"/>
              <a:ext cx="3323437" cy="1124405"/>
              <a:chOff x="831014" y="3756999"/>
              <a:chExt cx="3323436" cy="987216"/>
            </a:xfrm>
          </p:grpSpPr>
          <p:sp>
            <p:nvSpPr>
              <p:cNvPr id="93" name="Text 12"/>
              <p:cNvSpPr/>
              <p:nvPr/>
            </p:nvSpPr>
            <p:spPr>
              <a:xfrm>
                <a:off x="831015" y="3756999"/>
                <a:ext cx="3323435" cy="2672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 anchor="ctr">
                <a:noAutofit/>
              </a:bodyPr>
              <a:lstStyle/>
              <a:p>
                <a:pPr marL="0" indent="0">
                  <a:buNone/>
                </a:pPr>
                <a:r>
                  <a:rPr sz="1200" b="0" i="0">
                    <a:solidFill>
                      <a:srgbClr val="505468"/>
                    </a:solidFill>
                    <a:latin typeface="Arial Black" panose="020B0A04020102020204"/>
                  </a:rPr>
                  <a:t>Медленная стандартизация написания и новые правила</a:t>
                </a:r>
                <a:endParaRPr lang="en-US" dirty="0">
                  <a:solidFill>
                    <a:srgbClr val="D87AB0"/>
                  </a:solidFill>
                  <a:latin typeface="Arial Black" panose="020B0A04020102020204" pitchFamily="34" charset="0"/>
                </a:endParaRPr>
              </a:p>
            </p:txBody>
          </p:sp>
          <p:sp>
            <p:nvSpPr>
              <p:cNvPr id="94" name="Text 13"/>
              <p:cNvSpPr/>
              <p:nvPr/>
            </p:nvSpPr>
            <p:spPr>
              <a:xfrm>
                <a:off x="831014" y="4120566"/>
                <a:ext cx="3323435" cy="62364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 anchor="t"/>
              <a:lstStyle/>
              <a:p>
                <a:pPr marL="0" indent="0">
                  <a:buNone/>
                </a:pPr>
                <a:endParaRPr lang="en-US" sz="900" dirty="0">
                  <a:solidFill>
                    <a:srgbClr val="D6E5E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23" name="Google Shape;1533;p82"/>
          <p:cNvSpPr txBox="1">
            <a:spLocks noGrp="1"/>
          </p:cNvSpPr>
          <p:nvPr>
            <p:ph type="title"/>
          </p:nvPr>
        </p:nvSpPr>
        <p:spPr>
          <a:xfrm>
            <a:off x="211826" y="0"/>
            <a:ext cx="4732236" cy="1331593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sz="2000" b="0" i="0">
                <a:solidFill>
                  <a:srgbClr val="505468"/>
                </a:solidFill>
                <a:latin typeface="Arial Black" panose="020B0A04020102020204"/>
              </a:rPr>
              <a:t>Изменения в латинском алфавите в среднеанглийский период</a:t>
            </a:r>
            <a:endParaRPr sz="2000" dirty="0">
              <a:latin typeface="Arial Black" panose="020B0A04020102020204" pitchFamily="34" charset="0"/>
            </a:endParaRPr>
          </a:p>
        </p:txBody>
      </p:sp>
      <p:pic>
        <p:nvPicPr>
          <p:cNvPr id="1536" name="Picture 1535" descr="image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05298" y="162732"/>
            <a:ext cx="3682199" cy="2071237"/>
          </a:xfrm>
          <a:prstGeom prst="rect">
            <a:avLst/>
          </a:prstGeom>
          <a:ln w="12700">
            <a:solidFill>
              <a:srgbClr val="5B5F71"/>
            </a:solidFill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05" name="Rectangle 280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2802" name="Google Shape;2802;p107"/>
          <p:cNvCxnSpPr/>
          <p:nvPr/>
        </p:nvCxnSpPr>
        <p:spPr>
          <a:xfrm>
            <a:off x="5230256" y="1489188"/>
            <a:ext cx="3776584" cy="1"/>
          </a:xfrm>
          <a:prstGeom prst="straightConnector1">
            <a:avLst/>
          </a:prstGeom>
          <a:noFill/>
          <a:ln w="19050" cap="flat" cmpd="sng">
            <a:solidFill>
              <a:srgbClr val="5B5F7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1" name="Google Shape;1533;p82"/>
          <p:cNvSpPr txBox="1">
            <a:spLocks noGrp="1"/>
          </p:cNvSpPr>
          <p:nvPr>
            <p:ph type="title"/>
          </p:nvPr>
        </p:nvSpPr>
        <p:spPr>
          <a:xfrm>
            <a:off x="5230256" y="7371"/>
            <a:ext cx="3776584" cy="1481818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/>
            <a:r>
              <a:rPr sz="2000" b="0" i="0">
                <a:solidFill>
                  <a:srgbClr val="505468"/>
                </a:solidFill>
                <a:latin typeface="Arial Black" panose="020B0A04020102020204"/>
              </a:rPr>
              <a:t>Влияние нормандского завоевания на английский язык</a:t>
            </a:r>
            <a:endParaRPr sz="2000" dirty="0">
              <a:latin typeface="Arial Black" panose="020B0A04020102020204" pitchFamily="34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5230256" y="1669247"/>
            <a:ext cx="3776584" cy="3132637"/>
            <a:chOff x="5236348" y="1669247"/>
            <a:chExt cx="3856410" cy="3132637"/>
          </a:xfrm>
        </p:grpSpPr>
        <p:grpSp>
          <p:nvGrpSpPr>
            <p:cNvPr id="47" name="Группа 46"/>
            <p:cNvGrpSpPr/>
            <p:nvPr/>
          </p:nvGrpSpPr>
          <p:grpSpPr>
            <a:xfrm>
              <a:off x="5236348" y="2329646"/>
              <a:ext cx="3829838" cy="499445"/>
              <a:chOff x="324611" y="3293427"/>
              <a:chExt cx="3829837" cy="438507"/>
            </a:xfrm>
          </p:grpSpPr>
          <p:sp>
            <p:nvSpPr>
              <p:cNvPr id="53" name="Shape 10"/>
              <p:cNvSpPr/>
              <p:nvPr/>
            </p:nvSpPr>
            <p:spPr>
              <a:xfrm>
                <a:off x="324611" y="3293427"/>
                <a:ext cx="438507" cy="438507"/>
              </a:xfrm>
              <a:prstGeom prst="roundRect">
                <a:avLst>
                  <a:gd name="adj" fmla="val 6668"/>
                </a:avLst>
              </a:prstGeom>
              <a:solidFill>
                <a:srgbClr val="EAEAEA"/>
              </a:solidFill>
              <a:ln>
                <a:noFill/>
              </a:ln>
            </p:spPr>
            <p:txBody>
              <a:bodyPr/>
              <a:p/>
            </p:txBody>
          </p:sp>
          <p:sp>
            <p:nvSpPr>
              <p:cNvPr id="54" name="Text 11"/>
              <p:cNvSpPr/>
              <p:nvPr/>
            </p:nvSpPr>
            <p:spPr>
              <a:xfrm>
                <a:off x="446174" y="3398523"/>
                <a:ext cx="195263" cy="2924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rtlCol="0" anchor="t"/>
              <a:lstStyle/>
              <a:p>
                <a:pPr marL="0" indent="0" algn="ctr">
                  <a:lnSpc>
                    <a:spcPts val="2300"/>
                  </a:lnSpc>
                  <a:buNone/>
                </a:pPr>
                <a:r>
                  <a:rPr lang="en-US" sz="2300" dirty="0" smtClean="0">
                    <a:solidFill>
                      <a:srgbClr val="5B5F71"/>
                    </a:solidFill>
                    <a:latin typeface="Tomorrow" panose="020B0604020202020204" pitchFamily="34" charset="0"/>
                    <a:ea typeface="Tomorrow" panose="020B0604020202020204" pitchFamily="34" charset="-122"/>
                    <a:cs typeface="Tomorrow" panose="020B0604020202020204" pitchFamily="34" charset="-120"/>
                  </a:rPr>
                  <a:t>2</a:t>
                </a:r>
                <a:endParaRPr lang="en-US" sz="2300" dirty="0">
                  <a:solidFill>
                    <a:srgbClr val="D6E5EF"/>
                  </a:solidFill>
                </a:endParaRPr>
              </a:p>
            </p:txBody>
          </p:sp>
          <p:sp>
            <p:nvSpPr>
              <p:cNvPr id="55" name="Text 12"/>
              <p:cNvSpPr/>
              <p:nvPr/>
            </p:nvSpPr>
            <p:spPr>
              <a:xfrm>
                <a:off x="831013" y="3334297"/>
                <a:ext cx="3323435" cy="2672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 anchor="ctr">
                <a:noAutofit/>
              </a:bodyPr>
              <a:lstStyle/>
              <a:p>
                <a:pPr marL="0" indent="0">
                  <a:buNone/>
                </a:pPr>
                <a:r>
                  <a:rPr sz="1100" b="0" i="0">
                    <a:solidFill>
                      <a:srgbClr val="5B5F71"/>
                    </a:solidFill>
                    <a:latin typeface="Arial Black" panose="020B0A04020102020204"/>
                  </a:rPr>
                  <a:t>Англосаксонское письмо с рунами заменено каролингским минускулем</a:t>
                </a:r>
                <a:endParaRPr lang="en-US" dirty="0">
                  <a:solidFill>
                    <a:srgbClr val="D6E5EF"/>
                  </a:solidFill>
                  <a:latin typeface="Arial Black" panose="020B0A04020102020204" pitchFamily="34" charset="0"/>
                </a:endParaRPr>
              </a:p>
            </p:txBody>
          </p:sp>
        </p:grpSp>
        <p:grpSp>
          <p:nvGrpSpPr>
            <p:cNvPr id="48" name="Группа 47"/>
            <p:cNvGrpSpPr/>
            <p:nvPr/>
          </p:nvGrpSpPr>
          <p:grpSpPr>
            <a:xfrm>
              <a:off x="5236350" y="1669247"/>
              <a:ext cx="3856408" cy="499444"/>
              <a:chOff x="324613" y="3716129"/>
              <a:chExt cx="3856407" cy="438507"/>
            </a:xfrm>
          </p:grpSpPr>
          <p:sp>
            <p:nvSpPr>
              <p:cNvPr id="49" name="Shape 10"/>
              <p:cNvSpPr/>
              <p:nvPr/>
            </p:nvSpPr>
            <p:spPr>
              <a:xfrm>
                <a:off x="324613" y="3716129"/>
                <a:ext cx="438507" cy="438507"/>
              </a:xfrm>
              <a:prstGeom prst="roundRect">
                <a:avLst>
                  <a:gd name="adj" fmla="val 6668"/>
                </a:avLst>
              </a:prstGeom>
              <a:solidFill>
                <a:srgbClr val="EAEAEA"/>
              </a:solidFill>
              <a:ln>
                <a:noFill/>
              </a:ln>
            </p:spPr>
            <p:txBody>
              <a:bodyPr/>
              <a:p/>
            </p:txBody>
          </p:sp>
          <p:sp>
            <p:nvSpPr>
              <p:cNvPr id="50" name="Text 11"/>
              <p:cNvSpPr/>
              <p:nvPr/>
            </p:nvSpPr>
            <p:spPr>
              <a:xfrm>
                <a:off x="446176" y="3821225"/>
                <a:ext cx="195263" cy="2924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rtlCol="0" anchor="t"/>
              <a:lstStyle/>
              <a:p>
                <a:pPr marL="0" indent="0" algn="ctr">
                  <a:lnSpc>
                    <a:spcPts val="2300"/>
                  </a:lnSpc>
                  <a:buNone/>
                </a:pPr>
                <a:r>
                  <a:rPr lang="en-US" sz="2300" dirty="0" smtClean="0">
                    <a:solidFill>
                      <a:srgbClr val="5B5F71"/>
                    </a:solidFill>
                    <a:latin typeface="Tomorrow" panose="020B0604020202020204" pitchFamily="34" charset="0"/>
                    <a:ea typeface="Tomorrow" panose="020B0604020202020204" pitchFamily="34" charset="-122"/>
                    <a:cs typeface="Tomorrow" panose="020B0604020202020204" pitchFamily="34" charset="-120"/>
                  </a:rPr>
                  <a:t>1</a:t>
                </a:r>
                <a:endParaRPr lang="en-US" sz="2300" dirty="0">
                  <a:solidFill>
                    <a:srgbClr val="D6E5EF"/>
                  </a:solidFill>
                </a:endParaRPr>
              </a:p>
            </p:txBody>
          </p:sp>
          <p:sp>
            <p:nvSpPr>
              <p:cNvPr id="51" name="Text 12"/>
              <p:cNvSpPr/>
              <p:nvPr/>
            </p:nvSpPr>
            <p:spPr>
              <a:xfrm>
                <a:off x="831014" y="3740226"/>
                <a:ext cx="3350006" cy="30005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 anchor="ctr">
                <a:noAutofit/>
              </a:bodyPr>
              <a:lstStyle/>
              <a:p>
                <a:pPr marL="0" indent="0">
                  <a:buNone/>
                </a:pPr>
                <a:r>
                  <a:rPr sz="1100" b="0" i="0">
                    <a:solidFill>
                      <a:srgbClr val="5B5F71"/>
                    </a:solidFill>
                    <a:latin typeface="Arial Black" panose="020B0A04020102020204"/>
                  </a:rPr>
                  <a:t>Нормандское завоевание (1066) изменило английский язык и письменность</a:t>
                </a:r>
                <a:endParaRPr lang="en-US" dirty="0">
                  <a:solidFill>
                    <a:srgbClr val="D6E5EF"/>
                  </a:solidFill>
                  <a:latin typeface="Arial Black" panose="020B0A04020102020204" pitchFamily="34" charset="0"/>
                </a:endParaRPr>
              </a:p>
            </p:txBody>
          </p:sp>
        </p:grpSp>
        <p:sp>
          <p:nvSpPr>
            <p:cNvPr id="24" name="Shape 10"/>
            <p:cNvSpPr/>
            <p:nvPr/>
          </p:nvSpPr>
          <p:spPr>
            <a:xfrm>
              <a:off x="5236348" y="3637099"/>
              <a:ext cx="438507" cy="499445"/>
            </a:xfrm>
            <a:prstGeom prst="roundRect">
              <a:avLst>
                <a:gd name="adj" fmla="val 6668"/>
              </a:avLst>
            </a:prstGeom>
            <a:solidFill>
              <a:srgbClr val="EAEAEA"/>
            </a:solidFill>
            <a:ln>
              <a:noFill/>
            </a:ln>
          </p:spPr>
          <p:txBody>
            <a:bodyPr/>
            <a:p/>
          </p:txBody>
        </p:sp>
        <p:sp>
          <p:nvSpPr>
            <p:cNvPr id="25" name="Text 11"/>
            <p:cNvSpPr/>
            <p:nvPr/>
          </p:nvSpPr>
          <p:spPr>
            <a:xfrm>
              <a:off x="5357911" y="3756800"/>
              <a:ext cx="195263" cy="33305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 anchor="t"/>
            <a:lstStyle/>
            <a:p>
              <a:pPr marL="0" indent="0" algn="ctr">
                <a:lnSpc>
                  <a:spcPts val="2300"/>
                </a:lnSpc>
                <a:buNone/>
              </a:pPr>
              <a:r>
                <a:rPr lang="ru-RU" sz="2300" dirty="0" smtClean="0">
                  <a:solidFill>
                    <a:srgbClr val="5B5F71"/>
                  </a:solidFill>
                  <a:latin typeface="Tomorrow" panose="020B0604020202020204" pitchFamily="34" charset="0"/>
                  <a:ea typeface="Tomorrow" panose="020B0604020202020204" pitchFamily="34" charset="-122"/>
                  <a:cs typeface="Tomorrow" panose="020B0604020202020204" pitchFamily="34" charset="-120"/>
                </a:rPr>
                <a:t>4</a:t>
              </a:r>
              <a:endParaRPr lang="en-US" sz="2300" dirty="0">
                <a:solidFill>
                  <a:srgbClr val="D6E5EF"/>
                </a:solidFill>
              </a:endParaRPr>
            </a:p>
          </p:txBody>
        </p:sp>
        <p:sp>
          <p:nvSpPr>
            <p:cNvPr id="26" name="Text 12"/>
            <p:cNvSpPr/>
            <p:nvPr/>
          </p:nvSpPr>
          <p:spPr>
            <a:xfrm>
              <a:off x="5742750" y="3683649"/>
              <a:ext cx="3323436" cy="3043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>
              <a:noAutofit/>
            </a:bodyPr>
            <a:lstStyle/>
            <a:p>
              <a:pPr marL="0" indent="0">
                <a:buNone/>
              </a:pPr>
              <a:r>
                <a:rPr sz="1100" b="0" i="0">
                  <a:solidFill>
                    <a:srgbClr val="5B5F71"/>
                  </a:solidFill>
                  <a:latin typeface="Arial Black" panose="020B0A04020102020204"/>
                </a:rPr>
                <a:t>Введение новых букв: q, диграфов ou, ch</a:t>
              </a:r>
              <a:endParaRPr lang="en-US" dirty="0">
                <a:solidFill>
                  <a:srgbClr val="D6E5EF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27" name="Shape 10"/>
            <p:cNvSpPr/>
            <p:nvPr/>
          </p:nvSpPr>
          <p:spPr>
            <a:xfrm>
              <a:off x="5236350" y="2976700"/>
              <a:ext cx="438507" cy="499444"/>
            </a:xfrm>
            <a:prstGeom prst="roundRect">
              <a:avLst>
                <a:gd name="adj" fmla="val 6668"/>
              </a:avLst>
            </a:prstGeom>
            <a:solidFill>
              <a:srgbClr val="EAEAEA"/>
            </a:solidFill>
            <a:ln>
              <a:noFill/>
            </a:ln>
          </p:spPr>
          <p:txBody>
            <a:bodyPr/>
            <a:p/>
          </p:txBody>
        </p:sp>
        <p:sp>
          <p:nvSpPr>
            <p:cNvPr id="28" name="Text 11"/>
            <p:cNvSpPr/>
            <p:nvPr/>
          </p:nvSpPr>
          <p:spPr>
            <a:xfrm>
              <a:off x="5357913" y="3096401"/>
              <a:ext cx="195263" cy="33305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 anchor="t"/>
            <a:lstStyle/>
            <a:p>
              <a:pPr marL="0" indent="0" algn="ctr">
                <a:lnSpc>
                  <a:spcPts val="2300"/>
                </a:lnSpc>
                <a:buNone/>
              </a:pPr>
              <a:r>
                <a:rPr lang="ru-RU" sz="2300" dirty="0" smtClean="0">
                  <a:solidFill>
                    <a:srgbClr val="5B5F71"/>
                  </a:solidFill>
                  <a:latin typeface="Tomorrow" panose="020B0604020202020204" pitchFamily="34" charset="0"/>
                  <a:ea typeface="Tomorrow" panose="020B0604020202020204" pitchFamily="34" charset="-122"/>
                  <a:cs typeface="Tomorrow" panose="020B0604020202020204" pitchFamily="34" charset="-120"/>
                </a:rPr>
                <a:t>3</a:t>
              </a:r>
              <a:endParaRPr lang="en-US" sz="2300" dirty="0">
                <a:solidFill>
                  <a:srgbClr val="D6E5EF"/>
                </a:solidFill>
              </a:endParaRPr>
            </a:p>
          </p:txBody>
        </p:sp>
        <p:sp>
          <p:nvSpPr>
            <p:cNvPr id="29" name="Text 12"/>
            <p:cNvSpPr/>
            <p:nvPr/>
          </p:nvSpPr>
          <p:spPr>
            <a:xfrm>
              <a:off x="5742751" y="3004146"/>
              <a:ext cx="3350007" cy="3417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>
              <a:noAutofit/>
            </a:bodyPr>
            <a:lstStyle/>
            <a:p>
              <a:pPr marL="0" indent="0">
                <a:buNone/>
              </a:pPr>
              <a:r>
                <a:rPr sz="1100" b="0" i="0">
                  <a:solidFill>
                    <a:srgbClr val="5B5F71"/>
                  </a:solidFill>
                  <a:latin typeface="Arial Black" panose="020B0A04020102020204"/>
                </a:rPr>
                <a:t>Вытеснение букв: þ (thorn) → th, ð (eth) → исчезновение, ȝ (yogh) → g/y</a:t>
              </a:r>
              <a:endParaRPr lang="en-US" dirty="0">
                <a:solidFill>
                  <a:srgbClr val="D6E5EF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30" name="Shape 10"/>
            <p:cNvSpPr/>
            <p:nvPr/>
          </p:nvSpPr>
          <p:spPr>
            <a:xfrm>
              <a:off x="5236348" y="4302439"/>
              <a:ext cx="438507" cy="499445"/>
            </a:xfrm>
            <a:prstGeom prst="roundRect">
              <a:avLst>
                <a:gd name="adj" fmla="val 6668"/>
              </a:avLst>
            </a:prstGeom>
            <a:solidFill>
              <a:srgbClr val="EAEAEA"/>
            </a:solidFill>
            <a:ln>
              <a:noFill/>
            </a:ln>
          </p:spPr>
          <p:txBody>
            <a:bodyPr/>
            <a:p/>
          </p:txBody>
        </p:sp>
        <p:sp>
          <p:nvSpPr>
            <p:cNvPr id="32" name="Text 11"/>
            <p:cNvSpPr/>
            <p:nvPr/>
          </p:nvSpPr>
          <p:spPr>
            <a:xfrm>
              <a:off x="5357911" y="4422140"/>
              <a:ext cx="195263" cy="33305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 anchor="t"/>
            <a:lstStyle/>
            <a:p>
              <a:pPr marL="0" indent="0" algn="ctr">
                <a:lnSpc>
                  <a:spcPts val="2300"/>
                </a:lnSpc>
                <a:buNone/>
              </a:pPr>
              <a:r>
                <a:rPr lang="ru-RU" sz="2300" dirty="0" smtClean="0">
                  <a:solidFill>
                    <a:srgbClr val="5B5F71"/>
                  </a:solidFill>
                  <a:latin typeface="Tomorrow" panose="020B0604020202020204" pitchFamily="34" charset="0"/>
                  <a:ea typeface="Tomorrow" panose="020B0604020202020204" pitchFamily="34" charset="-122"/>
                  <a:cs typeface="Tomorrow" panose="020B0604020202020204" pitchFamily="34" charset="-120"/>
                </a:rPr>
                <a:t>5</a:t>
              </a:r>
              <a:endParaRPr lang="en-US" sz="2300" dirty="0">
                <a:solidFill>
                  <a:srgbClr val="D6E5EF"/>
                </a:solidFill>
              </a:endParaRPr>
            </a:p>
          </p:txBody>
        </p:sp>
        <p:sp>
          <p:nvSpPr>
            <p:cNvPr id="33" name="Text 12"/>
            <p:cNvSpPr/>
            <p:nvPr/>
          </p:nvSpPr>
          <p:spPr>
            <a:xfrm>
              <a:off x="5742750" y="4348989"/>
              <a:ext cx="3323436" cy="3043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>
              <a:noAutofit/>
            </a:bodyPr>
            <a:lstStyle/>
            <a:p>
              <a:pPr marL="0" indent="0">
                <a:buNone/>
              </a:pPr>
              <a:r>
                <a:rPr sz="1100" b="0" i="0">
                  <a:solidFill>
                    <a:srgbClr val="5B5F71"/>
                  </a:solidFill>
                  <a:latin typeface="Arial Black" panose="020B0A04020102020204"/>
                </a:rPr>
                <a:t>Поворотный момент в истории английской письменности</a:t>
              </a:r>
              <a:endParaRPr lang="en-US" dirty="0">
                <a:solidFill>
                  <a:srgbClr val="D6E5EF"/>
                </a:solidFill>
                <a:latin typeface="Arial Black" panose="020B0A04020102020204" pitchFamily="34" charset="0"/>
              </a:endParaRPr>
            </a:p>
          </p:txBody>
        </p:sp>
      </p:grpSp>
      <p:pic>
        <p:nvPicPr>
          <p:cNvPr id="2803" name="Picture 2802" descr="image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093096" cy="5143500"/>
          </a:xfrm>
          <a:prstGeom prst="rect">
            <a:avLst/>
          </a:prstGeom>
        </p:spPr>
      </p:pic>
      <p:pic>
        <p:nvPicPr>
          <p:cNvPr id="2804" name="Picture 2803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61839"/>
            <a:ext cx="5093096" cy="3819822"/>
          </a:xfrm>
          <a:prstGeom prst="rect">
            <a:avLst/>
          </a:prstGeom>
          <a:ln w="9525"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0" name="Rectangle 709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09" name="Google Shape;709;p65"/>
          <p:cNvSpPr txBox="1">
            <a:spLocks noGrp="1"/>
          </p:cNvSpPr>
          <p:nvPr>
            <p:ph type="title"/>
          </p:nvPr>
        </p:nvSpPr>
        <p:spPr>
          <a:xfrm>
            <a:off x="539496" y="26033"/>
            <a:ext cx="7884505" cy="1256705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sz="2000" b="0" i="0">
                <a:solidFill>
                  <a:srgbClr val="505468"/>
                </a:solidFill>
                <a:latin typeface="Arial Black" panose="020B0A04020102020204"/>
              </a:rPr>
              <a:t>Влияние книгопечатания на английский алфавит</a:t>
            </a:r>
            <a:endParaRPr sz="2000" dirty="0">
              <a:latin typeface="Arial Black" panose="020B0A04020102020204" pitchFamily="34" charset="0"/>
            </a:endParaRPr>
          </a:p>
        </p:txBody>
      </p:sp>
      <p:grpSp>
        <p:nvGrpSpPr>
          <p:cNvPr id="98" name="Группа 97"/>
          <p:cNvGrpSpPr/>
          <p:nvPr/>
        </p:nvGrpSpPr>
        <p:grpSpPr>
          <a:xfrm>
            <a:off x="236649" y="1638171"/>
            <a:ext cx="8490198" cy="2388582"/>
            <a:chOff x="316401" y="2595709"/>
            <a:chExt cx="8490198" cy="2388582"/>
          </a:xfrm>
        </p:grpSpPr>
        <p:grpSp>
          <p:nvGrpSpPr>
            <p:cNvPr id="99" name="Группа 98"/>
            <p:cNvGrpSpPr/>
            <p:nvPr/>
          </p:nvGrpSpPr>
          <p:grpSpPr>
            <a:xfrm>
              <a:off x="433950" y="2595709"/>
              <a:ext cx="8372649" cy="2388582"/>
              <a:chOff x="131801" y="2487567"/>
              <a:chExt cx="8372649" cy="2388582"/>
            </a:xfrm>
          </p:grpSpPr>
          <p:cxnSp>
            <p:nvCxnSpPr>
              <p:cNvPr id="105" name="Прямая соединительная линия 104"/>
              <p:cNvCxnSpPr/>
              <p:nvPr/>
            </p:nvCxnSpPr>
            <p:spPr>
              <a:xfrm>
                <a:off x="131801" y="3659433"/>
                <a:ext cx="8143613" cy="62502"/>
              </a:xfrm>
              <a:prstGeom prst="line">
                <a:avLst/>
              </a:prstGeom>
              <a:ln w="19050">
                <a:solidFill>
                  <a:srgbClr val="EAEAE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6" name="Группа 105"/>
              <p:cNvGrpSpPr/>
              <p:nvPr/>
            </p:nvGrpSpPr>
            <p:grpSpPr>
              <a:xfrm>
                <a:off x="1044554" y="2487567"/>
                <a:ext cx="7459896" cy="2388582"/>
                <a:chOff x="1372451" y="2563942"/>
                <a:chExt cx="7459896" cy="2388582"/>
              </a:xfrm>
            </p:grpSpPr>
            <p:grpSp>
              <p:nvGrpSpPr>
                <p:cNvPr id="107" name="Группа 106"/>
                <p:cNvGrpSpPr/>
                <p:nvPr/>
              </p:nvGrpSpPr>
              <p:grpSpPr>
                <a:xfrm>
                  <a:off x="1372451" y="3508141"/>
                  <a:ext cx="484108" cy="484108"/>
                  <a:chOff x="726206" y="2539272"/>
                  <a:chExt cx="484108" cy="484108"/>
                </a:xfrm>
                <a:solidFill>
                  <a:srgbClr val="FFFFFF"/>
                </a:solidFill>
              </p:grpSpPr>
              <p:sp>
                <p:nvSpPr>
                  <p:cNvPr id="125" name="Shape 3"/>
                  <p:cNvSpPr/>
                  <p:nvPr/>
                </p:nvSpPr>
                <p:spPr>
                  <a:xfrm>
                    <a:off x="726206" y="2539272"/>
                    <a:ext cx="484108" cy="484108"/>
                  </a:xfrm>
                  <a:prstGeom prst="roundRect">
                    <a:avLst>
                      <a:gd name="adj" fmla="val 6668"/>
                    </a:avLst>
                  </a:prstGeom>
                  <a:solidFill>
                    <a:srgbClr val="EAEAEA"/>
                  </a:solidFill>
                  <a:ln>
                    <a:noFill/>
                  </a:ln>
                </p:spPr>
                <p:txBody>
                  <a:bodyPr/>
                  <a:p/>
                </p:txBody>
              </p:sp>
              <p:sp>
                <p:nvSpPr>
                  <p:cNvPr id="126" name="Text 4"/>
                  <p:cNvSpPr/>
                  <p:nvPr/>
                </p:nvSpPr>
                <p:spPr>
                  <a:xfrm>
                    <a:off x="912896" y="2629402"/>
                    <a:ext cx="110609" cy="303848"/>
                  </a:xfrm>
                  <a:prstGeom prst="rect">
                    <a:avLst/>
                  </a:prstGeom>
                  <a:solidFill>
                    <a:srgbClr val="EAEAEA"/>
                  </a:solidFill>
                  <a:ln>
                    <a:noFill/>
                  </a:ln>
                </p:spPr>
                <p:txBody>
                  <a:bodyPr wrap="none" lIns="0" tIns="0" rIns="0" bIns="0" rtlCol="0" anchor="t"/>
                  <a:lstStyle/>
                  <a:p>
                    <a:pPr marL="0" indent="0" algn="ctr">
                      <a:lnSpc>
                        <a:spcPts val="2350"/>
                      </a:lnSpc>
                      <a:buNone/>
                    </a:pPr>
                    <a:r>
                      <a:rPr lang="en-US" sz="2350" dirty="0">
                        <a:solidFill>
                          <a:srgbClr val="5B5F71"/>
                        </a:solidFill>
                        <a:latin typeface="Lora" panose="020B0604020202020204" pitchFamily="34" charset="0"/>
                        <a:ea typeface="Lora" panose="020B0604020202020204" pitchFamily="34" charset="-122"/>
                        <a:cs typeface="Lora" panose="020B0604020202020204" pitchFamily="34" charset="-120"/>
                      </a:rPr>
                      <a:t>1</a:t>
                    </a:r>
                    <a:endParaRPr lang="en-US" sz="2350" dirty="0">
                      <a:solidFill>
                        <a:srgbClr val="D6E5EF"/>
                      </a:solidFill>
                    </a:endParaRPr>
                  </a:p>
                </p:txBody>
              </p:sp>
            </p:grpSp>
            <p:grpSp>
              <p:nvGrpSpPr>
                <p:cNvPr id="108" name="Группа 107"/>
                <p:cNvGrpSpPr/>
                <p:nvPr/>
              </p:nvGrpSpPr>
              <p:grpSpPr>
                <a:xfrm>
                  <a:off x="2883031" y="3515734"/>
                  <a:ext cx="484108" cy="484108"/>
                  <a:chOff x="726206" y="2539272"/>
                  <a:chExt cx="484108" cy="484108"/>
                </a:xfrm>
                <a:solidFill>
                  <a:srgbClr val="FFFFFF"/>
                </a:solidFill>
              </p:grpSpPr>
              <p:sp>
                <p:nvSpPr>
                  <p:cNvPr id="123" name="Shape 3"/>
                  <p:cNvSpPr/>
                  <p:nvPr/>
                </p:nvSpPr>
                <p:spPr>
                  <a:xfrm>
                    <a:off x="726206" y="2539272"/>
                    <a:ext cx="484108" cy="484108"/>
                  </a:xfrm>
                  <a:prstGeom prst="roundRect">
                    <a:avLst>
                      <a:gd name="adj" fmla="val 6668"/>
                    </a:avLst>
                  </a:prstGeom>
                  <a:solidFill>
                    <a:srgbClr val="EAEAEA"/>
                  </a:solidFill>
                  <a:ln>
                    <a:noFill/>
                  </a:ln>
                </p:spPr>
                <p:txBody>
                  <a:bodyPr/>
                  <a:p/>
                </p:txBody>
              </p:sp>
              <p:sp>
                <p:nvSpPr>
                  <p:cNvPr id="124" name="Text 4"/>
                  <p:cNvSpPr/>
                  <p:nvPr/>
                </p:nvSpPr>
                <p:spPr>
                  <a:xfrm>
                    <a:off x="912896" y="2629402"/>
                    <a:ext cx="110609" cy="303848"/>
                  </a:xfrm>
                  <a:prstGeom prst="rect">
                    <a:avLst/>
                  </a:prstGeom>
                  <a:solidFill>
                    <a:srgbClr val="EAEAEA"/>
                  </a:solidFill>
                  <a:ln>
                    <a:noFill/>
                  </a:ln>
                </p:spPr>
                <p:txBody>
                  <a:bodyPr wrap="none" lIns="0" tIns="0" rIns="0" bIns="0" rtlCol="0" anchor="t"/>
                  <a:lstStyle/>
                  <a:p>
                    <a:pPr marL="0" indent="0" algn="ctr">
                      <a:lnSpc>
                        <a:spcPts val="2350"/>
                      </a:lnSpc>
                      <a:buNone/>
                    </a:pPr>
                    <a:r>
                      <a:rPr lang="ru-RU" sz="2350" dirty="0" smtClean="0">
                        <a:solidFill>
                          <a:srgbClr val="5B5F71"/>
                        </a:solidFill>
                        <a:latin typeface="Lora" panose="020B0604020202020204" pitchFamily="34" charset="0"/>
                        <a:ea typeface="Lora" panose="020B0604020202020204" pitchFamily="34" charset="-122"/>
                        <a:cs typeface="Lora" panose="020B0604020202020204" pitchFamily="34" charset="-120"/>
                      </a:rPr>
                      <a:t>2</a:t>
                    </a:r>
                    <a:endParaRPr lang="en-US" sz="2350" dirty="0">
                      <a:solidFill>
                        <a:srgbClr val="D6E5EF"/>
                      </a:solidFill>
                    </a:endParaRPr>
                  </a:p>
                </p:txBody>
              </p:sp>
            </p:grpSp>
            <p:grpSp>
              <p:nvGrpSpPr>
                <p:cNvPr id="109" name="Группа 108"/>
                <p:cNvGrpSpPr/>
                <p:nvPr/>
              </p:nvGrpSpPr>
              <p:grpSpPr>
                <a:xfrm>
                  <a:off x="4380484" y="3514612"/>
                  <a:ext cx="484108" cy="484108"/>
                  <a:chOff x="726206" y="2539272"/>
                  <a:chExt cx="484108" cy="484108"/>
                </a:xfrm>
                <a:solidFill>
                  <a:srgbClr val="FFFFFF"/>
                </a:solidFill>
              </p:grpSpPr>
              <p:sp>
                <p:nvSpPr>
                  <p:cNvPr id="121" name="Shape 3"/>
                  <p:cNvSpPr/>
                  <p:nvPr/>
                </p:nvSpPr>
                <p:spPr>
                  <a:xfrm>
                    <a:off x="726206" y="2539272"/>
                    <a:ext cx="484108" cy="484108"/>
                  </a:xfrm>
                  <a:prstGeom prst="roundRect">
                    <a:avLst>
                      <a:gd name="adj" fmla="val 6668"/>
                    </a:avLst>
                  </a:prstGeom>
                  <a:solidFill>
                    <a:srgbClr val="EAEAEA"/>
                  </a:solidFill>
                  <a:ln>
                    <a:noFill/>
                  </a:ln>
                </p:spPr>
                <p:txBody>
                  <a:bodyPr/>
                  <a:p/>
                </p:txBody>
              </p:sp>
              <p:sp>
                <p:nvSpPr>
                  <p:cNvPr id="122" name="Text 4"/>
                  <p:cNvSpPr/>
                  <p:nvPr/>
                </p:nvSpPr>
                <p:spPr>
                  <a:xfrm>
                    <a:off x="912896" y="2629402"/>
                    <a:ext cx="110609" cy="303848"/>
                  </a:xfrm>
                  <a:prstGeom prst="rect">
                    <a:avLst/>
                  </a:prstGeom>
                  <a:solidFill>
                    <a:srgbClr val="EAEAEA"/>
                  </a:solidFill>
                  <a:ln>
                    <a:noFill/>
                  </a:ln>
                </p:spPr>
                <p:txBody>
                  <a:bodyPr wrap="none" lIns="0" tIns="0" rIns="0" bIns="0" rtlCol="0" anchor="t"/>
                  <a:lstStyle/>
                  <a:p>
                    <a:pPr marL="0" indent="0" algn="ctr">
                      <a:lnSpc>
                        <a:spcPts val="2350"/>
                      </a:lnSpc>
                      <a:buNone/>
                    </a:pPr>
                    <a:r>
                      <a:rPr lang="ru-RU" sz="2350" dirty="0" smtClean="0">
                        <a:solidFill>
                          <a:srgbClr val="5B5F71"/>
                        </a:solidFill>
                        <a:latin typeface="Lora" panose="020B0604020202020204" pitchFamily="34" charset="0"/>
                        <a:ea typeface="Lora" panose="020B0604020202020204" pitchFamily="34" charset="-122"/>
                        <a:cs typeface="Lora" panose="020B0604020202020204" pitchFamily="34" charset="-120"/>
                      </a:rPr>
                      <a:t>3</a:t>
                    </a:r>
                    <a:endParaRPr lang="ru-RU" sz="2350" dirty="0" smtClean="0">
                      <a:solidFill>
                        <a:srgbClr val="5B5F71"/>
                      </a:solidFill>
                      <a:latin typeface="Lora" panose="020B0604020202020204" pitchFamily="34" charset="0"/>
                      <a:ea typeface="Lora" panose="020B0604020202020204" pitchFamily="34" charset="-122"/>
                      <a:cs typeface="Lora" panose="020B0604020202020204" pitchFamily="34" charset="-120"/>
                    </a:endParaRPr>
                  </a:p>
                  <a:p>
                    <a:pPr marL="0" indent="0" algn="ctr">
                      <a:lnSpc>
                        <a:spcPts val="2350"/>
                      </a:lnSpc>
                      <a:buNone/>
                    </a:pPr>
                    <a:endParaRPr lang="en-US" sz="2350" dirty="0">
                      <a:solidFill>
                        <a:srgbClr val="CC99FF"/>
                      </a:solidFill>
                    </a:endParaRPr>
                  </a:p>
                </p:txBody>
              </p:sp>
            </p:grpSp>
            <p:grpSp>
              <p:nvGrpSpPr>
                <p:cNvPr id="110" name="Группа 109"/>
                <p:cNvGrpSpPr/>
                <p:nvPr/>
              </p:nvGrpSpPr>
              <p:grpSpPr>
                <a:xfrm>
                  <a:off x="5826531" y="3507882"/>
                  <a:ext cx="484108" cy="484108"/>
                  <a:chOff x="726206" y="2539272"/>
                  <a:chExt cx="484108" cy="484108"/>
                </a:xfrm>
                <a:solidFill>
                  <a:srgbClr val="FFFFFF"/>
                </a:solidFill>
              </p:grpSpPr>
              <p:sp>
                <p:nvSpPr>
                  <p:cNvPr id="119" name="Shape 3"/>
                  <p:cNvSpPr/>
                  <p:nvPr/>
                </p:nvSpPr>
                <p:spPr>
                  <a:xfrm>
                    <a:off x="726206" y="2539272"/>
                    <a:ext cx="484108" cy="484108"/>
                  </a:xfrm>
                  <a:prstGeom prst="roundRect">
                    <a:avLst>
                      <a:gd name="adj" fmla="val 6668"/>
                    </a:avLst>
                  </a:prstGeom>
                  <a:solidFill>
                    <a:srgbClr val="EAEAEA"/>
                  </a:solidFill>
                  <a:ln>
                    <a:noFill/>
                  </a:ln>
                </p:spPr>
                <p:txBody>
                  <a:bodyPr/>
                  <a:p/>
                </p:txBody>
              </p:sp>
              <p:sp>
                <p:nvSpPr>
                  <p:cNvPr id="120" name="Text 4"/>
                  <p:cNvSpPr/>
                  <p:nvPr/>
                </p:nvSpPr>
                <p:spPr>
                  <a:xfrm>
                    <a:off x="912896" y="2629402"/>
                    <a:ext cx="110609" cy="303848"/>
                  </a:xfrm>
                  <a:prstGeom prst="rect">
                    <a:avLst/>
                  </a:prstGeom>
                  <a:solidFill>
                    <a:srgbClr val="EAEAEA"/>
                  </a:solidFill>
                  <a:ln>
                    <a:noFill/>
                  </a:ln>
                </p:spPr>
                <p:txBody>
                  <a:bodyPr wrap="none" lIns="0" tIns="0" rIns="0" bIns="0" rtlCol="0" anchor="t"/>
                  <a:lstStyle/>
                  <a:p>
                    <a:pPr marL="0" indent="0" algn="ctr">
                      <a:lnSpc>
                        <a:spcPts val="2350"/>
                      </a:lnSpc>
                      <a:buNone/>
                    </a:pPr>
                    <a:r>
                      <a:rPr lang="ru-RU" sz="2350" dirty="0" smtClean="0">
                        <a:solidFill>
                          <a:srgbClr val="5B5F71"/>
                        </a:solidFill>
                        <a:latin typeface="Lora" panose="020B0604020202020204" pitchFamily="34" charset="0"/>
                        <a:ea typeface="Lora" panose="020B0604020202020204" pitchFamily="34" charset="-122"/>
                        <a:cs typeface="Lora" panose="020B0604020202020204" pitchFamily="34" charset="-120"/>
                      </a:rPr>
                      <a:t>4</a:t>
                    </a:r>
                    <a:endParaRPr lang="ru-RU" sz="2350" dirty="0" smtClean="0">
                      <a:solidFill>
                        <a:srgbClr val="5B5F71"/>
                      </a:solidFill>
                      <a:latin typeface="Lora" panose="020B0604020202020204" pitchFamily="34" charset="0"/>
                      <a:ea typeface="Lora" panose="020B0604020202020204" pitchFamily="34" charset="-122"/>
                      <a:cs typeface="Lora" panose="020B0604020202020204" pitchFamily="34" charset="-120"/>
                    </a:endParaRPr>
                  </a:p>
                  <a:p>
                    <a:pPr marL="0" indent="0" algn="ctr">
                      <a:lnSpc>
                        <a:spcPts val="2350"/>
                      </a:lnSpc>
                      <a:buNone/>
                    </a:pPr>
                    <a:endParaRPr lang="en-US" sz="2350" dirty="0">
                      <a:solidFill>
                        <a:srgbClr val="CC99FF"/>
                      </a:solidFill>
                    </a:endParaRPr>
                  </a:p>
                </p:txBody>
              </p:sp>
            </p:grpSp>
            <p:grpSp>
              <p:nvGrpSpPr>
                <p:cNvPr id="111" name="Группа 110"/>
                <p:cNvGrpSpPr/>
                <p:nvPr/>
              </p:nvGrpSpPr>
              <p:grpSpPr>
                <a:xfrm>
                  <a:off x="7345838" y="3507882"/>
                  <a:ext cx="484108" cy="484108"/>
                  <a:chOff x="726206" y="2539272"/>
                  <a:chExt cx="484108" cy="484108"/>
                </a:xfrm>
                <a:solidFill>
                  <a:srgbClr val="FFFFFF"/>
                </a:solidFill>
              </p:grpSpPr>
              <p:sp>
                <p:nvSpPr>
                  <p:cNvPr id="117" name="Shape 3"/>
                  <p:cNvSpPr/>
                  <p:nvPr/>
                </p:nvSpPr>
                <p:spPr>
                  <a:xfrm>
                    <a:off x="726206" y="2539272"/>
                    <a:ext cx="484108" cy="484108"/>
                  </a:xfrm>
                  <a:prstGeom prst="roundRect">
                    <a:avLst>
                      <a:gd name="adj" fmla="val 6668"/>
                    </a:avLst>
                  </a:prstGeom>
                  <a:solidFill>
                    <a:srgbClr val="EAEAEA"/>
                  </a:solidFill>
                  <a:ln>
                    <a:noFill/>
                  </a:ln>
                </p:spPr>
                <p:txBody>
                  <a:bodyPr/>
                  <a:p/>
                </p:txBody>
              </p:sp>
              <p:sp>
                <p:nvSpPr>
                  <p:cNvPr id="118" name="Text 4"/>
                  <p:cNvSpPr/>
                  <p:nvPr/>
                </p:nvSpPr>
                <p:spPr>
                  <a:xfrm>
                    <a:off x="912896" y="2629402"/>
                    <a:ext cx="110609" cy="303848"/>
                  </a:xfrm>
                  <a:prstGeom prst="rect">
                    <a:avLst/>
                  </a:prstGeom>
                  <a:solidFill>
                    <a:srgbClr val="EAEAEA"/>
                  </a:solidFill>
                  <a:ln>
                    <a:noFill/>
                  </a:ln>
                </p:spPr>
                <p:txBody>
                  <a:bodyPr wrap="none" lIns="0" tIns="0" rIns="0" bIns="0" rtlCol="0" anchor="t"/>
                  <a:lstStyle/>
                  <a:p>
                    <a:pPr marL="0" indent="0" algn="ctr">
                      <a:lnSpc>
                        <a:spcPts val="2350"/>
                      </a:lnSpc>
                      <a:buNone/>
                    </a:pPr>
                    <a:r>
                      <a:rPr lang="ru-RU" sz="2350" dirty="0" smtClean="0">
                        <a:solidFill>
                          <a:srgbClr val="5B5F71"/>
                        </a:solidFill>
                        <a:latin typeface="Lora" panose="020B0604020202020204" pitchFamily="34" charset="0"/>
                        <a:ea typeface="Lora" panose="020B0604020202020204" pitchFamily="34" charset="-122"/>
                        <a:cs typeface="Lora" panose="020B0604020202020204" pitchFamily="34" charset="-120"/>
                      </a:rPr>
                      <a:t>5</a:t>
                    </a:r>
                    <a:endParaRPr lang="ru-RU" sz="2350" dirty="0" smtClean="0">
                      <a:solidFill>
                        <a:srgbClr val="5B5F71"/>
                      </a:solidFill>
                      <a:latin typeface="Lora" panose="020B0604020202020204" pitchFamily="34" charset="0"/>
                      <a:ea typeface="Lora" panose="020B0604020202020204" pitchFamily="34" charset="-122"/>
                      <a:cs typeface="Lora" panose="020B0604020202020204" pitchFamily="34" charset="-120"/>
                    </a:endParaRPr>
                  </a:p>
                  <a:p>
                    <a:pPr marL="0" indent="0" algn="ctr">
                      <a:lnSpc>
                        <a:spcPts val="2350"/>
                      </a:lnSpc>
                      <a:buNone/>
                    </a:pPr>
                    <a:endParaRPr lang="en-US" sz="2350" dirty="0">
                      <a:solidFill>
                        <a:srgbClr val="CC99FF"/>
                      </a:solidFill>
                    </a:endParaRPr>
                  </a:p>
                </p:txBody>
              </p:sp>
            </p:grpSp>
            <p:grpSp>
              <p:nvGrpSpPr>
                <p:cNvPr id="112" name="Группа 111"/>
                <p:cNvGrpSpPr/>
                <p:nvPr/>
              </p:nvGrpSpPr>
              <p:grpSpPr>
                <a:xfrm>
                  <a:off x="1833759" y="2563942"/>
                  <a:ext cx="6998588" cy="2388582"/>
                  <a:chOff x="1833759" y="2563942"/>
                  <a:chExt cx="6998588" cy="2388582"/>
                </a:xfrm>
              </p:grpSpPr>
              <p:sp>
                <p:nvSpPr>
                  <p:cNvPr id="113" name="Text 12"/>
                  <p:cNvSpPr/>
                  <p:nvPr/>
                </p:nvSpPr>
                <p:spPr>
                  <a:xfrm>
                    <a:off x="1833759" y="2563942"/>
                    <a:ext cx="2560649" cy="432382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lIns="0" tIns="0" rIns="0" bIns="0" rtlCol="0" anchor="ctr">
                    <a:noAutofit/>
                  </a:bodyPr>
                  <a:lstStyle/>
                  <a:p>
                    <a:pPr marL="0" indent="0" algn="ctr">
                      <a:buNone/>
                    </a:pPr>
                    <a:r>
                      <a:rPr sz="1100" b="0" i="0">
                        <a:solidFill>
                          <a:srgbClr val="5B5F71"/>
                        </a:solidFill>
                        <a:latin typeface="Arial Black" panose="020B0A04020102020204"/>
                      </a:rPr>
                      <a:t>Уильям Кекстон как первопроходец</a:t>
                    </a:r>
                    <a:endParaRPr lang="en-US" dirty="0">
                      <a:solidFill>
                        <a:srgbClr val="D6E5EF"/>
                      </a:solidFill>
                      <a:latin typeface="Arial Black" panose="020B0A04020102020204" pitchFamily="34" charset="0"/>
                    </a:endParaRPr>
                  </a:p>
                </p:txBody>
              </p:sp>
              <p:sp>
                <p:nvSpPr>
                  <p:cNvPr id="114" name="Text 12"/>
                  <p:cNvSpPr/>
                  <p:nvPr/>
                </p:nvSpPr>
                <p:spPr>
                  <a:xfrm>
                    <a:off x="3345392" y="4528459"/>
                    <a:ext cx="2560649" cy="424065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lIns="0" tIns="0" rIns="0" bIns="0" rtlCol="0" anchor="ctr">
                    <a:noAutofit/>
                  </a:bodyPr>
                  <a:lstStyle/>
                  <a:p>
                    <a:pPr marL="0" indent="0" algn="ctr">
                      <a:buNone/>
                    </a:pPr>
                    <a:r>
                      <a:rPr sz="1100" b="0" i="0">
                        <a:solidFill>
                          <a:srgbClr val="5B5F71"/>
                        </a:solidFill>
                        <a:latin typeface="Arial Black" panose="020B0A04020102020204"/>
                      </a:rPr>
                      <a:t>Выбор шрифта из Бургундии</a:t>
                    </a:r>
                    <a:endParaRPr lang="en-US" dirty="0">
                      <a:solidFill>
                        <a:srgbClr val="D6E5EF"/>
                      </a:solidFill>
                      <a:latin typeface="Arial Black" panose="020B0A04020102020204" pitchFamily="34" charset="0"/>
                    </a:endParaRPr>
                  </a:p>
                </p:txBody>
              </p:sp>
              <p:sp>
                <p:nvSpPr>
                  <p:cNvPr id="115" name="Text 12"/>
                  <p:cNvSpPr/>
                  <p:nvPr/>
                </p:nvSpPr>
                <p:spPr>
                  <a:xfrm>
                    <a:off x="4817875" y="2582296"/>
                    <a:ext cx="2491428" cy="404558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lIns="0" tIns="0" rIns="0" bIns="0" rtlCol="0" anchor="ctr">
                    <a:noAutofit/>
                  </a:bodyPr>
                  <a:lstStyle/>
                  <a:p>
                    <a:pPr marL="0" indent="0" algn="ctr">
                      <a:buNone/>
                    </a:pPr>
                    <a:r>
                      <a:rPr sz="1100" b="0" i="0">
                        <a:solidFill>
                          <a:srgbClr val="5B5F71"/>
                        </a:solidFill>
                        <a:latin typeface="Arial Black" panose="020B0A04020102020204"/>
                      </a:rPr>
                      <a:t>Стандартизация графической формы букв</a:t>
                    </a:r>
                    <a:endParaRPr lang="en-US" dirty="0">
                      <a:solidFill>
                        <a:srgbClr val="D6E5EF"/>
                      </a:solidFill>
                      <a:latin typeface="Arial Black" panose="020B0A04020102020204" pitchFamily="34" charset="0"/>
                    </a:endParaRPr>
                  </a:p>
                </p:txBody>
              </p:sp>
              <p:sp>
                <p:nvSpPr>
                  <p:cNvPr id="116" name="Text 12"/>
                  <p:cNvSpPr/>
                  <p:nvPr/>
                </p:nvSpPr>
                <p:spPr>
                  <a:xfrm>
                    <a:off x="6340919" y="4538213"/>
                    <a:ext cx="2491428" cy="404558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lIns="0" tIns="0" rIns="0" bIns="0" rtlCol="0" anchor="ctr">
                    <a:noAutofit/>
                  </a:bodyPr>
                  <a:lstStyle/>
                  <a:p>
                    <a:pPr marL="0" indent="0" algn="ctr">
                      <a:buNone/>
                    </a:pPr>
                    <a:r>
                      <a:rPr sz="1100" b="0" i="0">
                        <a:solidFill>
                          <a:srgbClr val="5B5F71"/>
                        </a:solidFill>
                        <a:latin typeface="Arial Black" panose="020B0A04020102020204"/>
                      </a:rPr>
                      <a:t>Ускорение распространения знаний и формирование орфографии</a:t>
                    </a:r>
                    <a:endParaRPr lang="en-US" dirty="0">
                      <a:solidFill>
                        <a:srgbClr val="D6E5EF"/>
                      </a:solidFill>
                      <a:latin typeface="Arial Black" panose="020B0A04020102020204" pitchFamily="34" charset="0"/>
                    </a:endParaRPr>
                  </a:p>
                </p:txBody>
              </p:sp>
            </p:grpSp>
          </p:grpSp>
        </p:grpSp>
        <p:cxnSp>
          <p:nvCxnSpPr>
            <p:cNvPr id="100" name="Прямая соединительная линия 99"/>
            <p:cNvCxnSpPr>
              <a:stCxn id="125" idx="2"/>
            </p:cNvCxnSpPr>
            <p:nvPr/>
          </p:nvCxnSpPr>
          <p:spPr>
            <a:xfrm>
              <a:off x="1588757" y="4024016"/>
              <a:ext cx="13127" cy="287143"/>
            </a:xfrm>
            <a:prstGeom prst="line">
              <a:avLst/>
            </a:prstGeom>
            <a:ln w="19050">
              <a:solidFill>
                <a:srgbClr val="EAEA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Прямая соединительная линия 100"/>
            <p:cNvCxnSpPr>
              <a:endCxn id="123" idx="0"/>
            </p:cNvCxnSpPr>
            <p:nvPr/>
          </p:nvCxnSpPr>
          <p:spPr>
            <a:xfrm>
              <a:off x="3095490" y="3248392"/>
              <a:ext cx="3847" cy="299109"/>
            </a:xfrm>
            <a:prstGeom prst="line">
              <a:avLst/>
            </a:prstGeom>
            <a:ln w="19050">
              <a:solidFill>
                <a:srgbClr val="EAEA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Прямая соединительная линия 101"/>
            <p:cNvCxnSpPr>
              <a:stCxn id="122" idx="2"/>
            </p:cNvCxnSpPr>
            <p:nvPr/>
          </p:nvCxnSpPr>
          <p:spPr>
            <a:xfrm>
              <a:off x="4596731" y="3940357"/>
              <a:ext cx="4040" cy="393170"/>
            </a:xfrm>
            <a:prstGeom prst="line">
              <a:avLst/>
            </a:prstGeom>
            <a:ln w="19050">
              <a:solidFill>
                <a:srgbClr val="EAEA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Прямая соединительная линия 102"/>
            <p:cNvCxnSpPr>
              <a:endCxn id="119" idx="0"/>
            </p:cNvCxnSpPr>
            <p:nvPr/>
          </p:nvCxnSpPr>
          <p:spPr>
            <a:xfrm flipH="1">
              <a:off x="6042837" y="3283854"/>
              <a:ext cx="1" cy="255795"/>
            </a:xfrm>
            <a:prstGeom prst="line">
              <a:avLst/>
            </a:prstGeom>
            <a:ln w="19050">
              <a:solidFill>
                <a:srgbClr val="EAEA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Text 12"/>
            <p:cNvSpPr/>
            <p:nvPr/>
          </p:nvSpPr>
          <p:spPr>
            <a:xfrm>
              <a:off x="316401" y="4506372"/>
              <a:ext cx="2560649" cy="4240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>
              <a:noAutofit/>
            </a:bodyPr>
            <a:lstStyle/>
            <a:p>
              <a:pPr marL="0" indent="0" algn="ctr">
                <a:buNone/>
              </a:pPr>
              <a:r>
                <a:rPr sz="1100" b="0" i="0">
                  <a:solidFill>
                    <a:srgbClr val="5B5F71"/>
                  </a:solidFill>
                  <a:latin typeface="Arial Black" panose="020B0A04020102020204"/>
                </a:rPr>
                <a:t>Книгопечатание в Англии (конец XV века)</a:t>
              </a:r>
              <a:endParaRPr lang="en-US" dirty="0">
                <a:solidFill>
                  <a:srgbClr val="D6E5EF"/>
                </a:solidFill>
                <a:latin typeface="Arial Black" panose="020B0A04020102020204" pitchFamily="34" charset="0"/>
              </a:endParaRPr>
            </a:p>
          </p:txBody>
        </p:sp>
      </p:grpSp>
      <p:cxnSp>
        <p:nvCxnSpPr>
          <p:cNvPr id="129" name="Прямая соединительная линия 128"/>
          <p:cNvCxnSpPr>
            <a:stCxn id="118" idx="2"/>
          </p:cNvCxnSpPr>
          <p:nvPr/>
        </p:nvCxnSpPr>
        <p:spPr>
          <a:xfrm flipH="1">
            <a:off x="7481133" y="2976089"/>
            <a:ext cx="1200" cy="377532"/>
          </a:xfrm>
          <a:prstGeom prst="line">
            <a:avLst/>
          </a:prstGeom>
          <a:ln w="19050">
            <a:solidFill>
              <a:srgbClr val="EAEAE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7" name="Rectangle 153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29" name="Google Shape;1535;p82"/>
          <p:cNvCxnSpPr/>
          <p:nvPr/>
        </p:nvCxnSpPr>
        <p:spPr>
          <a:xfrm flipV="1">
            <a:off x="7046397" y="868072"/>
            <a:ext cx="0" cy="876604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35" name="Google Shape;1535;p82"/>
          <p:cNvCxnSpPr/>
          <p:nvPr/>
        </p:nvCxnSpPr>
        <p:spPr>
          <a:xfrm>
            <a:off x="77871" y="1335653"/>
            <a:ext cx="6968526" cy="58503"/>
          </a:xfrm>
          <a:prstGeom prst="straightConnector1">
            <a:avLst/>
          </a:prstGeom>
          <a:noFill/>
          <a:ln w="19050" cap="flat" cmpd="sng">
            <a:solidFill>
              <a:srgbClr val="5B5F7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33" name="Google Shape;1533;p82"/>
          <p:cNvSpPr txBox="1">
            <a:spLocks noGrp="1"/>
          </p:cNvSpPr>
          <p:nvPr>
            <p:ph type="title"/>
          </p:nvPr>
        </p:nvSpPr>
        <p:spPr>
          <a:xfrm>
            <a:off x="77871" y="0"/>
            <a:ext cx="4866191" cy="1338908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sz="2000" b="0" i="0">
                <a:solidFill>
                  <a:srgbClr val="505468"/>
                </a:solidFill>
                <a:latin typeface="Arial Black" panose="020B0A04020102020204"/>
              </a:rPr>
              <a:t>Эволюция английского алфавита</a:t>
            </a:r>
            <a:endParaRPr sz="2000" dirty="0">
              <a:latin typeface="Arial Black" panose="020B0A04020102020204" pitchFamily="34" charset="0"/>
            </a:endParaRPr>
          </a:p>
        </p:txBody>
      </p:sp>
      <p:sp>
        <p:nvSpPr>
          <p:cNvPr id="33" name="Google Shape;1534;p82"/>
          <p:cNvSpPr txBox="1"/>
          <p:nvPr/>
        </p:nvSpPr>
        <p:spPr>
          <a:xfrm>
            <a:off x="47034" y="1335653"/>
            <a:ext cx="5013818" cy="13546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Lato" panose="020F0502020204030203"/>
              <a:buNone/>
              <a:defRPr sz="1600" b="0" i="0" u="none" strike="noStrike" cap="none">
                <a:solidFill>
                  <a:schemeClr val="tx2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Lato" panose="020F0502020204030203"/>
              <a:buNone/>
              <a:defRPr sz="1400" b="0" i="0" u="none" strike="noStrike" cap="none">
                <a:solidFill>
                  <a:schemeClr val="lt2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Lato" panose="020F0502020204030203"/>
              <a:buNone/>
              <a:defRPr sz="1400" b="0" i="0" u="none" strike="noStrike" cap="none">
                <a:solidFill>
                  <a:schemeClr val="lt2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Lato" panose="020F0502020204030203"/>
              <a:buNone/>
              <a:defRPr sz="1400" b="0" i="0" u="none" strike="noStrike" cap="none">
                <a:solidFill>
                  <a:schemeClr val="lt2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Lato" panose="020F0502020204030203"/>
              <a:buNone/>
              <a:defRPr sz="1400" b="0" i="0" u="none" strike="noStrike" cap="none">
                <a:solidFill>
                  <a:schemeClr val="lt2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Lato" panose="020F0502020204030203"/>
              <a:buNone/>
              <a:defRPr sz="1400" b="0" i="0" u="none" strike="noStrike" cap="none">
                <a:solidFill>
                  <a:schemeClr val="lt2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Lato" panose="020F0502020204030203"/>
              <a:buNone/>
              <a:defRPr sz="1400" b="0" i="0" u="none" strike="noStrike" cap="none">
                <a:solidFill>
                  <a:schemeClr val="lt2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Lato" panose="020F0502020204030203"/>
              <a:buNone/>
              <a:defRPr sz="1400" b="0" i="0" u="none" strike="noStrike" cap="none">
                <a:solidFill>
                  <a:schemeClr val="lt2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Font typeface="Lato" panose="020F0502020204030203"/>
              <a:buNone/>
              <a:defRPr sz="1400" b="0" i="0" u="none" strike="noStrike" cap="none">
                <a:solidFill>
                  <a:schemeClr val="lt2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9pPr>
          </a:lstStyle>
          <a:p>
            <a:pPr marL="139700" indent="0" algn="ctr"/>
            <a:endParaRPr lang="ru-RU" sz="1400" dirty="0">
              <a:solidFill>
                <a:srgbClr val="D6E5EF"/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451841" y="2673925"/>
            <a:ext cx="8456012" cy="2332415"/>
            <a:chOff x="451841" y="2673925"/>
            <a:chExt cx="8456012" cy="2332415"/>
          </a:xfrm>
        </p:grpSpPr>
        <p:grpSp>
          <p:nvGrpSpPr>
            <p:cNvPr id="39" name="Группа 38"/>
            <p:cNvGrpSpPr/>
            <p:nvPr/>
          </p:nvGrpSpPr>
          <p:grpSpPr>
            <a:xfrm>
              <a:off x="451841" y="3826241"/>
              <a:ext cx="3829837" cy="1180099"/>
              <a:chOff x="324613" y="3716129"/>
              <a:chExt cx="3829836" cy="1036114"/>
            </a:xfrm>
          </p:grpSpPr>
          <p:sp>
            <p:nvSpPr>
              <p:cNvPr id="81" name="Shape 10"/>
              <p:cNvSpPr/>
              <p:nvPr/>
            </p:nvSpPr>
            <p:spPr>
              <a:xfrm>
                <a:off x="324613" y="3716129"/>
                <a:ext cx="438507" cy="438507"/>
              </a:xfrm>
              <a:prstGeom prst="roundRect">
                <a:avLst>
                  <a:gd name="adj" fmla="val 6668"/>
                </a:avLst>
              </a:prstGeom>
              <a:solidFill>
                <a:srgbClr val="EAEAEA"/>
              </a:solidFill>
              <a:ln>
                <a:noFill/>
              </a:ln>
            </p:spPr>
            <p:txBody>
              <a:bodyPr/>
              <a:p/>
            </p:txBody>
          </p:sp>
          <p:sp>
            <p:nvSpPr>
              <p:cNvPr id="82" name="Text 11"/>
              <p:cNvSpPr/>
              <p:nvPr/>
            </p:nvSpPr>
            <p:spPr>
              <a:xfrm>
                <a:off x="446176" y="3821225"/>
                <a:ext cx="195263" cy="2924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rtlCol="0" anchor="t"/>
              <a:lstStyle/>
              <a:p>
                <a:pPr marL="0" indent="0" algn="ctr">
                  <a:lnSpc>
                    <a:spcPts val="2300"/>
                  </a:lnSpc>
                  <a:buNone/>
                </a:pPr>
                <a:r>
                  <a:rPr lang="en-US" sz="2300" dirty="0" smtClean="0">
                    <a:solidFill>
                      <a:srgbClr val="5B5F71"/>
                    </a:solidFill>
                    <a:latin typeface="Tomorrow" panose="020B0604020202020204" pitchFamily="34" charset="0"/>
                    <a:ea typeface="Tomorrow" panose="020B0604020202020204" pitchFamily="34" charset="-122"/>
                    <a:cs typeface="Tomorrow" panose="020B0604020202020204" pitchFamily="34" charset="-120"/>
                  </a:rPr>
                  <a:t>2</a:t>
                </a:r>
                <a:endParaRPr lang="en-US" sz="2300" dirty="0">
                  <a:solidFill>
                    <a:srgbClr val="D6E5EF"/>
                  </a:solidFill>
                </a:endParaRPr>
              </a:p>
            </p:txBody>
          </p:sp>
          <p:sp>
            <p:nvSpPr>
              <p:cNvPr id="83" name="Text 12"/>
              <p:cNvSpPr/>
              <p:nvPr/>
            </p:nvSpPr>
            <p:spPr>
              <a:xfrm>
                <a:off x="831014" y="3716130"/>
                <a:ext cx="3323434" cy="3723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 anchor="ctr">
                <a:noAutofit/>
              </a:bodyPr>
              <a:lstStyle/>
              <a:p>
                <a:pPr marL="0" indent="0">
                  <a:buNone/>
                </a:pPr>
                <a:r>
                  <a:rPr sz="1400" b="0" i="0">
                    <a:solidFill>
                      <a:srgbClr val="505468"/>
                    </a:solidFill>
                    <a:latin typeface="Arial Black" panose="020B0A04020102020204"/>
                  </a:rPr>
                  <a:t>Изменения</a:t>
                </a:r>
                <a:endParaRPr lang="en-US" dirty="0">
                  <a:solidFill>
                    <a:srgbClr val="D87AB0"/>
                  </a:solidFill>
                  <a:latin typeface="Arial Black" panose="020B0A04020102020204" pitchFamily="34" charset="0"/>
                </a:endParaRPr>
              </a:p>
            </p:txBody>
          </p:sp>
          <p:sp>
            <p:nvSpPr>
              <p:cNvPr id="84" name="Text 13"/>
              <p:cNvSpPr/>
              <p:nvPr/>
            </p:nvSpPr>
            <p:spPr>
              <a:xfrm>
                <a:off x="831014" y="4128594"/>
                <a:ext cx="3323435" cy="62364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 anchor="t"/>
              <a:lstStyle/>
              <a:p>
                <a:r>
                  <a:rPr sz="1000" b="0" i="0">
                    <a:solidFill>
                      <a:srgbClr val="5B5F71"/>
                    </a:solidFill>
                    <a:latin typeface="Arial" panose="020B0604020202020204"/>
                  </a:rPr>
                  <a:t>Замена </a:t>
                </a:r>
                <a:r>
                  <a:rPr sz="1000" b="0" i="1">
                    <a:solidFill>
                      <a:srgbClr val="5B5F71"/>
                    </a:solidFill>
                    <a:latin typeface="Arial" panose="020B0604020202020204"/>
                  </a:rPr>
                  <a:t>þ</a:t>
                </a:r>
                <a:r>
                  <a:rPr sz="1000" b="0" i="0">
                    <a:solidFill>
                      <a:srgbClr val="5B5F71"/>
                    </a:solidFill>
                    <a:latin typeface="Arial" panose="020B0604020202020204"/>
                  </a:rPr>
                  <a:t> и </a:t>
                </a:r>
                <a:r>
                  <a:rPr sz="1000" b="0" i="1">
                    <a:solidFill>
                      <a:srgbClr val="5B5F71"/>
                    </a:solidFill>
                    <a:latin typeface="Arial" panose="020B0604020202020204"/>
                  </a:rPr>
                  <a:t>ð</a:t>
                </a:r>
                <a:r>
                  <a:rPr sz="1000" b="0" i="0">
                    <a:solidFill>
                      <a:srgbClr val="5B5F71"/>
                    </a:solidFill>
                    <a:latin typeface="Arial" panose="020B0604020202020204"/>
                  </a:rPr>
                  <a:t> на диграф 'th'.</a:t>
                </a:r>
                <a:endParaRPr lang="en-US" sz="900" dirty="0">
                  <a:solidFill>
                    <a:srgbClr val="D6E5E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sz="1000" b="0" i="0">
                    <a:solidFill>
                      <a:srgbClr val="5B5F71"/>
                    </a:solidFill>
                    <a:latin typeface="Arial" panose="020B0604020202020204"/>
                  </a:rPr>
                  <a:t>- Упразднение </a:t>
                </a:r>
                <a:r>
                  <a:rPr sz="1000" b="0" i="1">
                    <a:solidFill>
                      <a:srgbClr val="5B5F71"/>
                    </a:solidFill>
                    <a:latin typeface="Arial" panose="020B0604020202020204"/>
                  </a:rPr>
                  <a:t>ƿ</a:t>
                </a:r>
                <a:r>
                  <a:rPr sz="1000" b="0" i="0">
                    <a:solidFill>
                      <a:srgbClr val="5B5F71"/>
                    </a:solidFill>
                    <a:latin typeface="Arial" panose="020B0604020202020204"/>
                  </a:rPr>
                  <a:t>, появление 'uu' → 'w'.</a:t>
                </a:r>
                <a:endParaRPr sz="1000" b="0" i="0">
                  <a:solidFill>
                    <a:srgbClr val="5B5F71"/>
                  </a:solidFill>
                  <a:latin typeface="Arial" panose="020B0604020202020204"/>
                </a:endParaRPr>
              </a:p>
              <a:p>
                <a:r>
                  <a:rPr sz="1000" b="0" i="0">
                    <a:solidFill>
                      <a:srgbClr val="5B5F71"/>
                    </a:solidFill>
                    <a:latin typeface="Arial" panose="020B0604020202020204"/>
                  </a:rPr>
                  <a:t>- Буква 'j' вошла поздно, развилась из 'i'</a:t>
                </a:r>
                <a:endParaRPr sz="1000" b="0" i="0">
                  <a:solidFill>
                    <a:srgbClr val="5B5F71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40" name="Группа 39"/>
            <p:cNvGrpSpPr/>
            <p:nvPr/>
          </p:nvGrpSpPr>
          <p:grpSpPr>
            <a:xfrm>
              <a:off x="451841" y="2673925"/>
              <a:ext cx="3829838" cy="1170955"/>
              <a:chOff x="324613" y="3716129"/>
              <a:chExt cx="3829837" cy="1028086"/>
            </a:xfrm>
          </p:grpSpPr>
          <p:sp>
            <p:nvSpPr>
              <p:cNvPr id="77" name="Shape 10"/>
              <p:cNvSpPr/>
              <p:nvPr/>
            </p:nvSpPr>
            <p:spPr>
              <a:xfrm>
                <a:off x="324613" y="3716129"/>
                <a:ext cx="438507" cy="438507"/>
              </a:xfrm>
              <a:prstGeom prst="roundRect">
                <a:avLst>
                  <a:gd name="adj" fmla="val 6668"/>
                </a:avLst>
              </a:prstGeom>
              <a:solidFill>
                <a:srgbClr val="EAEAEA"/>
              </a:solidFill>
              <a:ln>
                <a:noFill/>
              </a:ln>
            </p:spPr>
            <p:txBody>
              <a:bodyPr/>
              <a:p/>
            </p:txBody>
          </p:sp>
          <p:sp>
            <p:nvSpPr>
              <p:cNvPr id="78" name="Text 11"/>
              <p:cNvSpPr/>
              <p:nvPr/>
            </p:nvSpPr>
            <p:spPr>
              <a:xfrm>
                <a:off x="446176" y="3821225"/>
                <a:ext cx="195263" cy="2924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rtlCol="0" anchor="t"/>
              <a:lstStyle/>
              <a:p>
                <a:pPr marL="0" indent="0" algn="ctr">
                  <a:lnSpc>
                    <a:spcPts val="2300"/>
                  </a:lnSpc>
                  <a:buNone/>
                </a:pPr>
                <a:r>
                  <a:rPr lang="en-US" sz="2300" dirty="0" smtClean="0">
                    <a:solidFill>
                      <a:srgbClr val="5B5F71"/>
                    </a:solidFill>
                    <a:latin typeface="Tomorrow" panose="020B0604020202020204" pitchFamily="34" charset="0"/>
                    <a:ea typeface="Tomorrow" panose="020B0604020202020204" pitchFamily="34" charset="-122"/>
                    <a:cs typeface="Tomorrow" panose="020B0604020202020204" pitchFamily="34" charset="-120"/>
                  </a:rPr>
                  <a:t>1</a:t>
                </a:r>
                <a:endParaRPr lang="en-US" sz="2300" dirty="0">
                  <a:solidFill>
                    <a:srgbClr val="D6E5EF"/>
                  </a:solidFill>
                </a:endParaRPr>
              </a:p>
            </p:txBody>
          </p:sp>
          <p:sp>
            <p:nvSpPr>
              <p:cNvPr id="79" name="Text 12"/>
              <p:cNvSpPr/>
              <p:nvPr/>
            </p:nvSpPr>
            <p:spPr>
              <a:xfrm>
                <a:off x="831015" y="3756999"/>
                <a:ext cx="3323435" cy="2672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 anchor="ctr">
                <a:noAutofit/>
              </a:bodyPr>
              <a:lstStyle/>
              <a:p>
                <a:pPr marL="0" indent="0">
                  <a:buNone/>
                </a:pPr>
                <a:r>
                  <a:rPr sz="1400" b="0" i="0">
                    <a:solidFill>
                      <a:srgbClr val="505468"/>
                    </a:solidFill>
                    <a:latin typeface="Arial Black" panose="020B0A04020102020204"/>
                  </a:rPr>
                  <a:t>Древнеанглийский алфавит</a:t>
                </a:r>
                <a:endParaRPr lang="en-US" dirty="0">
                  <a:solidFill>
                    <a:srgbClr val="D87AB0"/>
                  </a:solidFill>
                  <a:latin typeface="Arial Black" panose="020B0A04020102020204" pitchFamily="34" charset="0"/>
                </a:endParaRPr>
              </a:p>
            </p:txBody>
          </p:sp>
          <p:sp>
            <p:nvSpPr>
              <p:cNvPr id="80" name="Text 13"/>
              <p:cNvSpPr/>
              <p:nvPr/>
            </p:nvSpPr>
            <p:spPr>
              <a:xfrm>
                <a:off x="831014" y="4120566"/>
                <a:ext cx="3323435" cy="62364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 anchor="t"/>
              <a:lstStyle/>
              <a:p>
                <a:pPr marL="0" indent="0">
                  <a:buNone/>
                </a:pPr>
                <a:r>
                  <a:rPr sz="1000" b="0" i="0">
                    <a:solidFill>
                      <a:srgbClr val="5B5F71"/>
                    </a:solidFill>
                    <a:latin typeface="Arial" panose="020B0604020202020204"/>
                  </a:rPr>
                  <a:t>Основан на руническом и латинском.</a:t>
                </a:r>
                <a:endParaRPr lang="en-US" sz="900" dirty="0">
                  <a:solidFill>
                    <a:srgbClr val="D6E5E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sz="1000" b="0" i="0">
                    <a:solidFill>
                      <a:srgbClr val="5B5F71"/>
                    </a:solidFill>
                    <a:latin typeface="Arial" panose="020B0604020202020204"/>
                  </a:rPr>
                  <a:t>- Включал буквы </a:t>
                </a:r>
                <a:r>
                  <a:rPr sz="1000" b="0" i="1">
                    <a:solidFill>
                      <a:srgbClr val="5B5F71"/>
                    </a:solidFill>
                    <a:latin typeface="Arial" panose="020B0604020202020204"/>
                  </a:rPr>
                  <a:t>þ</a:t>
                </a:r>
                <a:r>
                  <a:rPr sz="1000" b="0" i="0">
                    <a:solidFill>
                      <a:srgbClr val="5B5F71"/>
                    </a:solidFill>
                    <a:latin typeface="Arial" panose="020B0604020202020204"/>
                  </a:rPr>
                  <a:t> (thorn), </a:t>
                </a:r>
                <a:r>
                  <a:rPr sz="1000" b="0" i="1">
                    <a:solidFill>
                      <a:srgbClr val="5B5F71"/>
                    </a:solidFill>
                    <a:latin typeface="Arial" panose="020B0604020202020204"/>
                  </a:rPr>
                  <a:t>ð</a:t>
                </a:r>
                <a:r>
                  <a:rPr sz="1000" b="0" i="0">
                    <a:solidFill>
                      <a:srgbClr val="5B5F71"/>
                    </a:solidFill>
                    <a:latin typeface="Arial" panose="020B0604020202020204"/>
                  </a:rPr>
                  <a:t> (eth), </a:t>
                </a:r>
                <a:r>
                  <a:rPr sz="1000" b="0" i="1">
                    <a:solidFill>
                      <a:srgbClr val="5B5F71"/>
                    </a:solidFill>
                    <a:latin typeface="Arial" panose="020B0604020202020204"/>
                  </a:rPr>
                  <a:t>ƿ</a:t>
                </a:r>
                <a:r>
                  <a:rPr sz="1000" b="0" i="0">
                    <a:solidFill>
                      <a:srgbClr val="5B5F71"/>
                    </a:solidFill>
                    <a:latin typeface="Arial" panose="020B0604020202020204"/>
                  </a:rPr>
                  <a:t> (wynn)</a:t>
                </a:r>
                <a:endParaRPr sz="1000" b="0" i="0">
                  <a:solidFill>
                    <a:srgbClr val="5B5F71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42" name="Группа 41"/>
            <p:cNvGrpSpPr/>
            <p:nvPr/>
          </p:nvGrpSpPr>
          <p:grpSpPr>
            <a:xfrm>
              <a:off x="5078015" y="3826241"/>
              <a:ext cx="3829837" cy="1180099"/>
              <a:chOff x="324613" y="3716129"/>
              <a:chExt cx="3829836" cy="1036114"/>
            </a:xfrm>
          </p:grpSpPr>
          <p:sp>
            <p:nvSpPr>
              <p:cNvPr id="52" name="Shape 10"/>
              <p:cNvSpPr/>
              <p:nvPr/>
            </p:nvSpPr>
            <p:spPr>
              <a:xfrm>
                <a:off x="324613" y="3716129"/>
                <a:ext cx="438507" cy="438507"/>
              </a:xfrm>
              <a:prstGeom prst="roundRect">
                <a:avLst>
                  <a:gd name="adj" fmla="val 6668"/>
                </a:avLst>
              </a:prstGeom>
              <a:solidFill>
                <a:srgbClr val="EAEAEA"/>
              </a:solidFill>
              <a:ln>
                <a:noFill/>
              </a:ln>
            </p:spPr>
            <p:txBody>
              <a:bodyPr/>
              <a:p/>
            </p:txBody>
          </p:sp>
          <p:sp>
            <p:nvSpPr>
              <p:cNvPr id="53" name="Text 11"/>
              <p:cNvSpPr/>
              <p:nvPr/>
            </p:nvSpPr>
            <p:spPr>
              <a:xfrm>
                <a:off x="446176" y="3821225"/>
                <a:ext cx="195263" cy="2924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rtlCol="0" anchor="t"/>
              <a:lstStyle/>
              <a:p>
                <a:pPr marL="0" indent="0" algn="ctr">
                  <a:lnSpc>
                    <a:spcPts val="2300"/>
                  </a:lnSpc>
                  <a:buNone/>
                </a:pPr>
                <a:r>
                  <a:rPr lang="en-US" sz="2300" dirty="0" smtClean="0">
                    <a:solidFill>
                      <a:srgbClr val="5B5F71"/>
                    </a:solidFill>
                    <a:latin typeface="Tomorrow" panose="020B0604020202020204" pitchFamily="34" charset="0"/>
                    <a:ea typeface="Tomorrow" panose="020B0604020202020204" pitchFamily="34" charset="-122"/>
                    <a:cs typeface="Tomorrow" panose="020B0604020202020204" pitchFamily="34" charset="-120"/>
                  </a:rPr>
                  <a:t>4</a:t>
                </a:r>
                <a:endParaRPr lang="en-US" sz="2300" dirty="0">
                  <a:solidFill>
                    <a:srgbClr val="D6E5EF"/>
                  </a:solidFill>
                </a:endParaRPr>
              </a:p>
            </p:txBody>
          </p:sp>
          <p:sp>
            <p:nvSpPr>
              <p:cNvPr id="54" name="Text 12"/>
              <p:cNvSpPr/>
              <p:nvPr/>
            </p:nvSpPr>
            <p:spPr>
              <a:xfrm>
                <a:off x="831014" y="3716130"/>
                <a:ext cx="3323434" cy="3723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 anchor="ctr">
                <a:noAutofit/>
              </a:bodyPr>
              <a:lstStyle/>
              <a:p>
                <a:pPr marL="0" indent="0">
                  <a:buNone/>
                </a:pPr>
                <a:r>
                  <a:rPr sz="1400" b="0" i="0">
                    <a:solidFill>
                      <a:srgbClr val="505468"/>
                    </a:solidFill>
                    <a:latin typeface="Arial Black" panose="020B0A04020102020204"/>
                  </a:rPr>
                  <a:t>Итог</a:t>
                </a:r>
                <a:endParaRPr lang="en-US" dirty="0">
                  <a:solidFill>
                    <a:srgbClr val="D87AB0"/>
                  </a:solidFill>
                  <a:latin typeface="Arial Black" panose="020B0A04020102020204" pitchFamily="34" charset="0"/>
                </a:endParaRPr>
              </a:p>
            </p:txBody>
          </p:sp>
          <p:sp>
            <p:nvSpPr>
              <p:cNvPr id="55" name="Text 13"/>
              <p:cNvSpPr/>
              <p:nvPr/>
            </p:nvSpPr>
            <p:spPr>
              <a:xfrm>
                <a:off x="831014" y="4128594"/>
                <a:ext cx="3323435" cy="62364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 anchor="t"/>
              <a:lstStyle/>
              <a:p>
                <a:pPr marL="0" indent="0">
                  <a:buNone/>
                </a:pPr>
                <a:r>
                  <a:rPr sz="1000" b="0" i="0">
                    <a:solidFill>
                      <a:srgbClr val="5B5F71"/>
                    </a:solidFill>
                    <a:latin typeface="Arial" panose="020B0604020202020204"/>
                  </a:rPr>
                  <a:t>Эволюция отражает адаптацию языка</a:t>
                </a:r>
                <a:endParaRPr lang="en-US" sz="900" dirty="0">
                  <a:solidFill>
                    <a:srgbClr val="D6E5E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3" name="Группа 42"/>
            <p:cNvGrpSpPr/>
            <p:nvPr/>
          </p:nvGrpSpPr>
          <p:grpSpPr>
            <a:xfrm>
              <a:off x="5078015" y="2673925"/>
              <a:ext cx="3829838" cy="1170955"/>
              <a:chOff x="324613" y="3716129"/>
              <a:chExt cx="3829837" cy="1028086"/>
            </a:xfrm>
          </p:grpSpPr>
          <p:sp>
            <p:nvSpPr>
              <p:cNvPr id="45" name="Shape 10"/>
              <p:cNvSpPr/>
              <p:nvPr/>
            </p:nvSpPr>
            <p:spPr>
              <a:xfrm>
                <a:off x="324613" y="3716129"/>
                <a:ext cx="438507" cy="438507"/>
              </a:xfrm>
              <a:prstGeom prst="roundRect">
                <a:avLst>
                  <a:gd name="adj" fmla="val 6668"/>
                </a:avLst>
              </a:prstGeom>
              <a:solidFill>
                <a:srgbClr val="EAEAEA"/>
              </a:solidFill>
              <a:ln>
                <a:noFill/>
              </a:ln>
            </p:spPr>
            <p:txBody>
              <a:bodyPr/>
              <a:p/>
            </p:txBody>
          </p:sp>
          <p:sp>
            <p:nvSpPr>
              <p:cNvPr id="47" name="Text 11"/>
              <p:cNvSpPr/>
              <p:nvPr/>
            </p:nvSpPr>
            <p:spPr>
              <a:xfrm>
                <a:off x="446176" y="3821225"/>
                <a:ext cx="195263" cy="2924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rtlCol="0" anchor="t"/>
              <a:lstStyle/>
              <a:p>
                <a:pPr marL="0" indent="0" algn="ctr">
                  <a:lnSpc>
                    <a:spcPts val="2300"/>
                  </a:lnSpc>
                  <a:buNone/>
                </a:pPr>
                <a:r>
                  <a:rPr lang="en-US" sz="2300" dirty="0" smtClean="0">
                    <a:solidFill>
                      <a:srgbClr val="5B5F71"/>
                    </a:solidFill>
                    <a:latin typeface="Tomorrow" panose="020B0604020202020204" pitchFamily="34" charset="0"/>
                    <a:ea typeface="Tomorrow" panose="020B0604020202020204" pitchFamily="34" charset="-122"/>
                    <a:cs typeface="Tomorrow" panose="020B0604020202020204" pitchFamily="34" charset="-120"/>
                  </a:rPr>
                  <a:t>3</a:t>
                </a:r>
                <a:endParaRPr lang="en-US" sz="2300" dirty="0">
                  <a:solidFill>
                    <a:srgbClr val="D6E5EF"/>
                  </a:solidFill>
                </a:endParaRPr>
              </a:p>
            </p:txBody>
          </p:sp>
          <p:sp>
            <p:nvSpPr>
              <p:cNvPr id="48" name="Text 12"/>
              <p:cNvSpPr/>
              <p:nvPr/>
            </p:nvSpPr>
            <p:spPr>
              <a:xfrm>
                <a:off x="831015" y="3756999"/>
                <a:ext cx="3323435" cy="2672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 anchor="ctr">
                <a:noAutofit/>
              </a:bodyPr>
              <a:lstStyle/>
              <a:p>
                <a:pPr marL="0" indent="0">
                  <a:buNone/>
                </a:pPr>
                <a:r>
                  <a:rPr sz="1400" b="0" i="0">
                    <a:solidFill>
                      <a:srgbClr val="505468"/>
                    </a:solidFill>
                    <a:latin typeface="Arial Black" panose="020B0A04020102020204"/>
                  </a:rPr>
                  <a:t>Трансформации</a:t>
                </a:r>
                <a:endParaRPr lang="en-US" dirty="0">
                  <a:solidFill>
                    <a:srgbClr val="D87AB0"/>
                  </a:solidFill>
                  <a:latin typeface="Arial Black" panose="020B0A04020102020204" pitchFamily="34" charset="0"/>
                </a:endParaRPr>
              </a:p>
            </p:txBody>
          </p:sp>
          <p:sp>
            <p:nvSpPr>
              <p:cNvPr id="51" name="Text 13"/>
              <p:cNvSpPr/>
              <p:nvPr/>
            </p:nvSpPr>
            <p:spPr>
              <a:xfrm>
                <a:off x="831014" y="4120566"/>
                <a:ext cx="3323435" cy="62364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 anchor="t"/>
              <a:lstStyle/>
              <a:p>
                <a:pPr marL="0" indent="0">
                  <a:buNone/>
                </a:pPr>
                <a:r>
                  <a:rPr sz="1000" b="0" i="0">
                    <a:solidFill>
                      <a:srgbClr val="5B5F71"/>
                    </a:solidFill>
                    <a:latin typeface="Arial" panose="020B0604020202020204"/>
                  </a:rPr>
                  <a:t>'v' использовалась для /u/ и /v/, разделение в Ренессанс</a:t>
                </a:r>
                <a:endParaRPr lang="en-US" sz="900" dirty="0">
                  <a:solidFill>
                    <a:srgbClr val="D6E5E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pic>
        <p:nvPicPr>
          <p:cNvPr id="1536" name="Picture 1535" descr="image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02321" y="162732"/>
            <a:ext cx="2888153" cy="2071237"/>
          </a:xfrm>
          <a:prstGeom prst="rect">
            <a:avLst/>
          </a:prstGeom>
          <a:ln w="12700">
            <a:solidFill>
              <a:srgbClr val="5B5F71"/>
            </a:solidFill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" name="Rectangle 68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Google Shape;709;p65"/>
          <p:cNvSpPr txBox="1"/>
          <p:nvPr/>
        </p:nvSpPr>
        <p:spPr>
          <a:xfrm>
            <a:off x="539496" y="4088"/>
            <a:ext cx="8503920" cy="695399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chemeClr val="tx2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r>
              <a:rPr sz="2000" b="0" i="0">
                <a:solidFill>
                  <a:srgbClr val="505468"/>
                </a:solidFill>
                <a:latin typeface="Arial Black" panose="020B0A04020102020204"/>
              </a:rPr>
              <a:t>Причины </a:t>
            </a:r>
            <a:r>
              <a:rPr lang="en-US" altLang="en-US" sz="2000" b="0" i="0">
                <a:solidFill>
                  <a:srgbClr val="505468"/>
                </a:solidFill>
                <a:latin typeface="Arial Black" panose="020B0A04020102020204"/>
              </a:rPr>
              <a:t>сложности</a:t>
            </a:r>
            <a:r>
              <a:rPr lang="en-US" altLang="ru-RU" sz="2000" b="0" i="0">
                <a:solidFill>
                  <a:srgbClr val="505468"/>
                </a:solidFill>
                <a:latin typeface="Arial Black" panose="020B0A04020102020204"/>
              </a:rPr>
              <a:t> </a:t>
            </a:r>
            <a:r>
              <a:rPr sz="2000" b="0" i="0">
                <a:solidFill>
                  <a:srgbClr val="505468"/>
                </a:solidFill>
                <a:latin typeface="Arial Black" panose="020B0A04020102020204"/>
              </a:rPr>
              <a:t>английского правописания</a:t>
            </a:r>
            <a:endParaRPr lang="ru-RU" sz="2000" dirty="0">
              <a:solidFill>
                <a:srgbClr val="D87AB0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52" name="Google Shape;1535;p82"/>
          <p:cNvCxnSpPr/>
          <p:nvPr/>
        </p:nvCxnSpPr>
        <p:spPr>
          <a:xfrm>
            <a:off x="617373" y="703270"/>
            <a:ext cx="6767352" cy="22860"/>
          </a:xfrm>
          <a:prstGeom prst="straightConnector1">
            <a:avLst/>
          </a:prstGeom>
          <a:noFill/>
          <a:ln w="19050" cap="flat" cmpd="sng">
            <a:solidFill>
              <a:srgbClr val="5B5F71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23" name="Группа 22"/>
          <p:cNvGrpSpPr/>
          <p:nvPr/>
        </p:nvGrpSpPr>
        <p:grpSpPr>
          <a:xfrm>
            <a:off x="225378" y="968901"/>
            <a:ext cx="8830230" cy="4159893"/>
            <a:chOff x="225378" y="968901"/>
            <a:chExt cx="8830230" cy="4159893"/>
          </a:xfrm>
        </p:grpSpPr>
        <p:grpSp>
          <p:nvGrpSpPr>
            <p:cNvPr id="22" name="Группа 21"/>
            <p:cNvGrpSpPr/>
            <p:nvPr/>
          </p:nvGrpSpPr>
          <p:grpSpPr>
            <a:xfrm>
              <a:off x="225378" y="968901"/>
              <a:ext cx="8830230" cy="4159893"/>
              <a:chOff x="225378" y="968901"/>
              <a:chExt cx="8830230" cy="4159893"/>
            </a:xfrm>
          </p:grpSpPr>
          <p:grpSp>
            <p:nvGrpSpPr>
              <p:cNvPr id="12" name="Группа 11"/>
              <p:cNvGrpSpPr/>
              <p:nvPr/>
            </p:nvGrpSpPr>
            <p:grpSpPr>
              <a:xfrm>
                <a:off x="225378" y="968901"/>
                <a:ext cx="8818038" cy="3141421"/>
                <a:chOff x="155052" y="1261509"/>
                <a:chExt cx="8818038" cy="3141421"/>
              </a:xfrm>
            </p:grpSpPr>
            <p:cxnSp>
              <p:nvCxnSpPr>
                <p:cNvPr id="10" name="Прямая соединительная линия 9"/>
                <p:cNvCxnSpPr>
                  <a:stCxn id="29" idx="2"/>
                  <a:endCxn id="25" idx="0"/>
                </p:cNvCxnSpPr>
                <p:nvPr/>
              </p:nvCxnSpPr>
              <p:spPr>
                <a:xfrm>
                  <a:off x="4628689" y="2060823"/>
                  <a:ext cx="12192" cy="2249698"/>
                </a:xfrm>
                <a:prstGeom prst="line">
                  <a:avLst/>
                </a:prstGeom>
                <a:ln w="28575">
                  <a:solidFill>
                    <a:srgbClr val="EAEAE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6" name="Группа 5"/>
                <p:cNvGrpSpPr/>
                <p:nvPr/>
              </p:nvGrpSpPr>
              <p:grpSpPr>
                <a:xfrm>
                  <a:off x="155052" y="1261509"/>
                  <a:ext cx="8818038" cy="3141421"/>
                  <a:chOff x="100188" y="1554117"/>
                  <a:chExt cx="8818038" cy="3141421"/>
                </a:xfrm>
              </p:grpSpPr>
              <p:grpSp>
                <p:nvGrpSpPr>
                  <p:cNvPr id="3" name="Группа 2"/>
                  <p:cNvGrpSpPr/>
                  <p:nvPr/>
                </p:nvGrpSpPr>
                <p:grpSpPr>
                  <a:xfrm>
                    <a:off x="100188" y="1554117"/>
                    <a:ext cx="8818038" cy="2337344"/>
                    <a:chOff x="100188" y="1081548"/>
                    <a:chExt cx="8818038" cy="2337344"/>
                  </a:xfrm>
                </p:grpSpPr>
                <p:grpSp>
                  <p:nvGrpSpPr>
                    <p:cNvPr id="2" name="Группа 1"/>
                    <p:cNvGrpSpPr/>
                    <p:nvPr/>
                  </p:nvGrpSpPr>
                  <p:grpSpPr>
                    <a:xfrm>
                      <a:off x="3609062" y="1396754"/>
                      <a:ext cx="1929526" cy="1168551"/>
                      <a:chOff x="6350318" y="2052590"/>
                      <a:chExt cx="1929526" cy="1168551"/>
                    </a:xfrm>
                  </p:grpSpPr>
                  <p:sp>
                    <p:nvSpPr>
                      <p:cNvPr id="28" name="Shape 2"/>
                      <p:cNvSpPr/>
                      <p:nvPr/>
                    </p:nvSpPr>
                    <p:spPr>
                      <a:xfrm>
                        <a:off x="6350318" y="2279404"/>
                        <a:ext cx="753189" cy="30480"/>
                      </a:xfrm>
                      <a:prstGeom prst="roundRect">
                        <a:avLst>
                          <a:gd name="adj" fmla="val 105908"/>
                        </a:avLst>
                      </a:prstGeom>
                      <a:solidFill>
                        <a:srgbClr val="EAEAEA"/>
                      </a:solidFill>
                      <a:ln>
                        <a:noFill/>
                      </a:ln>
                    </p:spPr>
                    <p:txBody>
                      <a:bodyPr/>
                      <a:p/>
                    </p:txBody>
                  </p:sp>
                  <p:sp>
                    <p:nvSpPr>
                      <p:cNvPr id="29" name="Shape 3"/>
                      <p:cNvSpPr/>
                      <p:nvPr/>
                    </p:nvSpPr>
                    <p:spPr>
                      <a:xfrm>
                        <a:off x="7073027" y="2052590"/>
                        <a:ext cx="484108" cy="484108"/>
                      </a:xfrm>
                      <a:prstGeom prst="roundRect">
                        <a:avLst>
                          <a:gd name="adj" fmla="val 6668"/>
                        </a:avLst>
                      </a:prstGeom>
                      <a:solidFill>
                        <a:srgbClr val="EAEAEA"/>
                      </a:solidFill>
                      <a:ln>
                        <a:noFill/>
                      </a:ln>
                    </p:spPr>
                    <p:txBody>
                      <a:bodyPr/>
                      <a:p/>
                    </p:txBody>
                  </p:sp>
                  <p:sp>
                    <p:nvSpPr>
                      <p:cNvPr id="30" name="Text 4"/>
                      <p:cNvSpPr/>
                      <p:nvPr/>
                    </p:nvSpPr>
                    <p:spPr>
                      <a:xfrm>
                        <a:off x="7262892" y="2148869"/>
                        <a:ext cx="110609" cy="30384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none" lIns="0" tIns="0" rIns="0" bIns="0" rtlCol="0" anchor="t"/>
                      <a:lstStyle/>
                      <a:p>
                        <a:pPr marL="0" indent="0" algn="ctr">
                          <a:lnSpc>
                            <a:spcPts val="2350"/>
                          </a:lnSpc>
                          <a:buNone/>
                        </a:pPr>
                        <a:r>
                          <a:rPr lang="en-US" sz="2350" dirty="0">
                            <a:solidFill>
                              <a:srgbClr val="5B5F71"/>
                            </a:solidFill>
                            <a:latin typeface="Lora" panose="020B0604020202020204" pitchFamily="34" charset="0"/>
                            <a:ea typeface="Lora" panose="020B0604020202020204" pitchFamily="34" charset="-122"/>
                            <a:cs typeface="Lora" panose="020B0604020202020204" pitchFamily="34" charset="-120"/>
                          </a:rPr>
                          <a:t>1</a:t>
                        </a:r>
                        <a:endParaRPr lang="en-US" sz="2350" dirty="0">
                          <a:solidFill>
                            <a:srgbClr val="D6E5EF"/>
                          </a:solidFill>
                        </a:endParaRPr>
                      </a:p>
                    </p:txBody>
                  </p:sp>
                  <p:sp>
                    <p:nvSpPr>
                      <p:cNvPr id="37" name="Shape 7"/>
                      <p:cNvSpPr/>
                      <p:nvPr/>
                    </p:nvSpPr>
                    <p:spPr>
                      <a:xfrm>
                        <a:off x="7526655" y="3190661"/>
                        <a:ext cx="753189" cy="30480"/>
                      </a:xfrm>
                      <a:prstGeom prst="roundRect">
                        <a:avLst>
                          <a:gd name="adj" fmla="val 105908"/>
                        </a:avLst>
                      </a:prstGeom>
                      <a:solidFill>
                        <a:srgbClr val="EAEAEA"/>
                      </a:solidFill>
                      <a:ln>
                        <a:noFill/>
                      </a:ln>
                    </p:spPr>
                    <p:txBody>
                      <a:bodyPr/>
                      <a:p/>
                    </p:txBody>
                  </p:sp>
                </p:grpSp>
                <p:sp>
                  <p:nvSpPr>
                    <p:cNvPr id="65" name="Text 12"/>
                    <p:cNvSpPr/>
                    <p:nvPr/>
                  </p:nvSpPr>
                  <p:spPr>
                    <a:xfrm>
                      <a:off x="139116" y="1081548"/>
                      <a:ext cx="3323436" cy="42406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square" lIns="0" tIns="0" rIns="0" bIns="0" rtlCol="0" anchor="ctr">
                      <a:noAutofit/>
                    </a:bodyPr>
                    <a:lstStyle/>
                    <a:p>
                      <a:pPr marL="0" indent="0" algn="r">
                        <a:buNone/>
                      </a:pPr>
                      <a:r>
                        <a:rPr sz="1400" b="0" i="0">
                          <a:solidFill>
                            <a:srgbClr val="505468"/>
                          </a:solidFill>
                          <a:latin typeface="Arial Black" panose="020B0A04020102020204"/>
                        </a:rPr>
                        <a:t>Языковые заимствования</a:t>
                      </a:r>
                      <a:endParaRPr lang="en-US" dirty="0">
                        <a:solidFill>
                          <a:srgbClr val="D87AB0"/>
                        </a:solidFill>
                        <a:latin typeface="Arial Black" panose="020B0A04020102020204" pitchFamily="34" charset="0"/>
                      </a:endParaRPr>
                    </a:p>
                  </p:txBody>
                </p:sp>
                <p:sp>
                  <p:nvSpPr>
                    <p:cNvPr id="66" name="Text 13"/>
                    <p:cNvSpPr/>
                    <p:nvPr/>
                  </p:nvSpPr>
                  <p:spPr>
                    <a:xfrm>
                      <a:off x="100188" y="1705583"/>
                      <a:ext cx="3323436" cy="71031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square" lIns="0" tIns="0" rIns="0" bIns="0" rtlCol="0" anchor="t"/>
                    <a:lstStyle/>
                    <a:p>
                      <a:pPr marL="0" indent="0" algn="r">
                        <a:buNone/>
                      </a:pPr>
                      <a:r>
                        <a:rPr sz="1000" b="1" i="0">
                          <a:solidFill>
                            <a:srgbClr val="5B5F71"/>
                          </a:solidFill>
                          <a:latin typeface="Arial" panose="020B0604020202020204"/>
                        </a:rPr>
                        <a:t> Многообразие источников (латынь, французский, скандинавские языки) создало несоответствия в правописании</a:t>
                      </a:r>
                      <a:endParaRPr lang="ru-RU" sz="1200" dirty="0">
                        <a:solidFill>
                          <a:srgbClr val="D6E5EF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67" name="Text 12"/>
                    <p:cNvSpPr/>
                    <p:nvPr/>
                  </p:nvSpPr>
                  <p:spPr>
                    <a:xfrm>
                      <a:off x="5594790" y="2084542"/>
                      <a:ext cx="3323436" cy="42406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square" lIns="0" tIns="0" rIns="0" bIns="0" rtlCol="0" anchor="ctr">
                      <a:noAutofit/>
                    </a:bodyPr>
                    <a:lstStyle/>
                    <a:p>
                      <a:pPr marL="0" indent="0">
                        <a:buNone/>
                      </a:pPr>
                      <a:r>
                        <a:rPr sz="1400" b="0" i="0">
                          <a:solidFill>
                            <a:srgbClr val="505468"/>
                          </a:solidFill>
                          <a:latin typeface="Arial Black" panose="020B0A04020102020204"/>
                        </a:rPr>
                        <a:t>Великий сдвиг гласных</a:t>
                      </a:r>
                      <a:endParaRPr lang="en-US" dirty="0">
                        <a:solidFill>
                          <a:srgbClr val="D87AB0"/>
                        </a:solidFill>
                        <a:latin typeface="Arial Black" panose="020B0A04020102020204" pitchFamily="34" charset="0"/>
                      </a:endParaRPr>
                    </a:p>
                  </p:txBody>
                </p:sp>
                <p:sp>
                  <p:nvSpPr>
                    <p:cNvPr id="68" name="Text 13"/>
                    <p:cNvSpPr/>
                    <p:nvPr/>
                  </p:nvSpPr>
                  <p:spPr>
                    <a:xfrm>
                      <a:off x="5555862" y="2708577"/>
                      <a:ext cx="3323436" cy="71031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square" lIns="0" tIns="0" rIns="0" bIns="0" rtlCol="0" anchor="t"/>
                    <a:lstStyle/>
                    <a:p>
                      <a:pPr marL="0" indent="0">
                        <a:buNone/>
                      </a:pPr>
                      <a:r>
                        <a:rPr sz="1000" b="1" i="0">
                          <a:solidFill>
                            <a:srgbClr val="5B5F71"/>
                          </a:solidFill>
                          <a:latin typeface="Arial" panose="020B0604020202020204"/>
                        </a:rPr>
                        <a:t> Изменение произношения без коррекции правописания</a:t>
                      </a:r>
                      <a:endParaRPr lang="ru-RU" sz="1200" dirty="0">
                        <a:solidFill>
                          <a:srgbClr val="D6E5EF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</p:grpSp>
              <p:sp>
                <p:nvSpPr>
                  <p:cNvPr id="17" name="Shape 3"/>
                  <p:cNvSpPr/>
                  <p:nvPr/>
                </p:nvSpPr>
                <p:spPr>
                  <a:xfrm>
                    <a:off x="4343963" y="3659994"/>
                    <a:ext cx="484108" cy="484108"/>
                  </a:xfrm>
                  <a:prstGeom prst="roundRect">
                    <a:avLst>
                      <a:gd name="adj" fmla="val 6668"/>
                    </a:avLst>
                  </a:prstGeom>
                  <a:solidFill>
                    <a:srgbClr val="EAEAEA"/>
                  </a:solidFill>
                  <a:ln>
                    <a:noFill/>
                  </a:ln>
                </p:spPr>
                <p:txBody>
                  <a:bodyPr/>
                  <a:p/>
                </p:txBody>
              </p:sp>
              <p:sp>
                <p:nvSpPr>
                  <p:cNvPr id="18" name="Text 4"/>
                  <p:cNvSpPr/>
                  <p:nvPr/>
                </p:nvSpPr>
                <p:spPr>
                  <a:xfrm>
                    <a:off x="4529825" y="3748761"/>
                    <a:ext cx="110609" cy="303848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none" lIns="0" tIns="0" rIns="0" bIns="0" rtlCol="0" anchor="t"/>
                  <a:lstStyle/>
                  <a:p>
                    <a:pPr marL="0" indent="0" algn="ctr">
                      <a:lnSpc>
                        <a:spcPts val="2350"/>
                      </a:lnSpc>
                      <a:buNone/>
                    </a:pPr>
                    <a:r>
                      <a:rPr lang="ru-RU" sz="2350" dirty="0" smtClean="0">
                        <a:solidFill>
                          <a:srgbClr val="5B5F71"/>
                        </a:solidFill>
                        <a:latin typeface="Lora" panose="020B0604020202020204" pitchFamily="34" charset="0"/>
                        <a:ea typeface="Lora" panose="020B0604020202020204" pitchFamily="34" charset="-122"/>
                        <a:cs typeface="Lora" panose="020B0604020202020204" pitchFamily="34" charset="-120"/>
                      </a:rPr>
                      <a:t>3</a:t>
                    </a:r>
                    <a:endParaRPr lang="en-US" sz="2350" dirty="0">
                      <a:solidFill>
                        <a:srgbClr val="D6E5EF"/>
                      </a:solidFill>
                    </a:endParaRPr>
                  </a:p>
                </p:txBody>
              </p:sp>
              <p:sp>
                <p:nvSpPr>
                  <p:cNvPr id="19" name="Text 12"/>
                  <p:cNvSpPr/>
                  <p:nvPr/>
                </p:nvSpPr>
                <p:spPr>
                  <a:xfrm>
                    <a:off x="179648" y="3361188"/>
                    <a:ext cx="3323436" cy="424065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lIns="0" tIns="0" rIns="0" bIns="0" rtlCol="0" anchor="ctr">
                    <a:noAutofit/>
                  </a:bodyPr>
                  <a:lstStyle/>
                  <a:p>
                    <a:pPr marL="0" indent="0" algn="r">
                      <a:buNone/>
                    </a:pPr>
                    <a:r>
                      <a:rPr sz="1400" b="0" i="0">
                        <a:solidFill>
                          <a:srgbClr val="505468"/>
                        </a:solidFill>
                        <a:latin typeface="Arial Black" panose="020B0A04020102020204"/>
                      </a:rPr>
                      <a:t>Ошибки переписчиков</a:t>
                    </a:r>
                    <a:endParaRPr lang="en-US" dirty="0">
                      <a:solidFill>
                        <a:srgbClr val="D87AB0"/>
                      </a:solidFill>
                      <a:latin typeface="Arial Black" panose="020B0A04020102020204" pitchFamily="34" charset="0"/>
                    </a:endParaRPr>
                  </a:p>
                </p:txBody>
              </p:sp>
              <p:sp>
                <p:nvSpPr>
                  <p:cNvPr id="20" name="Text 13"/>
                  <p:cNvSpPr/>
                  <p:nvPr/>
                </p:nvSpPr>
                <p:spPr>
                  <a:xfrm>
                    <a:off x="140720" y="3985223"/>
                    <a:ext cx="3323436" cy="710315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lIns="0" tIns="0" rIns="0" bIns="0" rtlCol="0" anchor="t"/>
                  <a:lstStyle/>
                  <a:p>
                    <a:pPr marL="0" indent="0" algn="r">
                      <a:buNone/>
                    </a:pPr>
                    <a:r>
                      <a:rPr sz="1000" b="1" i="0">
                        <a:solidFill>
                          <a:srgbClr val="5B5F71"/>
                        </a:solidFill>
                        <a:latin typeface="Arial" panose="020B0604020202020204"/>
                      </a:rPr>
                      <a:t> Непоследовательность в написании из-за диалектов и эстетических предпочтений</a:t>
                    </a:r>
                    <a:endParaRPr lang="ru-RU" sz="1200" dirty="0">
                      <a:solidFill>
                        <a:srgbClr val="D6E5E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1" name="Shape 2"/>
                  <p:cNvSpPr/>
                  <p:nvPr/>
                </p:nvSpPr>
                <p:spPr>
                  <a:xfrm>
                    <a:off x="3652748" y="3885445"/>
                    <a:ext cx="753189" cy="30480"/>
                  </a:xfrm>
                  <a:prstGeom prst="roundRect">
                    <a:avLst>
                      <a:gd name="adj" fmla="val 105908"/>
                    </a:avLst>
                  </a:prstGeom>
                  <a:solidFill>
                    <a:srgbClr val="EAEAEA"/>
                  </a:solidFill>
                  <a:ln>
                    <a:noFill/>
                  </a:ln>
                </p:spPr>
                <p:txBody>
                  <a:bodyPr/>
                  <a:p/>
                </p:txBody>
              </p:sp>
            </p:grpSp>
          </p:grpSp>
          <p:sp>
            <p:nvSpPr>
              <p:cNvPr id="24" name="Shape 7"/>
              <p:cNvSpPr/>
              <p:nvPr/>
            </p:nvSpPr>
            <p:spPr>
              <a:xfrm>
                <a:off x="4922781" y="4244727"/>
                <a:ext cx="753189" cy="30480"/>
              </a:xfrm>
              <a:prstGeom prst="roundRect">
                <a:avLst>
                  <a:gd name="adj" fmla="val 105908"/>
                </a:avLst>
              </a:prstGeom>
              <a:solidFill>
                <a:srgbClr val="EAEAEA"/>
              </a:solidFill>
              <a:ln>
                <a:noFill/>
              </a:ln>
            </p:spPr>
            <p:txBody>
              <a:bodyPr/>
              <a:p/>
            </p:txBody>
          </p:sp>
          <p:sp>
            <p:nvSpPr>
              <p:cNvPr id="25" name="Shape 8"/>
              <p:cNvSpPr/>
              <p:nvPr/>
            </p:nvSpPr>
            <p:spPr>
              <a:xfrm>
                <a:off x="4469153" y="4017913"/>
                <a:ext cx="484108" cy="484108"/>
              </a:xfrm>
              <a:prstGeom prst="roundRect">
                <a:avLst>
                  <a:gd name="adj" fmla="val 6668"/>
                </a:avLst>
              </a:prstGeom>
              <a:solidFill>
                <a:srgbClr val="EAEAEA"/>
              </a:solidFill>
              <a:ln>
                <a:noFill/>
              </a:ln>
            </p:spPr>
            <p:txBody>
              <a:bodyPr/>
              <a:p/>
            </p:txBody>
          </p:sp>
          <p:sp>
            <p:nvSpPr>
              <p:cNvPr id="26" name="Text 9"/>
              <p:cNvSpPr/>
              <p:nvPr/>
            </p:nvSpPr>
            <p:spPr>
              <a:xfrm>
                <a:off x="4626601" y="4123283"/>
                <a:ext cx="163116" cy="30384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rtlCol="0" anchor="t"/>
              <a:lstStyle/>
              <a:p>
                <a:pPr marL="0" indent="0" algn="ctr">
                  <a:lnSpc>
                    <a:spcPts val="2350"/>
                  </a:lnSpc>
                  <a:buNone/>
                </a:pPr>
                <a:r>
                  <a:rPr lang="ru-RU" sz="2350" dirty="0" smtClean="0">
                    <a:solidFill>
                      <a:srgbClr val="5B5F71"/>
                    </a:solidFill>
                    <a:latin typeface="Lora" panose="020B0604020202020204" pitchFamily="34" charset="0"/>
                    <a:ea typeface="Lora" panose="020B0604020202020204" pitchFamily="34" charset="-122"/>
                    <a:cs typeface="Lora" panose="020B0604020202020204" pitchFamily="34" charset="-120"/>
                  </a:rPr>
                  <a:t>4</a:t>
                </a:r>
                <a:endParaRPr lang="en-US" sz="2350" dirty="0">
                  <a:solidFill>
                    <a:srgbClr val="D6E5EF"/>
                  </a:solidFill>
                </a:endParaRPr>
              </a:p>
            </p:txBody>
          </p:sp>
          <p:sp>
            <p:nvSpPr>
              <p:cNvPr id="27" name="Text 12"/>
              <p:cNvSpPr/>
              <p:nvPr/>
            </p:nvSpPr>
            <p:spPr>
              <a:xfrm>
                <a:off x="5732172" y="3794444"/>
                <a:ext cx="3323436" cy="4240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 anchor="ctr">
                <a:noAutofit/>
              </a:bodyPr>
              <a:lstStyle/>
              <a:p>
                <a:pPr marL="0" indent="0">
                  <a:buNone/>
                </a:pPr>
                <a:r>
                  <a:rPr sz="1400" b="0" i="0">
                    <a:solidFill>
                      <a:srgbClr val="505468"/>
                    </a:solidFill>
                    <a:latin typeface="Arial Black" panose="020B0A04020102020204"/>
                  </a:rPr>
                  <a:t>Сопротивление реформам</a:t>
                </a:r>
                <a:endParaRPr lang="en-US" dirty="0">
                  <a:solidFill>
                    <a:srgbClr val="D87AB0"/>
                  </a:solidFill>
                  <a:latin typeface="Arial Black" panose="020B0A04020102020204" pitchFamily="34" charset="0"/>
                </a:endParaRPr>
              </a:p>
            </p:txBody>
          </p:sp>
          <p:sp>
            <p:nvSpPr>
              <p:cNvPr id="31" name="Text 13"/>
              <p:cNvSpPr/>
              <p:nvPr/>
            </p:nvSpPr>
            <p:spPr>
              <a:xfrm>
                <a:off x="5693244" y="4418479"/>
                <a:ext cx="3323436" cy="71031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 anchor="t"/>
              <a:lstStyle/>
              <a:p>
                <a:pPr marL="0" indent="0">
                  <a:buNone/>
                </a:pPr>
                <a:r>
                  <a:rPr sz="1000" b="1" i="0">
                    <a:solidFill>
                      <a:srgbClr val="5B5F71"/>
                    </a:solidFill>
                    <a:latin typeface="Arial" panose="020B0604020202020204"/>
                  </a:rPr>
                  <a:t> Консерватизм и страх потерять литературное наследие</a:t>
                </a:r>
                <a:endParaRPr lang="ru-RU" sz="1200" dirty="0">
                  <a:solidFill>
                    <a:srgbClr val="D6E5E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0" name="Shape 8"/>
            <p:cNvSpPr/>
            <p:nvPr/>
          </p:nvSpPr>
          <p:spPr>
            <a:xfrm>
              <a:off x="4464217" y="2195364"/>
              <a:ext cx="484108" cy="484108"/>
            </a:xfrm>
            <a:prstGeom prst="roundRect">
              <a:avLst>
                <a:gd name="adj" fmla="val 6668"/>
              </a:avLst>
            </a:prstGeom>
            <a:solidFill>
              <a:srgbClr val="EAEAEA"/>
            </a:solidFill>
            <a:ln>
              <a:noFill/>
            </a:ln>
          </p:spPr>
          <p:txBody>
            <a:bodyPr/>
            <a:p/>
          </p:txBody>
        </p:sp>
        <p:sp>
          <p:nvSpPr>
            <p:cNvPr id="41" name="Text 9"/>
            <p:cNvSpPr/>
            <p:nvPr/>
          </p:nvSpPr>
          <p:spPr>
            <a:xfrm>
              <a:off x="4616761" y="2285494"/>
              <a:ext cx="163116" cy="30384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 anchor="t"/>
            <a:lstStyle/>
            <a:p>
              <a:pPr marL="0" indent="0" algn="ctr">
                <a:lnSpc>
                  <a:spcPts val="2350"/>
                </a:lnSpc>
                <a:buNone/>
              </a:pPr>
              <a:r>
                <a:rPr lang="en-US" sz="2350" dirty="0">
                  <a:solidFill>
                    <a:srgbClr val="5B5F71"/>
                  </a:solidFill>
                  <a:latin typeface="Lora" panose="020B0604020202020204" pitchFamily="34" charset="0"/>
                  <a:ea typeface="Lora" panose="020B0604020202020204" pitchFamily="34" charset="-122"/>
                  <a:cs typeface="Lora" panose="020B0604020202020204" pitchFamily="34" charset="-120"/>
                </a:rPr>
                <a:t>2</a:t>
              </a:r>
              <a:endParaRPr lang="en-US" sz="2350" dirty="0">
                <a:solidFill>
                  <a:srgbClr val="D6E5EF"/>
                </a:solidFill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" name="Rectangle 7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pSp>
        <p:nvGrpSpPr>
          <p:cNvPr id="36" name="Группа 35"/>
          <p:cNvGrpSpPr/>
          <p:nvPr/>
        </p:nvGrpSpPr>
        <p:grpSpPr>
          <a:xfrm>
            <a:off x="804088" y="2001423"/>
            <a:ext cx="7765803" cy="1801729"/>
            <a:chOff x="5289252" y="2563207"/>
            <a:chExt cx="7765803" cy="1801729"/>
          </a:xfrm>
        </p:grpSpPr>
        <p:grpSp>
          <p:nvGrpSpPr>
            <p:cNvPr id="37" name="Группа 36"/>
            <p:cNvGrpSpPr/>
            <p:nvPr/>
          </p:nvGrpSpPr>
          <p:grpSpPr>
            <a:xfrm>
              <a:off x="5289252" y="2573541"/>
              <a:ext cx="4354494" cy="1604772"/>
              <a:chOff x="5287845" y="2764927"/>
              <a:chExt cx="4354494" cy="1604772"/>
            </a:xfrm>
          </p:grpSpPr>
          <p:grpSp>
            <p:nvGrpSpPr>
              <p:cNvPr id="49" name="Группа 48"/>
              <p:cNvGrpSpPr/>
              <p:nvPr/>
            </p:nvGrpSpPr>
            <p:grpSpPr>
              <a:xfrm>
                <a:off x="5287845" y="3375051"/>
                <a:ext cx="316826" cy="363935"/>
                <a:chOff x="311761" y="4533935"/>
                <a:chExt cx="438507" cy="438507"/>
              </a:xfrm>
            </p:grpSpPr>
            <p:sp>
              <p:nvSpPr>
                <p:cNvPr id="72" name="Shape 10"/>
                <p:cNvSpPr/>
                <p:nvPr/>
              </p:nvSpPr>
              <p:spPr>
                <a:xfrm>
                  <a:off x="311761" y="4533935"/>
                  <a:ext cx="438507" cy="438507"/>
                </a:xfrm>
                <a:prstGeom prst="roundRect">
                  <a:avLst>
                    <a:gd name="adj" fmla="val 6668"/>
                  </a:avLst>
                </a:prstGeom>
                <a:solidFill>
                  <a:srgbClr val="EAEAEA"/>
                </a:solidFill>
                <a:ln>
                  <a:noFill/>
                </a:ln>
              </p:spPr>
              <p:txBody>
                <a:bodyPr/>
                <a:p/>
              </p:txBody>
            </p:sp>
            <p:sp>
              <p:nvSpPr>
                <p:cNvPr id="73" name="Text 11"/>
                <p:cNvSpPr/>
                <p:nvPr/>
              </p:nvSpPr>
              <p:spPr>
                <a:xfrm>
                  <a:off x="433383" y="4599882"/>
                  <a:ext cx="195264" cy="29241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rtlCol="0" anchor="t"/>
                <a:lstStyle/>
                <a:p>
                  <a:pPr marL="0" indent="0" algn="ctr">
                    <a:lnSpc>
                      <a:spcPts val="2300"/>
                    </a:lnSpc>
                    <a:buNone/>
                  </a:pPr>
                  <a:r>
                    <a:rPr lang="en-US" sz="1600" dirty="0" smtClean="0">
                      <a:solidFill>
                        <a:srgbClr val="5B5F71"/>
                      </a:solidFill>
                      <a:latin typeface="Tomorrow" panose="020B0604020202020204" pitchFamily="34" charset="0"/>
                      <a:ea typeface="Tomorrow" panose="020B0604020202020204" pitchFamily="34" charset="-122"/>
                      <a:cs typeface="Tomorrow" panose="020B0604020202020204" pitchFamily="34" charset="-120"/>
                    </a:rPr>
                    <a:t>2</a:t>
                  </a:r>
                  <a:endParaRPr lang="en-US" sz="1600" dirty="0">
                    <a:solidFill>
                      <a:srgbClr val="D6E5EF"/>
                    </a:solidFill>
                  </a:endParaRPr>
                </a:p>
              </p:txBody>
            </p:sp>
          </p:grpSp>
          <p:grpSp>
            <p:nvGrpSpPr>
              <p:cNvPr id="50" name="Группа 49"/>
              <p:cNvGrpSpPr/>
              <p:nvPr/>
            </p:nvGrpSpPr>
            <p:grpSpPr>
              <a:xfrm>
                <a:off x="5287845" y="2764927"/>
                <a:ext cx="316826" cy="363935"/>
                <a:chOff x="311761" y="4533935"/>
                <a:chExt cx="438507" cy="438507"/>
              </a:xfrm>
            </p:grpSpPr>
            <p:sp>
              <p:nvSpPr>
                <p:cNvPr id="70" name="Shape 10"/>
                <p:cNvSpPr/>
                <p:nvPr/>
              </p:nvSpPr>
              <p:spPr>
                <a:xfrm>
                  <a:off x="311761" y="4533935"/>
                  <a:ext cx="438507" cy="438507"/>
                </a:xfrm>
                <a:prstGeom prst="roundRect">
                  <a:avLst>
                    <a:gd name="adj" fmla="val 6668"/>
                  </a:avLst>
                </a:prstGeom>
                <a:solidFill>
                  <a:srgbClr val="EAEAEA"/>
                </a:solidFill>
                <a:ln>
                  <a:noFill/>
                </a:ln>
              </p:spPr>
              <p:txBody>
                <a:bodyPr/>
                <a:p/>
              </p:txBody>
            </p:sp>
            <p:sp>
              <p:nvSpPr>
                <p:cNvPr id="71" name="Text 11"/>
                <p:cNvSpPr/>
                <p:nvPr/>
              </p:nvSpPr>
              <p:spPr>
                <a:xfrm>
                  <a:off x="433383" y="4599882"/>
                  <a:ext cx="195264" cy="29241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rtlCol="0" anchor="t"/>
                <a:lstStyle/>
                <a:p>
                  <a:pPr marL="0" indent="0" algn="ctr">
                    <a:lnSpc>
                      <a:spcPts val="2300"/>
                    </a:lnSpc>
                    <a:buNone/>
                  </a:pPr>
                  <a:r>
                    <a:rPr lang="ru-RU" sz="1600" dirty="0" smtClean="0">
                      <a:solidFill>
                        <a:srgbClr val="5B5F71"/>
                      </a:solidFill>
                      <a:latin typeface="Tomorrow" panose="020B0604020202020204" pitchFamily="34" charset="0"/>
                      <a:ea typeface="Tomorrow" panose="020B0604020202020204" pitchFamily="34" charset="-122"/>
                      <a:cs typeface="Tomorrow" panose="020B0604020202020204" pitchFamily="34" charset="-120"/>
                    </a:rPr>
                    <a:t>1</a:t>
                  </a:r>
                  <a:endParaRPr lang="en-US" sz="1600" dirty="0">
                    <a:solidFill>
                      <a:srgbClr val="D6E5EF"/>
                    </a:solidFill>
                  </a:endParaRPr>
                </a:p>
              </p:txBody>
            </p:sp>
          </p:grpSp>
          <p:grpSp>
            <p:nvGrpSpPr>
              <p:cNvPr id="51" name="Группа 50"/>
              <p:cNvGrpSpPr/>
              <p:nvPr/>
            </p:nvGrpSpPr>
            <p:grpSpPr>
              <a:xfrm>
                <a:off x="5287845" y="3985173"/>
                <a:ext cx="316826" cy="363935"/>
                <a:chOff x="311761" y="4533934"/>
                <a:chExt cx="438507" cy="438507"/>
              </a:xfrm>
            </p:grpSpPr>
            <p:sp>
              <p:nvSpPr>
                <p:cNvPr id="61" name="Shape 10"/>
                <p:cNvSpPr/>
                <p:nvPr/>
              </p:nvSpPr>
              <p:spPr>
                <a:xfrm>
                  <a:off x="311761" y="4533934"/>
                  <a:ext cx="438507" cy="438507"/>
                </a:xfrm>
                <a:prstGeom prst="roundRect">
                  <a:avLst>
                    <a:gd name="adj" fmla="val 6668"/>
                  </a:avLst>
                </a:prstGeom>
                <a:solidFill>
                  <a:srgbClr val="EAEAEA"/>
                </a:solidFill>
                <a:ln>
                  <a:noFill/>
                </a:ln>
              </p:spPr>
              <p:txBody>
                <a:bodyPr/>
                <a:p/>
              </p:txBody>
            </p:sp>
            <p:sp>
              <p:nvSpPr>
                <p:cNvPr id="67" name="Text 11"/>
                <p:cNvSpPr/>
                <p:nvPr/>
              </p:nvSpPr>
              <p:spPr>
                <a:xfrm>
                  <a:off x="433383" y="4599882"/>
                  <a:ext cx="195264" cy="29241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rtlCol="0" anchor="t"/>
                <a:lstStyle/>
                <a:p>
                  <a:pPr marL="0" indent="0" algn="ctr">
                    <a:lnSpc>
                      <a:spcPts val="2300"/>
                    </a:lnSpc>
                    <a:buNone/>
                  </a:pPr>
                  <a:r>
                    <a:rPr lang="ru-RU" sz="1600" dirty="0" smtClean="0">
                      <a:solidFill>
                        <a:srgbClr val="5B5F71"/>
                      </a:solidFill>
                      <a:latin typeface="Tomorrow" panose="020B0604020202020204" pitchFamily="34" charset="0"/>
                      <a:ea typeface="Tomorrow" panose="020B0604020202020204" pitchFamily="34" charset="-122"/>
                      <a:cs typeface="Tomorrow" panose="020B0604020202020204" pitchFamily="34" charset="-120"/>
                    </a:rPr>
                    <a:t>3</a:t>
                  </a:r>
                  <a:endParaRPr lang="en-US" sz="1600" dirty="0">
                    <a:solidFill>
                      <a:srgbClr val="D6E5EF"/>
                    </a:solidFill>
                  </a:endParaRPr>
                </a:p>
              </p:txBody>
            </p:sp>
          </p:grpSp>
          <p:grpSp>
            <p:nvGrpSpPr>
              <p:cNvPr id="52" name="Группа 51"/>
              <p:cNvGrpSpPr/>
              <p:nvPr/>
            </p:nvGrpSpPr>
            <p:grpSpPr>
              <a:xfrm>
                <a:off x="9325513" y="2794274"/>
                <a:ext cx="316826" cy="363935"/>
                <a:chOff x="5900147" y="2363872"/>
                <a:chExt cx="438507" cy="438507"/>
              </a:xfrm>
            </p:grpSpPr>
            <p:sp>
              <p:nvSpPr>
                <p:cNvPr id="59" name="Shape 10"/>
                <p:cNvSpPr/>
                <p:nvPr/>
              </p:nvSpPr>
              <p:spPr>
                <a:xfrm>
                  <a:off x="5900147" y="2363872"/>
                  <a:ext cx="438507" cy="438507"/>
                </a:xfrm>
                <a:prstGeom prst="roundRect">
                  <a:avLst>
                    <a:gd name="adj" fmla="val 6668"/>
                  </a:avLst>
                </a:prstGeom>
                <a:solidFill>
                  <a:srgbClr val="EAEAEA"/>
                </a:solidFill>
                <a:ln>
                  <a:noFill/>
                </a:ln>
              </p:spPr>
              <p:txBody>
                <a:bodyPr/>
                <a:p/>
              </p:txBody>
            </p:sp>
            <p:sp>
              <p:nvSpPr>
                <p:cNvPr id="60" name="Text 11"/>
                <p:cNvSpPr/>
                <p:nvPr/>
              </p:nvSpPr>
              <p:spPr>
                <a:xfrm>
                  <a:off x="6021768" y="2429820"/>
                  <a:ext cx="195264" cy="29241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rtlCol="0" anchor="t"/>
                <a:lstStyle/>
                <a:p>
                  <a:pPr marL="0" indent="0" algn="ctr">
                    <a:lnSpc>
                      <a:spcPts val="2300"/>
                    </a:lnSpc>
                    <a:buNone/>
                  </a:pPr>
                  <a:r>
                    <a:rPr lang="ru-RU" sz="1600" dirty="0" smtClean="0">
                      <a:solidFill>
                        <a:srgbClr val="5B5F71"/>
                      </a:solidFill>
                      <a:latin typeface="Tomorrow" panose="020B0604020202020204" pitchFamily="34" charset="0"/>
                      <a:ea typeface="Tomorrow" panose="020B0604020202020204" pitchFamily="34" charset="-122"/>
                      <a:cs typeface="Tomorrow" panose="020B0604020202020204" pitchFamily="34" charset="-120"/>
                    </a:rPr>
                    <a:t>4</a:t>
                  </a:r>
                  <a:endParaRPr lang="en-US" sz="1600" dirty="0">
                    <a:solidFill>
                      <a:srgbClr val="D6E5EF"/>
                    </a:solidFill>
                  </a:endParaRPr>
                </a:p>
              </p:txBody>
            </p:sp>
          </p:grpSp>
          <p:grpSp>
            <p:nvGrpSpPr>
              <p:cNvPr id="53" name="Группа 52"/>
              <p:cNvGrpSpPr/>
              <p:nvPr/>
            </p:nvGrpSpPr>
            <p:grpSpPr>
              <a:xfrm>
                <a:off x="9325513" y="3400017"/>
                <a:ext cx="316826" cy="363935"/>
                <a:chOff x="5900146" y="2363868"/>
                <a:chExt cx="438507" cy="438507"/>
              </a:xfrm>
            </p:grpSpPr>
            <p:sp>
              <p:nvSpPr>
                <p:cNvPr id="57" name="Shape 10"/>
                <p:cNvSpPr/>
                <p:nvPr/>
              </p:nvSpPr>
              <p:spPr>
                <a:xfrm>
                  <a:off x="5900146" y="2363868"/>
                  <a:ext cx="438507" cy="438507"/>
                </a:xfrm>
                <a:prstGeom prst="roundRect">
                  <a:avLst>
                    <a:gd name="adj" fmla="val 6668"/>
                  </a:avLst>
                </a:prstGeom>
                <a:solidFill>
                  <a:srgbClr val="EAEAEA"/>
                </a:solidFill>
                <a:ln>
                  <a:noFill/>
                </a:ln>
              </p:spPr>
              <p:txBody>
                <a:bodyPr/>
                <a:p/>
              </p:txBody>
            </p:sp>
            <p:sp>
              <p:nvSpPr>
                <p:cNvPr id="58" name="Text 11"/>
                <p:cNvSpPr/>
                <p:nvPr/>
              </p:nvSpPr>
              <p:spPr>
                <a:xfrm>
                  <a:off x="6021767" y="2429820"/>
                  <a:ext cx="195264" cy="29241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rtlCol="0" anchor="t"/>
                <a:lstStyle/>
                <a:p>
                  <a:pPr marL="0" indent="0" algn="ctr">
                    <a:lnSpc>
                      <a:spcPts val="2300"/>
                    </a:lnSpc>
                    <a:buNone/>
                  </a:pPr>
                  <a:r>
                    <a:rPr lang="ru-RU" sz="1600" dirty="0" smtClean="0">
                      <a:solidFill>
                        <a:srgbClr val="5B5F71"/>
                      </a:solidFill>
                      <a:latin typeface="Tomorrow" panose="020B0604020202020204" pitchFamily="34" charset="0"/>
                      <a:ea typeface="Tomorrow" panose="020B0604020202020204" pitchFamily="34" charset="-122"/>
                      <a:cs typeface="Tomorrow" panose="020B0604020202020204" pitchFamily="34" charset="-120"/>
                    </a:rPr>
                    <a:t>5</a:t>
                  </a:r>
                  <a:endParaRPr lang="en-US" sz="1600" dirty="0">
                    <a:solidFill>
                      <a:srgbClr val="D6E5EF"/>
                    </a:solidFill>
                  </a:endParaRPr>
                </a:p>
              </p:txBody>
            </p:sp>
          </p:grpSp>
          <p:grpSp>
            <p:nvGrpSpPr>
              <p:cNvPr id="54" name="Группа 53"/>
              <p:cNvGrpSpPr/>
              <p:nvPr/>
            </p:nvGrpSpPr>
            <p:grpSpPr>
              <a:xfrm>
                <a:off x="9325512" y="4005764"/>
                <a:ext cx="316826" cy="363935"/>
                <a:chOff x="5900143" y="2363873"/>
                <a:chExt cx="438507" cy="438507"/>
              </a:xfrm>
            </p:grpSpPr>
            <p:sp>
              <p:nvSpPr>
                <p:cNvPr id="55" name="Shape 10"/>
                <p:cNvSpPr/>
                <p:nvPr/>
              </p:nvSpPr>
              <p:spPr>
                <a:xfrm>
                  <a:off x="5900143" y="2363873"/>
                  <a:ext cx="438507" cy="438507"/>
                </a:xfrm>
                <a:prstGeom prst="roundRect">
                  <a:avLst>
                    <a:gd name="adj" fmla="val 6668"/>
                  </a:avLst>
                </a:prstGeom>
                <a:solidFill>
                  <a:srgbClr val="EAEAEA"/>
                </a:solidFill>
                <a:ln>
                  <a:noFill/>
                </a:ln>
              </p:spPr>
              <p:txBody>
                <a:bodyPr/>
                <a:p/>
              </p:txBody>
            </p:sp>
            <p:sp>
              <p:nvSpPr>
                <p:cNvPr id="56" name="Text 11"/>
                <p:cNvSpPr/>
                <p:nvPr/>
              </p:nvSpPr>
              <p:spPr>
                <a:xfrm>
                  <a:off x="6021765" y="2429821"/>
                  <a:ext cx="195264" cy="29241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rtlCol="0" anchor="t"/>
                <a:lstStyle/>
                <a:p>
                  <a:pPr marL="0" indent="0" algn="ctr">
                    <a:lnSpc>
                      <a:spcPts val="2300"/>
                    </a:lnSpc>
                    <a:buNone/>
                  </a:pPr>
                  <a:r>
                    <a:rPr lang="ru-RU" sz="1600" dirty="0" smtClean="0">
                      <a:solidFill>
                        <a:srgbClr val="5B5F71"/>
                      </a:solidFill>
                      <a:latin typeface="Tomorrow" panose="020B0604020202020204" pitchFamily="34" charset="0"/>
                      <a:ea typeface="Tomorrow" panose="020B0604020202020204" pitchFamily="34" charset="-122"/>
                      <a:cs typeface="Tomorrow" panose="020B0604020202020204" pitchFamily="34" charset="-120"/>
                    </a:rPr>
                    <a:t>6</a:t>
                  </a:r>
                  <a:endParaRPr lang="en-US" sz="1600" dirty="0">
                    <a:solidFill>
                      <a:srgbClr val="D6E5EF"/>
                    </a:solidFill>
                  </a:endParaRPr>
                </a:p>
              </p:txBody>
            </p:sp>
          </p:grpSp>
        </p:grpSp>
        <p:sp>
          <p:nvSpPr>
            <p:cNvPr id="38" name="Text 13"/>
            <p:cNvSpPr/>
            <p:nvPr/>
          </p:nvSpPr>
          <p:spPr>
            <a:xfrm>
              <a:off x="5693951" y="2563207"/>
              <a:ext cx="3323436" cy="57084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t"/>
            <a:lstStyle/>
            <a:p>
              <a:pPr marL="0" indent="0">
                <a:buNone/>
              </a:pPr>
              <a:r>
                <a:rPr sz="1200" b="0" i="0">
                  <a:solidFill>
                    <a:srgbClr val="5B5F71"/>
                  </a:solidFill>
                  <a:latin typeface="Arial" panose="020B0604020202020204"/>
                </a:rPr>
                <a:t>26 букв, потомок латинского алфавита</a:t>
              </a:r>
              <a:endParaRPr lang="ru-RU" sz="1200" dirty="0">
                <a:solidFill>
                  <a:srgbClr val="D6E5E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Text 13"/>
            <p:cNvSpPr/>
            <p:nvPr/>
          </p:nvSpPr>
          <p:spPr>
            <a:xfrm>
              <a:off x="5693951" y="3161728"/>
              <a:ext cx="3323436" cy="57084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t"/>
            <a:lstStyle/>
            <a:p>
              <a:pPr marL="0" indent="0">
                <a:buNone/>
              </a:pPr>
              <a:r>
                <a:rPr sz="1200" b="0" i="0">
                  <a:solidFill>
                    <a:srgbClr val="5B5F71"/>
                  </a:solidFill>
                  <a:latin typeface="Arial" panose="020B0604020202020204"/>
                </a:rPr>
                <a:t>Сформировался к XVI веку</a:t>
              </a:r>
              <a:endParaRPr lang="ru-RU" sz="1200" dirty="0">
                <a:solidFill>
                  <a:srgbClr val="D6E5E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" name="Text 13"/>
            <p:cNvSpPr/>
            <p:nvPr/>
          </p:nvSpPr>
          <p:spPr>
            <a:xfrm>
              <a:off x="5693951" y="3765046"/>
              <a:ext cx="3323436" cy="57084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t"/>
            <a:lstStyle/>
            <a:p>
              <a:pPr marL="0" indent="0">
                <a:buNone/>
              </a:pPr>
              <a:r>
                <a:rPr sz="1200" b="0" i="0">
                  <a:solidFill>
                    <a:srgbClr val="5B5F71"/>
                  </a:solidFill>
                  <a:latin typeface="Arial" panose="020B0604020202020204"/>
                </a:rPr>
                <a:t>Без диакритических знаков</a:t>
              </a:r>
              <a:endParaRPr lang="ru-RU" sz="1200" dirty="0">
                <a:solidFill>
                  <a:srgbClr val="D6E5E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Text 13"/>
            <p:cNvSpPr/>
            <p:nvPr/>
          </p:nvSpPr>
          <p:spPr>
            <a:xfrm>
              <a:off x="9731619" y="2581624"/>
              <a:ext cx="3323436" cy="57084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t"/>
            <a:lstStyle/>
            <a:p>
              <a:pPr marL="0" indent="0">
                <a:buNone/>
              </a:pPr>
              <a:r>
                <a:rPr sz="1200" b="0" i="0">
                  <a:solidFill>
                    <a:srgbClr val="5B5F71"/>
                  </a:solidFill>
                  <a:latin typeface="Arial" panose="020B0604020202020204"/>
                </a:rPr>
                <a:t>Влияние книгопечатания на стандартизацию</a:t>
              </a:r>
              <a:endParaRPr lang="ru-RU" sz="1200" dirty="0">
                <a:solidFill>
                  <a:srgbClr val="D6E5E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" name="Text 13"/>
            <p:cNvSpPr/>
            <p:nvPr/>
          </p:nvSpPr>
          <p:spPr>
            <a:xfrm>
              <a:off x="9731619" y="3180390"/>
              <a:ext cx="3323436" cy="57084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t"/>
            <a:lstStyle/>
            <a:p>
              <a:pPr marL="0" indent="0">
                <a:buNone/>
              </a:pPr>
              <a:r>
                <a:rPr sz="1200" b="0" i="0">
                  <a:solidFill>
                    <a:srgbClr val="5B5F71"/>
                  </a:solidFill>
                  <a:latin typeface="Arial" panose="020B0604020202020204"/>
                </a:rPr>
                <a:t>Норманнское завоевание и влияние французского языка</a:t>
              </a:r>
              <a:endParaRPr lang="ru-RU" sz="1200" dirty="0">
                <a:solidFill>
                  <a:srgbClr val="D6E5E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" name="Text 13"/>
            <p:cNvSpPr/>
            <p:nvPr/>
          </p:nvSpPr>
          <p:spPr>
            <a:xfrm>
              <a:off x="9731619" y="3794095"/>
              <a:ext cx="3323436" cy="57084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t"/>
            <a:lstStyle/>
            <a:p>
              <a:pPr marL="0" indent="0">
                <a:buNone/>
              </a:pPr>
              <a:r>
                <a:rPr sz="1200" b="0" i="0">
                  <a:solidFill>
                    <a:srgbClr val="5B5F71"/>
                  </a:solidFill>
                  <a:latin typeface="Arial" panose="020B0604020202020204"/>
                </a:rPr>
                <a:t>Изменения в произношении и сложная орфография</a:t>
              </a:r>
              <a:endParaRPr lang="ru-RU" sz="1200" dirty="0">
                <a:solidFill>
                  <a:srgbClr val="D6E5E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31" name="Google Shape;1535;p82"/>
          <p:cNvCxnSpPr/>
          <p:nvPr/>
        </p:nvCxnSpPr>
        <p:spPr>
          <a:xfrm>
            <a:off x="77871" y="1279994"/>
            <a:ext cx="8502858" cy="51309"/>
          </a:xfrm>
          <a:prstGeom prst="straightConnector1">
            <a:avLst/>
          </a:prstGeom>
          <a:noFill/>
          <a:ln w="19050" cap="flat" cmpd="sng">
            <a:solidFill>
              <a:srgbClr val="5B5F7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2" name="Google Shape;1533;p82"/>
          <p:cNvSpPr txBox="1">
            <a:spLocks noGrp="1"/>
          </p:cNvSpPr>
          <p:nvPr>
            <p:ph type="title"/>
          </p:nvPr>
        </p:nvSpPr>
        <p:spPr>
          <a:xfrm>
            <a:off x="77870" y="-105594"/>
            <a:ext cx="8502859" cy="1382165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sz="2000" b="0" i="0">
                <a:solidFill>
                  <a:srgbClr val="505468"/>
                </a:solidFill>
                <a:latin typeface="Arial Black" panose="020B0A04020102020204"/>
              </a:rPr>
              <a:t>Современный английский алфавит</a:t>
            </a:r>
            <a:endParaRPr sz="2000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5010" y="568960"/>
            <a:ext cx="7349490" cy="1916430"/>
          </a:xfrm>
        </p:spPr>
        <p:txBody>
          <a:bodyPr/>
          <a:p>
            <a:pPr algn="ctr"/>
            <a:r>
              <a:rPr lang="en-US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Викторина</a:t>
            </a:r>
            <a:r>
              <a:rPr lang="en-US" altLang="ru-RU">
                <a:ln/>
                <a:solidFill>
                  <a:schemeClr val="accent4"/>
                </a:solidFill>
              </a:rPr>
              <a:t> </a:t>
            </a:r>
            <a:r>
              <a:rPr lang="en-US" altLang="ru-RU">
                <a:ln/>
                <a:solidFill>
                  <a:schemeClr val="accent4"/>
                </a:solidFill>
                <a:effectLst/>
              </a:rPr>
              <a:t>“</a:t>
            </a:r>
            <a:r>
              <a:rPr lang="en-US" altLang="en-US">
                <a:ln/>
                <a:solidFill>
                  <a:schemeClr val="accent4"/>
                </a:solidFill>
                <a:effectLst/>
              </a:rPr>
              <a:t>Путешествие</a:t>
            </a:r>
            <a:r>
              <a:rPr lang="en-US" altLang="ru-RU">
                <a:ln/>
                <a:solidFill>
                  <a:schemeClr val="accent4"/>
                </a:solidFill>
                <a:effectLst/>
              </a:rPr>
              <a:t> </a:t>
            </a:r>
            <a:r>
              <a:rPr lang="en-US" altLang="en-US">
                <a:ln/>
                <a:solidFill>
                  <a:schemeClr val="accent4"/>
                </a:solidFill>
                <a:effectLst/>
              </a:rPr>
              <a:t>сквозь</a:t>
            </a:r>
            <a:r>
              <a:rPr lang="en-US" altLang="ru-RU">
                <a:ln/>
                <a:solidFill>
                  <a:schemeClr val="accent4"/>
                </a:solidFill>
                <a:effectLst/>
              </a:rPr>
              <a:t> </a:t>
            </a:r>
            <a:r>
              <a:rPr lang="en-US" altLang="en-US">
                <a:ln/>
                <a:solidFill>
                  <a:schemeClr val="accent4"/>
                </a:solidFill>
                <a:effectLst/>
              </a:rPr>
              <a:t>века</a:t>
            </a:r>
            <a:r>
              <a:rPr lang="en-US" altLang="ru-RU">
                <a:ln/>
                <a:solidFill>
                  <a:schemeClr val="accent4"/>
                </a:solidFill>
                <a:effectLst/>
              </a:rPr>
              <a:t>: </a:t>
            </a:r>
            <a:r>
              <a:rPr lang="en-US" altLang="en-US">
                <a:ln/>
                <a:solidFill>
                  <a:schemeClr val="accent4"/>
                </a:solidFill>
                <a:effectLst/>
              </a:rPr>
              <a:t>История</a:t>
            </a:r>
            <a:r>
              <a:rPr lang="en-US" altLang="ru-RU">
                <a:ln/>
                <a:solidFill>
                  <a:schemeClr val="accent4"/>
                </a:solidFill>
                <a:effectLst/>
              </a:rPr>
              <a:t> </a:t>
            </a:r>
            <a:r>
              <a:rPr lang="en-US" altLang="en-US">
                <a:ln/>
                <a:solidFill>
                  <a:schemeClr val="accent4"/>
                </a:solidFill>
                <a:effectLst/>
              </a:rPr>
              <a:t>английского</a:t>
            </a:r>
            <a:r>
              <a:rPr lang="en-US" altLang="ru-RU">
                <a:ln/>
                <a:solidFill>
                  <a:schemeClr val="accent4"/>
                </a:solidFill>
                <a:effectLst/>
              </a:rPr>
              <a:t> </a:t>
            </a:r>
            <a:r>
              <a:rPr lang="en-US" altLang="en-US">
                <a:ln/>
                <a:solidFill>
                  <a:schemeClr val="accent4"/>
                </a:solidFill>
                <a:effectLst/>
              </a:rPr>
              <a:t>алфавита</a:t>
            </a:r>
            <a:r>
              <a:rPr lang="en-US" altLang="ru-RU">
                <a:ln/>
                <a:solidFill>
                  <a:schemeClr val="accent4"/>
                </a:solidFill>
                <a:effectLst/>
              </a:rPr>
              <a:t>”</a:t>
            </a:r>
            <a:endParaRPr lang="en-US" altLang="ru-RU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407285"/>
            <a:ext cx="9144000" cy="273621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2270" y="309245"/>
            <a:ext cx="5378450" cy="4470400"/>
          </a:xfrm>
        </p:spPr>
        <p:txBody>
          <a:bodyPr/>
          <a:p>
            <a:pPr lvl="0" indent="457200" algn="just"/>
            <a:r>
              <a:rPr lang="en-US" altLang="en-US" sz="1400"/>
              <a:t>Вы</a:t>
            </a:r>
            <a:r>
              <a:rPr lang="en-US" altLang="ru-RU" sz="1400"/>
              <a:t> </a:t>
            </a:r>
            <a:r>
              <a:rPr lang="en-US" altLang="en-US" sz="1400"/>
              <a:t>знаете</a:t>
            </a:r>
            <a:r>
              <a:rPr lang="en-US" altLang="ru-RU" sz="1400"/>
              <a:t>, </a:t>
            </a:r>
            <a:r>
              <a:rPr lang="en-US" altLang="en-US" sz="1400"/>
              <a:t>что</a:t>
            </a:r>
            <a:r>
              <a:rPr lang="en-US" altLang="ru-RU" sz="1400"/>
              <a:t> </a:t>
            </a:r>
            <a:r>
              <a:rPr lang="en-US" altLang="en-US" sz="1400"/>
              <a:t>буквы</a:t>
            </a:r>
            <a:r>
              <a:rPr lang="en-US" altLang="ru-RU" sz="1400"/>
              <a:t>, </a:t>
            </a:r>
            <a:r>
              <a:rPr lang="en-US" altLang="en-US" sz="1400"/>
              <a:t>которые</a:t>
            </a:r>
            <a:r>
              <a:rPr lang="en-US" altLang="ru-RU" sz="1400"/>
              <a:t> </a:t>
            </a:r>
            <a:r>
              <a:rPr lang="en-US" altLang="en-US" sz="1400"/>
              <a:t>мы</a:t>
            </a:r>
            <a:r>
              <a:rPr lang="en-US" altLang="ru-RU" sz="1400"/>
              <a:t> </a:t>
            </a:r>
            <a:r>
              <a:rPr lang="en-US" altLang="en-US" sz="1400"/>
              <a:t>используем</a:t>
            </a:r>
            <a:r>
              <a:rPr lang="en-US" altLang="ru-RU" sz="1400"/>
              <a:t> </a:t>
            </a:r>
            <a:r>
              <a:rPr lang="en-US" altLang="en-US" sz="1400"/>
              <a:t>каждый</a:t>
            </a:r>
            <a:r>
              <a:rPr lang="en-US" altLang="ru-RU" sz="1400"/>
              <a:t> </a:t>
            </a:r>
            <a:r>
              <a:rPr lang="en-US" altLang="en-US" sz="1400"/>
              <a:t>день</a:t>
            </a:r>
            <a:r>
              <a:rPr lang="en-US" altLang="ru-RU" sz="1400"/>
              <a:t> </a:t>
            </a:r>
            <a:r>
              <a:rPr lang="en-US" altLang="en-US" sz="1400"/>
              <a:t>для</a:t>
            </a:r>
            <a:r>
              <a:rPr lang="en-US" altLang="ru-RU" sz="1400"/>
              <a:t> </a:t>
            </a:r>
            <a:r>
              <a:rPr lang="en-US" altLang="en-US" sz="1400"/>
              <a:t>чтения</a:t>
            </a:r>
            <a:r>
              <a:rPr lang="en-US" altLang="ru-RU" sz="1400"/>
              <a:t> </a:t>
            </a:r>
            <a:r>
              <a:rPr lang="en-US" altLang="en-US" sz="1400"/>
              <a:t>и</a:t>
            </a:r>
            <a:r>
              <a:rPr lang="en-US" altLang="ru-RU" sz="1400"/>
              <a:t> </a:t>
            </a:r>
            <a:r>
              <a:rPr lang="en-US" altLang="en-US" sz="1400"/>
              <a:t>письма</a:t>
            </a:r>
            <a:r>
              <a:rPr lang="en-US" altLang="ru-RU" sz="1400"/>
              <a:t> </a:t>
            </a:r>
            <a:r>
              <a:rPr lang="en-US" altLang="en-US" sz="1400"/>
              <a:t>на</a:t>
            </a:r>
            <a:r>
              <a:rPr lang="en-US" altLang="ru-RU" sz="1400"/>
              <a:t> </a:t>
            </a:r>
            <a:r>
              <a:rPr lang="en-US" altLang="en-US" sz="1400"/>
              <a:t>английском</a:t>
            </a:r>
            <a:r>
              <a:rPr lang="en-US" altLang="ru-RU" sz="1400"/>
              <a:t> </a:t>
            </a:r>
            <a:r>
              <a:rPr lang="en-US" altLang="en-US" sz="1400"/>
              <a:t>языке</a:t>
            </a:r>
            <a:r>
              <a:rPr lang="en-US" altLang="ru-RU" sz="1400"/>
              <a:t>, </a:t>
            </a:r>
            <a:r>
              <a:rPr lang="en-US" altLang="en-US" sz="1400"/>
              <a:t>не</a:t>
            </a:r>
            <a:r>
              <a:rPr lang="en-US" altLang="ru-RU" sz="1400"/>
              <a:t> </a:t>
            </a:r>
            <a:r>
              <a:rPr lang="en-US" altLang="en-US" sz="1400"/>
              <a:t>появились</a:t>
            </a:r>
            <a:r>
              <a:rPr lang="en-US" altLang="ru-RU" sz="1400"/>
              <a:t> </a:t>
            </a:r>
            <a:r>
              <a:rPr lang="en-US" altLang="en-US" sz="1400"/>
              <a:t>просто</a:t>
            </a:r>
            <a:r>
              <a:rPr lang="en-US" altLang="ru-RU" sz="1400"/>
              <a:t> </a:t>
            </a:r>
            <a:r>
              <a:rPr lang="en-US" altLang="en-US" sz="1400"/>
              <a:t>так</a:t>
            </a:r>
            <a:r>
              <a:rPr lang="en-US" altLang="ru-RU" sz="1400"/>
              <a:t>. </a:t>
            </a:r>
            <a:r>
              <a:rPr lang="en-US" altLang="en-US" sz="1400"/>
              <a:t>У</a:t>
            </a:r>
            <a:r>
              <a:rPr lang="en-US" altLang="ru-RU" sz="1400"/>
              <a:t> </a:t>
            </a:r>
            <a:r>
              <a:rPr lang="en-US" altLang="en-US" sz="1400"/>
              <a:t>них</a:t>
            </a:r>
            <a:r>
              <a:rPr lang="en-US" altLang="ru-RU" sz="1400"/>
              <a:t> </a:t>
            </a:r>
            <a:r>
              <a:rPr lang="en-US" altLang="en-US" sz="1400"/>
              <a:t>есть</a:t>
            </a:r>
            <a:r>
              <a:rPr lang="en-US" altLang="ru-RU" sz="1400"/>
              <a:t> </a:t>
            </a:r>
            <a:r>
              <a:rPr lang="en-US" altLang="en-US" sz="1400"/>
              <a:t>своя</a:t>
            </a:r>
            <a:r>
              <a:rPr lang="en-US" altLang="ru-RU" sz="1400"/>
              <a:t> </a:t>
            </a:r>
            <a:r>
              <a:rPr lang="en-US" altLang="en-US" sz="1400"/>
              <a:t>долгая</a:t>
            </a:r>
            <a:r>
              <a:rPr lang="en-US" altLang="ru-RU" sz="1400"/>
              <a:t> </a:t>
            </a:r>
            <a:r>
              <a:rPr lang="en-US" altLang="en-US" sz="1400"/>
              <a:t>и</a:t>
            </a:r>
            <a:r>
              <a:rPr lang="en-US" altLang="ru-RU" sz="1400"/>
              <a:t> </a:t>
            </a:r>
            <a:r>
              <a:rPr lang="en-US" altLang="en-US" sz="1400"/>
              <a:t>интересная</a:t>
            </a:r>
            <a:r>
              <a:rPr lang="en-US" altLang="ru-RU" sz="1400"/>
              <a:t> </a:t>
            </a:r>
            <a:r>
              <a:rPr lang="en-US" altLang="en-US" sz="1400"/>
              <a:t>история</a:t>
            </a:r>
            <a:r>
              <a:rPr lang="en-US" altLang="ru-RU" sz="1400"/>
              <a:t>, </a:t>
            </a:r>
            <a:r>
              <a:rPr lang="en-US" altLang="en-US" sz="1400"/>
              <a:t>корни</a:t>
            </a:r>
            <a:r>
              <a:rPr lang="en-US" altLang="ru-RU" sz="1400"/>
              <a:t> </a:t>
            </a:r>
            <a:r>
              <a:rPr lang="en-US" altLang="en-US" sz="1400"/>
              <a:t>которой</a:t>
            </a:r>
            <a:r>
              <a:rPr lang="en-US" altLang="ru-RU" sz="1400"/>
              <a:t> </a:t>
            </a:r>
            <a:r>
              <a:rPr lang="en-US" altLang="en-US" sz="1400"/>
              <a:t>уходят</a:t>
            </a:r>
            <a:r>
              <a:rPr lang="en-US" altLang="ru-RU" sz="1400"/>
              <a:t> </a:t>
            </a:r>
            <a:r>
              <a:rPr lang="en-US" altLang="en-US" sz="1400"/>
              <a:t>в</a:t>
            </a:r>
            <a:r>
              <a:rPr lang="en-US" altLang="ru-RU" sz="1400"/>
              <a:t> </a:t>
            </a:r>
            <a:r>
              <a:rPr lang="en-US" altLang="en-US" sz="1400"/>
              <a:t>далекое</a:t>
            </a:r>
            <a:r>
              <a:rPr lang="en-US" altLang="ru-RU" sz="1400"/>
              <a:t> </a:t>
            </a:r>
            <a:r>
              <a:rPr lang="en-US" altLang="en-US" sz="1400"/>
              <a:t>прошлое</a:t>
            </a:r>
            <a:r>
              <a:rPr lang="en-US" altLang="ru-RU" sz="1400"/>
              <a:t>.</a:t>
            </a:r>
            <a:endParaRPr lang="en-US" altLang="ru-RU" sz="1400"/>
          </a:p>
          <a:p>
            <a:pPr lvl="0" indent="457200" algn="just"/>
            <a:r>
              <a:rPr lang="en-US" altLang="en-US" sz="1400"/>
              <a:t>Представьте</a:t>
            </a:r>
            <a:r>
              <a:rPr lang="en-US" altLang="ru-RU" sz="1400"/>
              <a:t> </a:t>
            </a:r>
            <a:r>
              <a:rPr lang="en-US" altLang="en-US" sz="1400"/>
              <a:t>себе</a:t>
            </a:r>
            <a:r>
              <a:rPr lang="en-US" altLang="ru-RU" sz="1400"/>
              <a:t>: </a:t>
            </a:r>
            <a:r>
              <a:rPr lang="en-US" altLang="en-US" sz="1400"/>
              <a:t>тысячи</a:t>
            </a:r>
            <a:r>
              <a:rPr lang="en-US" altLang="ru-RU" sz="1400"/>
              <a:t> </a:t>
            </a:r>
            <a:r>
              <a:rPr lang="en-US" altLang="en-US" sz="1400"/>
              <a:t>лет</a:t>
            </a:r>
            <a:r>
              <a:rPr lang="en-US" altLang="ru-RU" sz="1400"/>
              <a:t> </a:t>
            </a:r>
            <a:r>
              <a:rPr lang="en-US" altLang="en-US" sz="1400"/>
              <a:t>назад</a:t>
            </a:r>
            <a:r>
              <a:rPr lang="en-US" altLang="ru-RU" sz="1400"/>
              <a:t>, </a:t>
            </a:r>
            <a:r>
              <a:rPr lang="en-US" altLang="en-US" sz="1400"/>
              <a:t>в</a:t>
            </a:r>
            <a:r>
              <a:rPr lang="en-US" altLang="ru-RU" sz="1400"/>
              <a:t> </a:t>
            </a:r>
            <a:r>
              <a:rPr lang="en-US" altLang="en-US" sz="1400"/>
              <a:t>древних</a:t>
            </a:r>
            <a:r>
              <a:rPr lang="en-US" altLang="ru-RU" sz="1400"/>
              <a:t> </a:t>
            </a:r>
            <a:r>
              <a:rPr lang="en-US" altLang="en-US" sz="1400"/>
              <a:t>цивилизациях</a:t>
            </a:r>
            <a:r>
              <a:rPr lang="en-US" altLang="ru-RU" sz="1400"/>
              <a:t>, </a:t>
            </a:r>
            <a:r>
              <a:rPr lang="en-US" altLang="en-US" sz="1400"/>
              <a:t>люди</a:t>
            </a:r>
            <a:r>
              <a:rPr lang="en-US" altLang="ru-RU" sz="1400"/>
              <a:t> </a:t>
            </a:r>
            <a:r>
              <a:rPr lang="en-US" altLang="en-US" sz="1400"/>
              <a:t>начали</a:t>
            </a:r>
            <a:r>
              <a:rPr lang="en-US" altLang="ru-RU" sz="1400"/>
              <a:t> </a:t>
            </a:r>
            <a:r>
              <a:rPr lang="en-US" altLang="en-US" sz="1400"/>
              <a:t>придумывать</a:t>
            </a:r>
            <a:r>
              <a:rPr lang="en-US" altLang="ru-RU" sz="1400"/>
              <a:t> </a:t>
            </a:r>
            <a:r>
              <a:rPr lang="en-US" altLang="en-US" sz="1400"/>
              <a:t>способы</a:t>
            </a:r>
            <a:r>
              <a:rPr lang="en-US" altLang="ru-RU" sz="1400"/>
              <a:t> </a:t>
            </a:r>
            <a:r>
              <a:rPr lang="en-US" altLang="en-US" sz="1400"/>
              <a:t>записывать</a:t>
            </a:r>
            <a:r>
              <a:rPr lang="en-US" altLang="ru-RU" sz="1400"/>
              <a:t> </a:t>
            </a:r>
            <a:r>
              <a:rPr lang="en-US" altLang="en-US" sz="1400"/>
              <a:t>свои</a:t>
            </a:r>
            <a:r>
              <a:rPr lang="en-US" altLang="ru-RU" sz="1400"/>
              <a:t> </a:t>
            </a:r>
            <a:r>
              <a:rPr lang="en-US" altLang="en-US" sz="1400"/>
              <a:t>мысли</a:t>
            </a:r>
            <a:r>
              <a:rPr lang="en-US" altLang="ru-RU" sz="1400"/>
              <a:t> </a:t>
            </a:r>
            <a:r>
              <a:rPr lang="en-US" altLang="en-US" sz="1400"/>
              <a:t>и</a:t>
            </a:r>
            <a:r>
              <a:rPr lang="en-US" altLang="ru-RU" sz="1400"/>
              <a:t> </a:t>
            </a:r>
            <a:r>
              <a:rPr lang="en-US" altLang="en-US" sz="1400"/>
              <a:t>идеи</a:t>
            </a:r>
            <a:r>
              <a:rPr lang="en-US" altLang="ru-RU" sz="1400"/>
              <a:t>. </a:t>
            </a:r>
            <a:r>
              <a:rPr lang="en-US" altLang="en-US" sz="1400"/>
              <a:t>Сначала</a:t>
            </a:r>
            <a:r>
              <a:rPr lang="en-US" altLang="ru-RU" sz="1400"/>
              <a:t> </a:t>
            </a:r>
            <a:r>
              <a:rPr lang="en-US" altLang="en-US" sz="1400"/>
              <a:t>это</a:t>
            </a:r>
            <a:r>
              <a:rPr lang="en-US" altLang="ru-RU" sz="1400"/>
              <a:t> </a:t>
            </a:r>
            <a:r>
              <a:rPr lang="en-US" altLang="en-US" sz="1400"/>
              <a:t>были</a:t>
            </a:r>
            <a:r>
              <a:rPr lang="en-US" altLang="ru-RU" sz="1400"/>
              <a:t> </a:t>
            </a:r>
            <a:r>
              <a:rPr lang="en-US" altLang="en-US" sz="1400"/>
              <a:t>простые</a:t>
            </a:r>
            <a:r>
              <a:rPr lang="en-US" altLang="ru-RU" sz="1400"/>
              <a:t> </a:t>
            </a:r>
            <a:r>
              <a:rPr lang="en-US" altLang="en-US" sz="1400"/>
              <a:t>рисунки</a:t>
            </a:r>
            <a:r>
              <a:rPr lang="en-US" altLang="ru-RU" sz="1400"/>
              <a:t>, </a:t>
            </a:r>
            <a:r>
              <a:rPr lang="en-US" altLang="en-US" sz="1400"/>
              <a:t>потом</a:t>
            </a:r>
            <a:r>
              <a:rPr lang="en-US" altLang="ru-RU" sz="1400"/>
              <a:t> – </a:t>
            </a:r>
            <a:r>
              <a:rPr lang="en-US" altLang="en-US" sz="1400"/>
              <a:t>сложные</a:t>
            </a:r>
            <a:r>
              <a:rPr lang="en-US" altLang="ru-RU" sz="1400"/>
              <a:t> </a:t>
            </a:r>
            <a:r>
              <a:rPr lang="en-US" altLang="en-US" sz="1400"/>
              <a:t>символы</a:t>
            </a:r>
            <a:r>
              <a:rPr lang="en-US" altLang="ru-RU" sz="1400"/>
              <a:t>. </a:t>
            </a:r>
            <a:r>
              <a:rPr lang="en-US" altLang="en-US" sz="1400"/>
              <a:t>И</a:t>
            </a:r>
            <a:r>
              <a:rPr lang="en-US" altLang="ru-RU" sz="1400"/>
              <a:t> </a:t>
            </a:r>
            <a:r>
              <a:rPr lang="en-US" altLang="en-US" sz="1400"/>
              <a:t>постепенно</a:t>
            </a:r>
            <a:r>
              <a:rPr lang="en-US" altLang="ru-RU" sz="1400"/>
              <a:t>, </a:t>
            </a:r>
            <a:r>
              <a:rPr lang="en-US" altLang="en-US" sz="1400"/>
              <a:t>шаг</a:t>
            </a:r>
            <a:r>
              <a:rPr lang="en-US" altLang="ru-RU" sz="1400"/>
              <a:t> </a:t>
            </a:r>
            <a:r>
              <a:rPr lang="en-US" altLang="en-US" sz="1400"/>
              <a:t>за</a:t>
            </a:r>
            <a:r>
              <a:rPr lang="en-US" altLang="ru-RU" sz="1400"/>
              <a:t> </a:t>
            </a:r>
            <a:r>
              <a:rPr lang="en-US" altLang="en-US" sz="1400"/>
              <a:t>шагом</a:t>
            </a:r>
            <a:r>
              <a:rPr lang="en-US" altLang="ru-RU" sz="1400"/>
              <a:t>, </a:t>
            </a:r>
            <a:r>
              <a:rPr lang="en-US" altLang="en-US" sz="1400"/>
              <a:t>эти</a:t>
            </a:r>
            <a:r>
              <a:rPr lang="en-US" altLang="ru-RU" sz="1400"/>
              <a:t> </a:t>
            </a:r>
            <a:r>
              <a:rPr lang="en-US" altLang="en-US" sz="1400"/>
              <a:t>символы</a:t>
            </a:r>
            <a:r>
              <a:rPr lang="en-US" altLang="ru-RU" sz="1400"/>
              <a:t> </a:t>
            </a:r>
            <a:r>
              <a:rPr lang="en-US" altLang="en-US" sz="1400"/>
              <a:t>превратились</a:t>
            </a:r>
            <a:r>
              <a:rPr lang="en-US" altLang="ru-RU" sz="1400"/>
              <a:t> </a:t>
            </a:r>
            <a:r>
              <a:rPr lang="en-US" altLang="en-US" sz="1400"/>
              <a:t>в</a:t>
            </a:r>
            <a:r>
              <a:rPr lang="en-US" altLang="ru-RU" sz="1400"/>
              <a:t> </a:t>
            </a:r>
            <a:r>
              <a:rPr lang="en-US" altLang="en-US" sz="1400"/>
              <a:t>буквы</a:t>
            </a:r>
            <a:r>
              <a:rPr lang="en-US" altLang="ru-RU" sz="1400"/>
              <a:t>, </a:t>
            </a:r>
            <a:r>
              <a:rPr lang="en-US" altLang="en-US" sz="1400"/>
              <a:t>которые</a:t>
            </a:r>
            <a:r>
              <a:rPr lang="en-US" altLang="ru-RU" sz="1400"/>
              <a:t> </a:t>
            </a:r>
            <a:r>
              <a:rPr lang="en-US" altLang="en-US" sz="1400"/>
              <a:t>мы</a:t>
            </a:r>
            <a:r>
              <a:rPr lang="en-US" altLang="ru-RU" sz="1400"/>
              <a:t> </a:t>
            </a:r>
            <a:r>
              <a:rPr lang="en-US" altLang="en-US" sz="1400"/>
              <a:t>знаем</a:t>
            </a:r>
            <a:r>
              <a:rPr lang="en-US" altLang="ru-RU" sz="1400"/>
              <a:t> </a:t>
            </a:r>
            <a:r>
              <a:rPr lang="en-US" altLang="en-US" sz="1400"/>
              <a:t>сегодня</a:t>
            </a:r>
            <a:r>
              <a:rPr lang="en-US" altLang="ru-RU" sz="1400"/>
              <a:t>.</a:t>
            </a:r>
            <a:endParaRPr lang="en-US" altLang="ru-RU" sz="1400"/>
          </a:p>
          <a:p>
            <a:pPr lvl="0" indent="457200" algn="just"/>
            <a:r>
              <a:rPr lang="en-US" altLang="en-US" sz="1400"/>
              <a:t>Наша</a:t>
            </a:r>
            <a:r>
              <a:rPr lang="en-US" altLang="ru-RU" sz="1400"/>
              <a:t> </a:t>
            </a:r>
            <a:r>
              <a:rPr lang="en-US" altLang="en-US" sz="1400"/>
              <a:t>сегодняшняя</a:t>
            </a:r>
            <a:r>
              <a:rPr lang="en-US" altLang="ru-RU" sz="1400"/>
              <a:t> </a:t>
            </a:r>
            <a:r>
              <a:rPr lang="en-US" altLang="en-US" sz="1400"/>
              <a:t>игра</a:t>
            </a:r>
            <a:r>
              <a:rPr lang="en-US" altLang="ru-RU" sz="1400"/>
              <a:t>-</a:t>
            </a:r>
            <a:r>
              <a:rPr lang="en-US" altLang="en-US" sz="1400"/>
              <a:t>путешествие</a:t>
            </a:r>
            <a:r>
              <a:rPr lang="en-US" altLang="ru-RU" sz="1400"/>
              <a:t> </a:t>
            </a:r>
            <a:r>
              <a:rPr lang="en-US" altLang="en-US" sz="1400"/>
              <a:t>позволит</a:t>
            </a:r>
            <a:r>
              <a:rPr lang="en-US" altLang="ru-RU" sz="1400"/>
              <a:t> </a:t>
            </a:r>
            <a:r>
              <a:rPr lang="en-US" altLang="en-US" sz="1400"/>
              <a:t>нам</a:t>
            </a:r>
            <a:r>
              <a:rPr lang="en-US" altLang="ru-RU" sz="1400"/>
              <a:t> </a:t>
            </a:r>
            <a:r>
              <a:rPr lang="en-US" altLang="en-US" sz="1400"/>
              <a:t>проследить</a:t>
            </a:r>
            <a:r>
              <a:rPr lang="en-US" altLang="ru-RU" sz="1400"/>
              <a:t> </a:t>
            </a:r>
            <a:r>
              <a:rPr lang="en-US" altLang="en-US" sz="1400"/>
              <a:t>этот</a:t>
            </a:r>
            <a:r>
              <a:rPr lang="en-US" altLang="ru-RU" sz="1400"/>
              <a:t> </a:t>
            </a:r>
            <a:r>
              <a:rPr lang="en-US" altLang="en-US" sz="1400"/>
              <a:t>путь</a:t>
            </a:r>
            <a:r>
              <a:rPr lang="en-US" altLang="ru-RU" sz="1400"/>
              <a:t> – </a:t>
            </a:r>
            <a:r>
              <a:rPr lang="en-US" altLang="en-US" sz="1400"/>
              <a:t>от</a:t>
            </a:r>
            <a:r>
              <a:rPr lang="en-US" altLang="ru-RU" sz="1400"/>
              <a:t> </a:t>
            </a:r>
            <a:r>
              <a:rPr lang="en-US" altLang="en-US" sz="1400"/>
              <a:t>древнего</a:t>
            </a:r>
            <a:r>
              <a:rPr lang="en-US" altLang="ru-RU" sz="1400"/>
              <a:t> </a:t>
            </a:r>
            <a:r>
              <a:rPr lang="en-US" altLang="en-US" sz="1400"/>
              <a:t>финикийского</a:t>
            </a:r>
            <a:r>
              <a:rPr lang="en-US" altLang="ru-RU" sz="1400"/>
              <a:t> </a:t>
            </a:r>
            <a:r>
              <a:rPr lang="en-US" altLang="en-US" sz="1400"/>
              <a:t>алфавита</a:t>
            </a:r>
            <a:r>
              <a:rPr lang="en-US" altLang="ru-RU" sz="1400"/>
              <a:t> </a:t>
            </a:r>
            <a:r>
              <a:rPr lang="en-US" altLang="en-US" sz="1400"/>
              <a:t>до</a:t>
            </a:r>
            <a:r>
              <a:rPr lang="en-US" altLang="ru-RU" sz="1400"/>
              <a:t> </a:t>
            </a:r>
            <a:r>
              <a:rPr lang="en-US" altLang="en-US" sz="1400"/>
              <a:t>современного</a:t>
            </a:r>
            <a:r>
              <a:rPr lang="en-US" altLang="ru-RU" sz="1400"/>
              <a:t> </a:t>
            </a:r>
            <a:r>
              <a:rPr lang="en-US" altLang="en-US" sz="1400"/>
              <a:t>английского</a:t>
            </a:r>
            <a:r>
              <a:rPr lang="en-US" altLang="ru-RU" sz="1400"/>
              <a:t>. </a:t>
            </a:r>
            <a:r>
              <a:rPr lang="en-US" altLang="en-US" sz="1400"/>
              <a:t>Мы</a:t>
            </a:r>
            <a:r>
              <a:rPr lang="en-US" altLang="ru-RU" sz="1400"/>
              <a:t> </a:t>
            </a:r>
            <a:r>
              <a:rPr lang="en-US" altLang="en-US" sz="1400"/>
              <a:t>узнаем</a:t>
            </a:r>
            <a:r>
              <a:rPr lang="en-US" altLang="ru-RU" sz="1400"/>
              <a:t>, </a:t>
            </a:r>
            <a:r>
              <a:rPr lang="en-US" altLang="en-US" sz="1400"/>
              <a:t>как</a:t>
            </a:r>
            <a:r>
              <a:rPr lang="en-US" altLang="ru-RU" sz="1400"/>
              <a:t> </a:t>
            </a:r>
            <a:r>
              <a:rPr lang="en-US" altLang="en-US" sz="1400"/>
              <a:t>греки</a:t>
            </a:r>
            <a:r>
              <a:rPr lang="en-US" altLang="ru-RU" sz="1400"/>
              <a:t>, </a:t>
            </a:r>
            <a:r>
              <a:rPr lang="en-US" altLang="en-US" sz="1400"/>
              <a:t>римляне</a:t>
            </a:r>
            <a:r>
              <a:rPr lang="en-US" altLang="ru-RU" sz="1400"/>
              <a:t> </a:t>
            </a:r>
            <a:r>
              <a:rPr lang="en-US" altLang="en-US" sz="1400"/>
              <a:t>и</a:t>
            </a:r>
            <a:r>
              <a:rPr lang="en-US" altLang="ru-RU" sz="1400"/>
              <a:t> </a:t>
            </a:r>
            <a:r>
              <a:rPr lang="en-US" altLang="en-US" sz="1400"/>
              <a:t>англосаксы</a:t>
            </a:r>
            <a:r>
              <a:rPr lang="en-US" altLang="ru-RU" sz="1400"/>
              <a:t> </a:t>
            </a:r>
            <a:r>
              <a:rPr lang="en-US" altLang="en-US" sz="1400"/>
              <a:t>внесли</a:t>
            </a:r>
            <a:r>
              <a:rPr lang="en-US" altLang="ru-RU" sz="1400"/>
              <a:t> </a:t>
            </a:r>
            <a:r>
              <a:rPr lang="en-US" altLang="en-US" sz="1400"/>
              <a:t>свой</a:t>
            </a:r>
            <a:r>
              <a:rPr lang="en-US" altLang="ru-RU" sz="1400"/>
              <a:t> </a:t>
            </a:r>
            <a:r>
              <a:rPr lang="en-US" altLang="en-US" sz="1400"/>
              <a:t>вклад</a:t>
            </a:r>
            <a:r>
              <a:rPr lang="en-US" altLang="ru-RU" sz="1400"/>
              <a:t> </a:t>
            </a:r>
            <a:r>
              <a:rPr lang="en-US" altLang="en-US" sz="1400"/>
              <a:t>в</a:t>
            </a:r>
            <a:r>
              <a:rPr lang="en-US" altLang="ru-RU" sz="1400"/>
              <a:t> </a:t>
            </a:r>
            <a:r>
              <a:rPr lang="en-US" altLang="en-US" sz="1400"/>
              <a:t>создание</a:t>
            </a:r>
            <a:r>
              <a:rPr lang="en-US" altLang="ru-RU" sz="1400"/>
              <a:t> </a:t>
            </a:r>
            <a:r>
              <a:rPr lang="en-US" altLang="en-US" sz="1400"/>
              <a:t>алфавита</a:t>
            </a:r>
            <a:r>
              <a:rPr lang="en-US" altLang="ru-RU" sz="1400"/>
              <a:t>, </a:t>
            </a:r>
            <a:r>
              <a:rPr lang="en-US" altLang="en-US" sz="1400"/>
              <a:t>которым</a:t>
            </a:r>
            <a:r>
              <a:rPr lang="en-US" altLang="ru-RU" sz="1400"/>
              <a:t> </a:t>
            </a:r>
            <a:r>
              <a:rPr lang="en-US" altLang="en-US" sz="1400"/>
              <a:t>мы</a:t>
            </a:r>
            <a:r>
              <a:rPr lang="en-US" altLang="ru-RU" sz="1400"/>
              <a:t> </a:t>
            </a:r>
            <a:r>
              <a:rPr lang="en-US" altLang="en-US" sz="1400"/>
              <a:t>пользуемся</a:t>
            </a:r>
            <a:r>
              <a:rPr lang="en-US" altLang="ru-RU" sz="1400"/>
              <a:t> </a:t>
            </a:r>
            <a:r>
              <a:rPr lang="en-US" altLang="en-US" sz="1400"/>
              <a:t>сегодня</a:t>
            </a:r>
            <a:r>
              <a:rPr lang="en-US" altLang="ru-RU" sz="1400"/>
              <a:t>.</a:t>
            </a:r>
            <a:endParaRPr lang="en-US" altLang="ru-RU" sz="1400"/>
          </a:p>
          <a:p>
            <a:pPr lvl="0" indent="457200" algn="just"/>
            <a:r>
              <a:rPr lang="en-US" altLang="en-US" sz="1400"/>
              <a:t>Мы</a:t>
            </a:r>
            <a:r>
              <a:rPr lang="en-US" altLang="ru-RU" sz="1400"/>
              <a:t> </a:t>
            </a:r>
            <a:r>
              <a:rPr lang="en-US" altLang="en-US" sz="1400"/>
              <a:t>будем</a:t>
            </a:r>
            <a:r>
              <a:rPr lang="en-US" altLang="ru-RU" sz="1400"/>
              <a:t> </a:t>
            </a:r>
            <a:r>
              <a:rPr lang="en-US" altLang="en-US" sz="1400"/>
              <a:t>разгадывать</a:t>
            </a:r>
            <a:r>
              <a:rPr lang="en-US" altLang="ru-RU" sz="1400"/>
              <a:t> </a:t>
            </a:r>
            <a:r>
              <a:rPr lang="en-US" altLang="en-US" sz="1400"/>
              <a:t>шифры</a:t>
            </a:r>
            <a:r>
              <a:rPr lang="en-US" altLang="ru-RU" sz="1400"/>
              <a:t>, </a:t>
            </a:r>
            <a:r>
              <a:rPr lang="en-US" altLang="en-US" sz="1400"/>
              <a:t>переводить</a:t>
            </a:r>
            <a:r>
              <a:rPr lang="en-US" altLang="ru-RU" sz="1400"/>
              <a:t> </a:t>
            </a:r>
            <a:r>
              <a:rPr lang="en-US" altLang="en-US" sz="1400"/>
              <a:t>тексты</a:t>
            </a:r>
            <a:r>
              <a:rPr lang="en-US" altLang="ru-RU" sz="1400"/>
              <a:t>, </a:t>
            </a:r>
            <a:r>
              <a:rPr lang="en-US" altLang="en-US" sz="1400"/>
              <a:t>играть</a:t>
            </a:r>
            <a:r>
              <a:rPr lang="en-US" altLang="ru-RU" sz="1400"/>
              <a:t> </a:t>
            </a:r>
            <a:r>
              <a:rPr lang="en-US" altLang="en-US" sz="1400"/>
              <a:t>в</a:t>
            </a:r>
            <a:r>
              <a:rPr lang="en-US" altLang="ru-RU" sz="1400"/>
              <a:t> </a:t>
            </a:r>
            <a:r>
              <a:rPr lang="en-US" altLang="en-US" sz="1400"/>
              <a:t>викторины</a:t>
            </a:r>
            <a:r>
              <a:rPr lang="en-US" altLang="ru-RU" sz="1400"/>
              <a:t> </a:t>
            </a:r>
            <a:r>
              <a:rPr lang="en-US" altLang="en-US" sz="1400"/>
              <a:t>и</a:t>
            </a:r>
            <a:r>
              <a:rPr lang="en-US" altLang="ru-RU" sz="1400"/>
              <a:t> </a:t>
            </a:r>
            <a:r>
              <a:rPr lang="en-US" altLang="en-US" sz="1400"/>
              <a:t>выполнять</a:t>
            </a:r>
            <a:r>
              <a:rPr lang="en-US" altLang="ru-RU" sz="1400"/>
              <a:t> </a:t>
            </a:r>
            <a:r>
              <a:rPr lang="en-US" altLang="en-US" sz="1400"/>
              <a:t>другие</a:t>
            </a:r>
            <a:r>
              <a:rPr lang="en-US" altLang="ru-RU" sz="1400"/>
              <a:t> </a:t>
            </a:r>
            <a:r>
              <a:rPr lang="en-US" altLang="en-US" sz="1400"/>
              <a:t>интересные</a:t>
            </a:r>
            <a:r>
              <a:rPr lang="en-US" altLang="ru-RU" sz="1400"/>
              <a:t> </a:t>
            </a:r>
            <a:r>
              <a:rPr lang="en-US" altLang="en-US" sz="1400"/>
              <a:t>задания</a:t>
            </a:r>
            <a:r>
              <a:rPr lang="en-US" altLang="ru-RU" sz="1400"/>
              <a:t>. </a:t>
            </a:r>
            <a:r>
              <a:rPr lang="ru-RU" altLang="en-US" sz="1400"/>
              <a:t>В</a:t>
            </a:r>
            <a:r>
              <a:rPr lang="en-US" altLang="en-US" sz="1400"/>
              <a:t>ы</a:t>
            </a:r>
            <a:r>
              <a:rPr lang="en-US" altLang="ru-RU" sz="1400"/>
              <a:t> </a:t>
            </a:r>
            <a:r>
              <a:rPr lang="en-US" altLang="en-US" sz="1400"/>
              <a:t>узнаете</a:t>
            </a:r>
            <a:r>
              <a:rPr lang="en-US" altLang="ru-RU" sz="1400"/>
              <a:t> </a:t>
            </a:r>
            <a:r>
              <a:rPr lang="en-US" altLang="en-US" sz="1400"/>
              <a:t>много</a:t>
            </a:r>
            <a:r>
              <a:rPr lang="en-US" altLang="ru-RU" sz="1400"/>
              <a:t> </a:t>
            </a:r>
            <a:r>
              <a:rPr lang="en-US" altLang="en-US" sz="1400"/>
              <a:t>нового</a:t>
            </a:r>
            <a:r>
              <a:rPr lang="en-US" altLang="ru-RU" sz="1400"/>
              <a:t> </a:t>
            </a:r>
            <a:r>
              <a:rPr lang="en-US" altLang="en-US" sz="1400"/>
              <a:t>и</a:t>
            </a:r>
            <a:r>
              <a:rPr lang="en-US" altLang="ru-RU" sz="1400"/>
              <a:t> </a:t>
            </a:r>
            <a:r>
              <a:rPr lang="en-US" altLang="en-US" sz="1400"/>
              <a:t>интересного</a:t>
            </a:r>
            <a:r>
              <a:rPr lang="en-US" altLang="ru-RU" sz="1400"/>
              <a:t>, </a:t>
            </a:r>
            <a:r>
              <a:rPr lang="en-US" altLang="en-US" sz="1400"/>
              <a:t>и</a:t>
            </a:r>
            <a:r>
              <a:rPr lang="en-US" altLang="ru-RU" sz="1400"/>
              <a:t>, </a:t>
            </a:r>
            <a:r>
              <a:rPr lang="en-US" altLang="en-US" sz="1400"/>
              <a:t>возможно</a:t>
            </a:r>
            <a:r>
              <a:rPr lang="en-US" altLang="ru-RU" sz="1400"/>
              <a:t>, </a:t>
            </a:r>
            <a:r>
              <a:rPr lang="en-US" altLang="en-US" sz="1400"/>
              <a:t>посмотрите</a:t>
            </a:r>
            <a:r>
              <a:rPr lang="en-US" altLang="ru-RU" sz="1400"/>
              <a:t> </a:t>
            </a:r>
            <a:r>
              <a:rPr lang="en-US" altLang="en-US" sz="1400"/>
              <a:t>на</a:t>
            </a:r>
            <a:r>
              <a:rPr lang="en-US" altLang="ru-RU" sz="1400"/>
              <a:t> </a:t>
            </a:r>
            <a:r>
              <a:rPr lang="en-US" altLang="en-US" sz="1400"/>
              <a:t>буквы</a:t>
            </a:r>
            <a:r>
              <a:rPr lang="en-US" altLang="ru-RU" sz="1400"/>
              <a:t> </a:t>
            </a:r>
            <a:r>
              <a:rPr lang="en-US" altLang="en-US" sz="1400"/>
              <a:t>английского</a:t>
            </a:r>
            <a:r>
              <a:rPr lang="en-US" altLang="ru-RU" sz="1400"/>
              <a:t> </a:t>
            </a:r>
            <a:r>
              <a:rPr lang="en-US" altLang="en-US" sz="1400"/>
              <a:t>языка</a:t>
            </a:r>
            <a:r>
              <a:rPr lang="en-US" altLang="ru-RU" sz="1400"/>
              <a:t> </a:t>
            </a:r>
            <a:r>
              <a:rPr lang="en-US" altLang="en-US" sz="1400"/>
              <a:t>по</a:t>
            </a:r>
            <a:r>
              <a:rPr lang="en-US" altLang="ru-RU" sz="1400"/>
              <a:t>-</a:t>
            </a:r>
            <a:r>
              <a:rPr lang="en-US" altLang="en-US" sz="1400"/>
              <a:t>новому</a:t>
            </a:r>
            <a:r>
              <a:rPr lang="en-US" altLang="ru-RU" sz="1400"/>
              <a:t>.</a:t>
            </a:r>
            <a:endParaRPr lang="en-US" altLang="ru-RU" sz="1400"/>
          </a:p>
          <a:p>
            <a:pPr lvl="0" algn="just"/>
            <a:endParaRPr lang="en-US" altLang="ru-RU" sz="1400"/>
          </a:p>
        </p:txBody>
      </p:sp>
      <p:pic>
        <p:nvPicPr>
          <p:cNvPr id="5" name="Изображение 4"/>
          <p:cNvPicPr/>
          <p:nvPr/>
        </p:nvPicPr>
        <p:blipFill>
          <a:blip r:embed="rId1"/>
          <a:stretch>
            <a:fillRect/>
          </a:stretch>
        </p:blipFill>
        <p:spPr>
          <a:xfrm>
            <a:off x="6014085" y="309245"/>
            <a:ext cx="2953385" cy="2380615"/>
          </a:xfrm>
          <a:prstGeom prst="rect">
            <a:avLst/>
          </a:prstGeom>
        </p:spPr>
      </p:pic>
      <p:pic>
        <p:nvPicPr>
          <p:cNvPr id="6" name="Изображение 5"/>
          <p:cNvPicPr/>
          <p:nvPr/>
        </p:nvPicPr>
        <p:blipFill>
          <a:blip r:embed="rId2"/>
          <a:stretch>
            <a:fillRect/>
          </a:stretch>
        </p:blipFill>
        <p:spPr>
          <a:xfrm rot="21060000">
            <a:off x="6537960" y="2452370"/>
            <a:ext cx="2640330" cy="1720850"/>
          </a:xfrm>
          <a:prstGeom prst="rect">
            <a:avLst/>
          </a:prstGeom>
        </p:spPr>
      </p:pic>
      <p:pic>
        <p:nvPicPr>
          <p:cNvPr id="7" name="Изображение 6"/>
          <p:cNvPicPr/>
          <p:nvPr/>
        </p:nvPicPr>
        <p:blipFill>
          <a:blip r:embed="rId3"/>
          <a:stretch>
            <a:fillRect/>
          </a:stretch>
        </p:blipFill>
        <p:spPr>
          <a:xfrm>
            <a:off x="5917565" y="3607435"/>
            <a:ext cx="3131185" cy="141160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1080" y="269875"/>
            <a:ext cx="7097395" cy="1916430"/>
          </a:xfrm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just"/>
            <a:r>
              <a:rPr lang="en-US" altLang="ru-RU" sz="2000">
                <a:ln/>
                <a:solidFill>
                  <a:schemeClr val="accent4"/>
                </a:solidFill>
                <a:effectLst/>
              </a:rPr>
              <a:t>I. </a:t>
            </a:r>
            <a:r>
              <a:rPr lang="en-US" altLang="en-US" sz="2000">
                <a:ln/>
                <a:solidFill>
                  <a:schemeClr val="accent4"/>
                </a:solidFill>
                <a:effectLst/>
              </a:rPr>
              <a:t>Теоретический</a:t>
            </a:r>
            <a:r>
              <a:rPr lang="en-US" altLang="ru-RU" sz="2000">
                <a:ln/>
                <a:solidFill>
                  <a:schemeClr val="accent4"/>
                </a:solidFill>
                <a:effectLst/>
              </a:rPr>
              <a:t> </a:t>
            </a:r>
            <a:r>
              <a:rPr lang="en-US" altLang="en-US" sz="2000">
                <a:ln/>
                <a:solidFill>
                  <a:schemeClr val="accent4"/>
                </a:solidFill>
                <a:effectLst/>
              </a:rPr>
              <a:t>блок</a:t>
            </a:r>
            <a:r>
              <a:rPr lang="en-US" altLang="ru-RU" sz="2000">
                <a:ln/>
                <a:solidFill>
                  <a:schemeClr val="accent4"/>
                </a:solidFill>
                <a:effectLst/>
              </a:rPr>
              <a:t> (</a:t>
            </a:r>
            <a:r>
              <a:rPr lang="en-US" altLang="en-US" sz="2000">
                <a:ln/>
                <a:solidFill>
                  <a:schemeClr val="accent4"/>
                </a:solidFill>
                <a:effectLst/>
              </a:rPr>
              <a:t>выбор</a:t>
            </a:r>
            <a:r>
              <a:rPr lang="en-US" altLang="ru-RU" sz="2000">
                <a:ln/>
                <a:solidFill>
                  <a:schemeClr val="accent4"/>
                </a:solidFill>
                <a:effectLst/>
              </a:rPr>
              <a:t> </a:t>
            </a:r>
            <a:r>
              <a:rPr lang="en-US" altLang="en-US" sz="2000">
                <a:ln/>
                <a:solidFill>
                  <a:schemeClr val="accent4"/>
                </a:solidFill>
                <a:effectLst/>
              </a:rPr>
              <a:t>ответа</a:t>
            </a:r>
            <a:r>
              <a:rPr lang="en-US" altLang="ru-RU" sz="2000">
                <a:ln/>
                <a:solidFill>
                  <a:schemeClr val="accent4"/>
                </a:solidFill>
                <a:effectLst/>
              </a:rPr>
              <a:t>):</a:t>
            </a:r>
            <a:br>
              <a:rPr lang="en-US" altLang="en-US" sz="2000">
                <a:ln/>
                <a:solidFill>
                  <a:schemeClr val="accent4"/>
                </a:solidFill>
                <a:effectLst/>
              </a:rPr>
            </a:br>
            <a:br>
              <a:rPr lang="en-US" altLang="en-US" sz="2000">
                <a:ln/>
                <a:solidFill>
                  <a:schemeClr val="accent4"/>
                </a:solidFill>
                <a:effectLst/>
              </a:rPr>
            </a:br>
            <a:r>
              <a:rPr lang="en-US" altLang="en-US" sz="2000">
                <a:ln/>
                <a:solidFill>
                  <a:schemeClr val="accent4"/>
                </a:solidFill>
                <a:effectLst/>
              </a:rPr>
              <a:t>Инструкция</a:t>
            </a:r>
            <a:r>
              <a:rPr lang="en-US" altLang="ru-RU" sz="2000">
                <a:ln/>
                <a:solidFill>
                  <a:schemeClr val="accent4"/>
                </a:solidFill>
                <a:effectLst/>
              </a:rPr>
              <a:t>: </a:t>
            </a:r>
            <a:r>
              <a:rPr lang="en-US" altLang="en-US" sz="2000">
                <a:ln/>
                <a:solidFill>
                  <a:schemeClr val="accent4"/>
                </a:solidFill>
                <a:effectLst/>
              </a:rPr>
              <a:t>Выберите</a:t>
            </a:r>
            <a:r>
              <a:rPr lang="en-US" altLang="ru-RU" sz="2000">
                <a:ln/>
                <a:solidFill>
                  <a:schemeClr val="accent4"/>
                </a:solidFill>
                <a:effectLst/>
              </a:rPr>
              <a:t> </a:t>
            </a:r>
            <a:r>
              <a:rPr lang="en-US" altLang="en-US" sz="2000">
                <a:ln/>
                <a:solidFill>
                  <a:schemeClr val="accent4"/>
                </a:solidFill>
                <a:effectLst/>
              </a:rPr>
              <a:t>правильный</a:t>
            </a:r>
            <a:r>
              <a:rPr lang="en-US" altLang="ru-RU" sz="2000">
                <a:ln/>
                <a:solidFill>
                  <a:schemeClr val="accent4"/>
                </a:solidFill>
                <a:effectLst/>
              </a:rPr>
              <a:t> </a:t>
            </a:r>
            <a:r>
              <a:rPr lang="en-US" altLang="en-US" sz="2000">
                <a:ln/>
                <a:solidFill>
                  <a:schemeClr val="accent4"/>
                </a:solidFill>
                <a:effectLst/>
              </a:rPr>
              <a:t>ответ</a:t>
            </a:r>
            <a:r>
              <a:rPr lang="en-US" altLang="ru-RU" sz="2000">
                <a:ln/>
                <a:solidFill>
                  <a:schemeClr val="accent4"/>
                </a:solidFill>
                <a:effectLst/>
              </a:rPr>
              <a:t> </a:t>
            </a:r>
            <a:r>
              <a:rPr lang="en-US" altLang="en-US" sz="2000">
                <a:ln/>
                <a:solidFill>
                  <a:schemeClr val="accent4"/>
                </a:solidFill>
                <a:effectLst/>
              </a:rPr>
              <a:t>в</a:t>
            </a:r>
            <a:r>
              <a:rPr lang="en-US" altLang="ru-RU" sz="2000">
                <a:ln/>
                <a:solidFill>
                  <a:schemeClr val="accent4"/>
                </a:solidFill>
                <a:effectLst/>
              </a:rPr>
              <a:t> </a:t>
            </a:r>
            <a:r>
              <a:rPr lang="en-US" altLang="en-US" sz="2000">
                <a:ln/>
                <a:solidFill>
                  <a:schemeClr val="accent4"/>
                </a:solidFill>
                <a:effectLst/>
              </a:rPr>
              <a:t>заданиях</a:t>
            </a:r>
            <a:r>
              <a:rPr lang="en-US" altLang="ru-RU" sz="2000">
                <a:ln/>
                <a:solidFill>
                  <a:schemeClr val="accent4"/>
                </a:solidFill>
                <a:effectLst/>
              </a:rPr>
              <a:t> </a:t>
            </a:r>
            <a:r>
              <a:rPr lang="en-US" altLang="en-US" sz="2000">
                <a:ln/>
                <a:solidFill>
                  <a:schemeClr val="accent4"/>
                </a:solidFill>
                <a:effectLst/>
              </a:rPr>
              <a:t>с</a:t>
            </a:r>
            <a:r>
              <a:rPr lang="en-US" altLang="ru-RU" sz="2000">
                <a:ln/>
                <a:solidFill>
                  <a:schemeClr val="accent4"/>
                </a:solidFill>
                <a:effectLst/>
              </a:rPr>
              <a:t> </a:t>
            </a:r>
            <a:r>
              <a:rPr lang="en-US" altLang="en-US" sz="2000">
                <a:ln/>
                <a:solidFill>
                  <a:schemeClr val="accent4"/>
                </a:solidFill>
                <a:effectLst/>
              </a:rPr>
              <a:t>выбором</a:t>
            </a:r>
            <a:r>
              <a:rPr lang="en-US" altLang="ru-RU" sz="2000">
                <a:ln/>
                <a:solidFill>
                  <a:schemeClr val="accent4"/>
                </a:solidFill>
                <a:effectLst/>
              </a:rPr>
              <a:t> </a:t>
            </a:r>
            <a:r>
              <a:rPr lang="en-US" altLang="en-US" sz="2000">
                <a:ln/>
                <a:solidFill>
                  <a:schemeClr val="accent4"/>
                </a:solidFill>
                <a:effectLst/>
              </a:rPr>
              <a:t>ответа</a:t>
            </a:r>
            <a:r>
              <a:rPr lang="en-US" altLang="ru-RU" sz="2000">
                <a:ln/>
                <a:solidFill>
                  <a:schemeClr val="accent4"/>
                </a:solidFill>
                <a:effectLst/>
              </a:rPr>
              <a:t>. </a:t>
            </a:r>
            <a:r>
              <a:rPr lang="en-US" altLang="en-US" sz="2000">
                <a:ln/>
                <a:solidFill>
                  <a:schemeClr val="accent4"/>
                </a:solidFill>
                <a:effectLst/>
              </a:rPr>
              <a:t>За</a:t>
            </a:r>
            <a:r>
              <a:rPr lang="en-US" altLang="ru-RU" sz="2000">
                <a:ln/>
                <a:solidFill>
                  <a:schemeClr val="accent4"/>
                </a:solidFill>
                <a:effectLst/>
              </a:rPr>
              <a:t> </a:t>
            </a:r>
            <a:r>
              <a:rPr lang="en-US" altLang="en-US" sz="2000">
                <a:ln/>
                <a:solidFill>
                  <a:schemeClr val="accent4"/>
                </a:solidFill>
                <a:effectLst/>
              </a:rPr>
              <a:t>каждый</a:t>
            </a:r>
            <a:r>
              <a:rPr lang="en-US" altLang="ru-RU" sz="2000">
                <a:ln/>
                <a:solidFill>
                  <a:schemeClr val="accent4"/>
                </a:solidFill>
                <a:effectLst/>
              </a:rPr>
              <a:t> </a:t>
            </a:r>
            <a:r>
              <a:rPr lang="en-US" altLang="en-US" sz="2000">
                <a:ln/>
                <a:solidFill>
                  <a:schemeClr val="accent4"/>
                </a:solidFill>
                <a:effectLst/>
              </a:rPr>
              <a:t>правильный</a:t>
            </a:r>
            <a:r>
              <a:rPr lang="en-US" altLang="ru-RU" sz="2000">
                <a:ln/>
                <a:solidFill>
                  <a:schemeClr val="accent4"/>
                </a:solidFill>
                <a:effectLst/>
              </a:rPr>
              <a:t> </a:t>
            </a:r>
            <a:r>
              <a:rPr lang="en-US" altLang="en-US" sz="2000">
                <a:ln/>
                <a:solidFill>
                  <a:schemeClr val="accent4"/>
                </a:solidFill>
                <a:effectLst/>
              </a:rPr>
              <a:t>ответ</a:t>
            </a:r>
            <a:r>
              <a:rPr lang="en-US" altLang="ru-RU" sz="2000">
                <a:ln/>
                <a:solidFill>
                  <a:schemeClr val="accent4"/>
                </a:solidFill>
                <a:effectLst/>
              </a:rPr>
              <a:t> </a:t>
            </a:r>
            <a:r>
              <a:rPr lang="en-US" altLang="en-US" sz="2000">
                <a:ln/>
                <a:solidFill>
                  <a:schemeClr val="accent4"/>
                </a:solidFill>
                <a:effectLst/>
              </a:rPr>
              <a:t>вы</a:t>
            </a:r>
            <a:r>
              <a:rPr lang="en-US" altLang="ru-RU" sz="2000">
                <a:ln/>
                <a:solidFill>
                  <a:schemeClr val="accent4"/>
                </a:solidFill>
                <a:effectLst/>
              </a:rPr>
              <a:t> </a:t>
            </a:r>
            <a:r>
              <a:rPr lang="en-US" altLang="en-US" sz="2000">
                <a:ln/>
                <a:solidFill>
                  <a:schemeClr val="accent4"/>
                </a:solidFill>
                <a:effectLst/>
              </a:rPr>
              <a:t>получаете</a:t>
            </a:r>
            <a:r>
              <a:rPr lang="en-US" altLang="ru-RU" sz="2000">
                <a:ln/>
                <a:solidFill>
                  <a:schemeClr val="accent4"/>
                </a:solidFill>
                <a:effectLst/>
              </a:rPr>
              <a:t> 1 </a:t>
            </a:r>
            <a:r>
              <a:rPr lang="en-US" altLang="en-US" sz="2000">
                <a:ln/>
                <a:solidFill>
                  <a:schemeClr val="accent4"/>
                </a:solidFill>
                <a:effectLst/>
              </a:rPr>
              <a:t>балл</a:t>
            </a:r>
            <a:r>
              <a:rPr lang="en-US" altLang="ru-RU" sz="2000">
                <a:ln/>
                <a:solidFill>
                  <a:schemeClr val="accent4"/>
                </a:solidFill>
                <a:effectLst/>
              </a:rPr>
              <a:t>.</a:t>
            </a:r>
            <a:endParaRPr lang="en-US" altLang="ru-RU" sz="200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4910" y="2090420"/>
            <a:ext cx="4124325" cy="281495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5010" y="1548765"/>
            <a:ext cx="8007985" cy="1916430"/>
          </a:xfrm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r>
              <a:rPr lang="en-US" altLang="en-US">
                <a:ln/>
                <a:solidFill>
                  <a:srgbClr val="FFFFFF"/>
                </a:solidFill>
                <a:effectLst/>
              </a:rPr>
              <a:t>От</a:t>
            </a:r>
            <a:r>
              <a:rPr lang="en-US" altLang="ru-RU">
                <a:ln/>
                <a:solidFill>
                  <a:srgbClr val="FFFFFF"/>
                </a:solidFill>
                <a:effectLst/>
              </a:rPr>
              <a:t> </a:t>
            </a:r>
            <a:r>
              <a:rPr lang="en-US" altLang="en-US">
                <a:ln/>
                <a:solidFill>
                  <a:srgbClr val="FFFFFF"/>
                </a:solidFill>
                <a:effectLst/>
              </a:rPr>
              <a:t>какого</a:t>
            </a:r>
            <a:r>
              <a:rPr lang="en-US" altLang="ru-RU">
                <a:ln/>
                <a:solidFill>
                  <a:srgbClr val="FFFFFF"/>
                </a:solidFill>
                <a:effectLst/>
              </a:rPr>
              <a:t> </a:t>
            </a:r>
            <a:r>
              <a:rPr lang="en-US" altLang="en-US">
                <a:ln/>
                <a:solidFill>
                  <a:srgbClr val="FFFFFF"/>
                </a:solidFill>
                <a:effectLst/>
              </a:rPr>
              <a:t>древнего</a:t>
            </a:r>
            <a:r>
              <a:rPr lang="en-US" altLang="ru-RU">
                <a:ln/>
                <a:solidFill>
                  <a:srgbClr val="FFFFFF"/>
                </a:solidFill>
                <a:effectLst/>
              </a:rPr>
              <a:t> </a:t>
            </a:r>
            <a:r>
              <a:rPr lang="en-US" altLang="en-US">
                <a:ln/>
                <a:solidFill>
                  <a:srgbClr val="FFFFFF"/>
                </a:solidFill>
                <a:effectLst/>
              </a:rPr>
              <a:t>алфавита</a:t>
            </a:r>
            <a:r>
              <a:rPr lang="en-US" altLang="ru-RU">
                <a:ln/>
                <a:solidFill>
                  <a:srgbClr val="FFFFFF"/>
                </a:solidFill>
                <a:effectLst/>
              </a:rPr>
              <a:t> </a:t>
            </a:r>
            <a:r>
              <a:rPr lang="en-US" altLang="en-US">
                <a:ln/>
                <a:solidFill>
                  <a:srgbClr val="FFFFFF"/>
                </a:solidFill>
                <a:effectLst/>
              </a:rPr>
              <a:t>произошел</a:t>
            </a:r>
            <a:r>
              <a:rPr lang="en-US" altLang="ru-RU">
                <a:ln/>
                <a:solidFill>
                  <a:srgbClr val="FFFFFF"/>
                </a:solidFill>
                <a:effectLst/>
              </a:rPr>
              <a:t> </a:t>
            </a:r>
            <a:r>
              <a:rPr lang="en-US" altLang="en-US">
                <a:ln/>
                <a:solidFill>
                  <a:srgbClr val="FFFFFF"/>
                </a:solidFill>
                <a:effectLst/>
              </a:rPr>
              <a:t>английский</a:t>
            </a:r>
            <a:r>
              <a:rPr lang="en-US" altLang="ru-RU">
                <a:ln/>
                <a:solidFill>
                  <a:srgbClr val="FFFFFF"/>
                </a:solidFill>
                <a:effectLst/>
              </a:rPr>
              <a:t> </a:t>
            </a:r>
            <a:r>
              <a:rPr lang="en-US" altLang="en-US">
                <a:ln/>
                <a:solidFill>
                  <a:srgbClr val="FFFFFF"/>
                </a:solidFill>
                <a:effectLst/>
              </a:rPr>
              <a:t>алфавит</a:t>
            </a:r>
            <a:r>
              <a:rPr lang="en-US" altLang="ru-RU">
                <a:ln/>
                <a:solidFill>
                  <a:srgbClr val="FFFFFF"/>
                </a:solidFill>
                <a:effectLst/>
              </a:rPr>
              <a:t>?</a:t>
            </a:r>
            <a:br>
              <a:rPr lang="en-US" altLang="ru-RU">
                <a:ln/>
                <a:solidFill>
                  <a:srgbClr val="FFFFFF"/>
                </a:solidFill>
                <a:effectLst/>
              </a:rPr>
            </a:br>
            <a:br>
              <a:rPr lang="en-US" altLang="ru-RU">
                <a:ln/>
                <a:solidFill>
                  <a:srgbClr val="FFFFFF"/>
                </a:solidFill>
                <a:effectLst/>
              </a:rPr>
            </a:br>
            <a:r>
              <a:rPr lang="en-US" altLang="ru-RU">
                <a:ln/>
                <a:solidFill>
                  <a:srgbClr val="FFFFFF"/>
                </a:solidFill>
                <a:effectLst/>
              </a:rPr>
              <a:t>a) </a:t>
            </a:r>
            <a:r>
              <a:rPr lang="en-US" altLang="en-US">
                <a:ln/>
                <a:solidFill>
                  <a:srgbClr val="FFFFFF"/>
                </a:solidFill>
                <a:effectLst/>
              </a:rPr>
              <a:t>Египетские</a:t>
            </a:r>
            <a:r>
              <a:rPr lang="en-US" altLang="ru-RU">
                <a:ln/>
                <a:solidFill>
                  <a:srgbClr val="FFFFFF"/>
                </a:solidFill>
                <a:effectLst/>
              </a:rPr>
              <a:t> </a:t>
            </a:r>
            <a:r>
              <a:rPr lang="en-US" altLang="en-US">
                <a:ln/>
                <a:solidFill>
                  <a:srgbClr val="FFFFFF"/>
                </a:solidFill>
                <a:effectLst/>
              </a:rPr>
              <a:t>иероглифы</a:t>
            </a:r>
            <a:br>
              <a:rPr lang="en-US" altLang="en-US">
                <a:ln/>
                <a:solidFill>
                  <a:srgbClr val="FFFFFF"/>
                </a:solidFill>
                <a:effectLst/>
              </a:rPr>
            </a:br>
            <a:r>
              <a:rPr lang="en-US" altLang="ru-RU">
                <a:ln/>
                <a:solidFill>
                  <a:srgbClr val="FFFFFF"/>
                </a:solidFill>
                <a:effectLst/>
              </a:rPr>
              <a:t>b) </a:t>
            </a:r>
            <a:r>
              <a:rPr lang="en-US" altLang="en-US">
                <a:ln/>
                <a:solidFill>
                  <a:srgbClr val="FFFFFF"/>
                </a:solidFill>
                <a:effectLst/>
              </a:rPr>
              <a:t>Финикийский</a:t>
            </a:r>
            <a:r>
              <a:rPr lang="en-US" altLang="ru-RU">
                <a:ln/>
                <a:solidFill>
                  <a:srgbClr val="FFFFFF"/>
                </a:solidFill>
                <a:effectLst/>
              </a:rPr>
              <a:t> </a:t>
            </a:r>
            <a:r>
              <a:rPr lang="en-US" altLang="en-US">
                <a:ln/>
                <a:solidFill>
                  <a:srgbClr val="FFFFFF"/>
                </a:solidFill>
                <a:effectLst/>
              </a:rPr>
              <a:t>алфавит</a:t>
            </a:r>
            <a:br>
              <a:rPr lang="en-US" altLang="en-US">
                <a:ln/>
                <a:solidFill>
                  <a:srgbClr val="FFFFFF"/>
                </a:solidFill>
                <a:effectLst/>
              </a:rPr>
            </a:br>
            <a:r>
              <a:rPr lang="en-US" altLang="ru-RU">
                <a:ln/>
                <a:solidFill>
                  <a:srgbClr val="FFFFFF"/>
                </a:solidFill>
                <a:effectLst/>
              </a:rPr>
              <a:t>c) </a:t>
            </a:r>
            <a:r>
              <a:rPr lang="en-US" altLang="en-US">
                <a:ln/>
                <a:solidFill>
                  <a:srgbClr val="FFFFFF"/>
                </a:solidFill>
                <a:effectLst/>
              </a:rPr>
              <a:t>Клинопись</a:t>
            </a:r>
            <a:br>
              <a:rPr lang="en-US" altLang="en-US">
                <a:ln/>
                <a:solidFill>
                  <a:srgbClr val="FFFFFF"/>
                </a:solidFill>
                <a:effectLst/>
              </a:rPr>
            </a:br>
            <a:r>
              <a:rPr lang="en-US" altLang="ru-RU">
                <a:ln/>
                <a:solidFill>
                  <a:srgbClr val="FFFFFF"/>
                </a:solidFill>
                <a:effectLst/>
              </a:rPr>
              <a:t>d) </a:t>
            </a:r>
            <a:r>
              <a:rPr lang="en-US" altLang="en-US">
                <a:ln/>
                <a:solidFill>
                  <a:srgbClr val="FFFFFF"/>
                </a:solidFill>
                <a:effectLst/>
              </a:rPr>
              <a:t>Китайские</a:t>
            </a:r>
            <a:r>
              <a:rPr lang="en-US" altLang="ru-RU">
                <a:ln/>
                <a:solidFill>
                  <a:srgbClr val="FFFFFF"/>
                </a:solidFill>
                <a:effectLst/>
              </a:rPr>
              <a:t> </a:t>
            </a:r>
            <a:r>
              <a:rPr lang="en-US" altLang="en-US">
                <a:ln/>
                <a:solidFill>
                  <a:srgbClr val="FFFFFF"/>
                </a:solidFill>
                <a:effectLst/>
              </a:rPr>
              <a:t>иероглифы</a:t>
            </a:r>
            <a:r>
              <a:rPr lang="en-US" altLang="ru-RU">
                <a:ln/>
                <a:solidFill>
                  <a:srgbClr val="FFFFFF"/>
                </a:solidFill>
                <a:effectLst/>
              </a:rPr>
              <a:t> </a:t>
            </a:r>
            <a:endParaRPr lang="en-US" altLang="ru-RU">
              <a:ln/>
              <a:solidFill>
                <a:srgbClr val="FFFFFF"/>
              </a:solidFill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ru-RU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5010" y="1548765"/>
            <a:ext cx="7839710" cy="1916430"/>
          </a:xfrm>
        </p:spPr>
        <p:txBody>
          <a:bodyPr/>
          <a:p>
            <a:r>
              <a:rPr lang="en-US" altLang="en-US">
                <a:solidFill>
                  <a:srgbClr val="FFFFFF"/>
                </a:solidFill>
              </a:rPr>
              <a:t>Какая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древняя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цивилизация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внесла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большой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вклад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в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развитие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алфавита</a:t>
            </a:r>
            <a:r>
              <a:rPr lang="en-US" altLang="ru-RU">
                <a:solidFill>
                  <a:srgbClr val="FFFFFF"/>
                </a:solidFill>
              </a:rPr>
              <a:t>, </a:t>
            </a:r>
            <a:r>
              <a:rPr lang="en-US" altLang="en-US">
                <a:solidFill>
                  <a:srgbClr val="FFFFFF"/>
                </a:solidFill>
              </a:rPr>
              <a:t>добавив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гласные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буквы</a:t>
            </a:r>
            <a:r>
              <a:rPr lang="en-US" altLang="ru-RU">
                <a:solidFill>
                  <a:srgbClr val="FFFFFF"/>
                </a:solidFill>
              </a:rPr>
              <a:t>?</a:t>
            </a:r>
            <a:br>
              <a:rPr lang="en-US" altLang="ru-RU">
                <a:solidFill>
                  <a:srgbClr val="FFFFFF"/>
                </a:solidFill>
              </a:rPr>
            </a:br>
            <a:br>
              <a:rPr lang="en-US" altLang="ru-RU">
                <a:solidFill>
                  <a:srgbClr val="FFFFFF"/>
                </a:solidFill>
              </a:rPr>
            </a:br>
            <a:r>
              <a:rPr lang="en-US" altLang="ru-RU">
                <a:solidFill>
                  <a:srgbClr val="FFFFFF"/>
                </a:solidFill>
              </a:rPr>
              <a:t>a) </a:t>
            </a:r>
            <a:r>
              <a:rPr lang="en-US" altLang="en-US">
                <a:solidFill>
                  <a:srgbClr val="FFFFFF"/>
                </a:solidFill>
              </a:rPr>
              <a:t>Римская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империя</a:t>
            </a:r>
            <a:br>
              <a:rPr lang="en-US" altLang="en-US">
                <a:solidFill>
                  <a:srgbClr val="FFFFFF"/>
                </a:solidFill>
              </a:rPr>
            </a:br>
            <a:r>
              <a:rPr lang="en-US" altLang="ru-RU">
                <a:solidFill>
                  <a:srgbClr val="FFFFFF"/>
                </a:solidFill>
              </a:rPr>
              <a:t>b) </a:t>
            </a:r>
            <a:r>
              <a:rPr lang="en-US" altLang="en-US">
                <a:solidFill>
                  <a:srgbClr val="FFFFFF"/>
                </a:solidFill>
              </a:rPr>
              <a:t>Древняя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Греция</a:t>
            </a:r>
            <a:br>
              <a:rPr lang="en-US" altLang="en-US">
                <a:solidFill>
                  <a:srgbClr val="FFFFFF"/>
                </a:solidFill>
              </a:rPr>
            </a:br>
            <a:r>
              <a:rPr lang="en-US" altLang="ru-RU">
                <a:solidFill>
                  <a:srgbClr val="FFFFFF"/>
                </a:solidFill>
              </a:rPr>
              <a:t>c) </a:t>
            </a:r>
            <a:r>
              <a:rPr lang="en-US" altLang="en-US">
                <a:solidFill>
                  <a:srgbClr val="FFFFFF"/>
                </a:solidFill>
              </a:rPr>
              <a:t>Древний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Египет</a:t>
            </a:r>
            <a:br>
              <a:rPr lang="en-US" altLang="en-US">
                <a:solidFill>
                  <a:srgbClr val="FFFFFF"/>
                </a:solidFill>
              </a:rPr>
            </a:br>
            <a:r>
              <a:rPr lang="en-US" altLang="ru-RU">
                <a:solidFill>
                  <a:srgbClr val="FFFFFF"/>
                </a:solidFill>
              </a:rPr>
              <a:t>d) </a:t>
            </a:r>
            <a:r>
              <a:rPr lang="en-US" altLang="en-US">
                <a:solidFill>
                  <a:srgbClr val="FFFFFF"/>
                </a:solidFill>
              </a:rPr>
              <a:t>Вавилон</a:t>
            </a:r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ru-RU" alt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5010" y="1548765"/>
            <a:ext cx="7889240" cy="1916430"/>
          </a:xfrm>
        </p:spPr>
        <p:txBody>
          <a:bodyPr/>
          <a:p>
            <a:r>
              <a:rPr lang="en-US" altLang="en-US">
                <a:solidFill>
                  <a:srgbClr val="FFFFFF"/>
                </a:solidFill>
              </a:rPr>
              <a:t>Как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назывался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алфавит</a:t>
            </a:r>
            <a:r>
              <a:rPr lang="en-US" altLang="ru-RU">
                <a:solidFill>
                  <a:srgbClr val="FFFFFF"/>
                </a:solidFill>
              </a:rPr>
              <a:t>, </a:t>
            </a:r>
            <a:r>
              <a:rPr lang="en-US" altLang="en-US">
                <a:solidFill>
                  <a:srgbClr val="FFFFFF"/>
                </a:solidFill>
              </a:rPr>
              <a:t>который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использовали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англосаксы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до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принятия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латиницы</a:t>
            </a:r>
            <a:r>
              <a:rPr lang="en-US" altLang="ru-RU">
                <a:solidFill>
                  <a:srgbClr val="FFFFFF"/>
                </a:solidFill>
              </a:rPr>
              <a:t>?</a:t>
            </a:r>
            <a:br>
              <a:rPr lang="en-US" altLang="ru-RU">
                <a:solidFill>
                  <a:srgbClr val="FFFFFF"/>
                </a:solidFill>
              </a:rPr>
            </a:br>
            <a:br>
              <a:rPr lang="en-US" altLang="ru-RU">
                <a:solidFill>
                  <a:srgbClr val="FFFFFF"/>
                </a:solidFill>
              </a:rPr>
            </a:br>
            <a:r>
              <a:rPr lang="en-US" altLang="ru-RU">
                <a:solidFill>
                  <a:srgbClr val="FFFFFF"/>
                </a:solidFill>
              </a:rPr>
              <a:t>a) </a:t>
            </a:r>
            <a:r>
              <a:rPr lang="en-US" altLang="en-US">
                <a:solidFill>
                  <a:srgbClr val="FFFFFF"/>
                </a:solidFill>
              </a:rPr>
              <a:t>Кириллица</a:t>
            </a:r>
            <a:br>
              <a:rPr lang="en-US" altLang="en-US">
                <a:solidFill>
                  <a:srgbClr val="FFFFFF"/>
                </a:solidFill>
              </a:rPr>
            </a:br>
            <a:r>
              <a:rPr lang="en-US" altLang="ru-RU">
                <a:solidFill>
                  <a:srgbClr val="FFFFFF"/>
                </a:solidFill>
              </a:rPr>
              <a:t>b) </a:t>
            </a:r>
            <a:r>
              <a:rPr lang="en-US" altLang="en-US">
                <a:solidFill>
                  <a:srgbClr val="FFFFFF"/>
                </a:solidFill>
              </a:rPr>
              <a:t>Глаголица</a:t>
            </a:r>
            <a:br>
              <a:rPr lang="en-US" altLang="en-US">
                <a:solidFill>
                  <a:srgbClr val="FFFFFF"/>
                </a:solidFill>
              </a:rPr>
            </a:br>
            <a:r>
              <a:rPr lang="en-US" altLang="ru-RU">
                <a:solidFill>
                  <a:srgbClr val="FFFFFF"/>
                </a:solidFill>
              </a:rPr>
              <a:t>c) </a:t>
            </a:r>
            <a:r>
              <a:rPr lang="en-US" altLang="en-US">
                <a:solidFill>
                  <a:srgbClr val="FFFFFF"/>
                </a:solidFill>
              </a:rPr>
              <a:t>Рунический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алфавит</a:t>
            </a:r>
            <a:br>
              <a:rPr lang="en-US" altLang="en-US">
                <a:solidFill>
                  <a:srgbClr val="FFFFFF"/>
                </a:solidFill>
              </a:rPr>
            </a:br>
            <a:r>
              <a:rPr lang="en-US" altLang="ru-RU">
                <a:solidFill>
                  <a:srgbClr val="FFFFFF"/>
                </a:solidFill>
              </a:rPr>
              <a:t>d) </a:t>
            </a:r>
            <a:r>
              <a:rPr lang="en-US" altLang="en-US">
                <a:solidFill>
                  <a:srgbClr val="FFFFFF"/>
                </a:solidFill>
              </a:rPr>
              <a:t>Иероглифы</a:t>
            </a:r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ru-RU" alt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5010" y="1548765"/>
            <a:ext cx="7882890" cy="1916430"/>
          </a:xfrm>
        </p:spPr>
        <p:txBody>
          <a:bodyPr/>
          <a:p>
            <a:r>
              <a:rPr lang="en-US" altLang="en-US">
                <a:solidFill>
                  <a:srgbClr val="FFFFFF"/>
                </a:solidFill>
              </a:rPr>
              <a:t>Какие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буквы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отсутствовали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в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латинском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алфавите</a:t>
            </a:r>
            <a:r>
              <a:rPr lang="en-US" altLang="ru-RU">
                <a:solidFill>
                  <a:srgbClr val="FFFFFF"/>
                </a:solidFill>
              </a:rPr>
              <a:t>, </a:t>
            </a:r>
            <a:r>
              <a:rPr lang="en-US" altLang="en-US">
                <a:solidFill>
                  <a:srgbClr val="FFFFFF"/>
                </a:solidFill>
              </a:rPr>
              <a:t>но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были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добавлены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позже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в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английский</a:t>
            </a:r>
            <a:r>
              <a:rPr lang="en-US" altLang="ru-RU">
                <a:solidFill>
                  <a:srgbClr val="FFFFFF"/>
                </a:solidFill>
              </a:rPr>
              <a:t>?</a:t>
            </a:r>
            <a:br>
              <a:rPr lang="en-US" altLang="ru-RU">
                <a:solidFill>
                  <a:srgbClr val="FFFFFF"/>
                </a:solidFill>
              </a:rPr>
            </a:br>
            <a:br>
              <a:rPr lang="en-US" altLang="ru-RU">
                <a:solidFill>
                  <a:srgbClr val="FFFFFF"/>
                </a:solidFill>
              </a:rPr>
            </a:br>
            <a:r>
              <a:rPr lang="en-US" altLang="ru-RU">
                <a:solidFill>
                  <a:srgbClr val="FFFFFF"/>
                </a:solidFill>
              </a:rPr>
              <a:t>a) A, B, C</a:t>
            </a:r>
            <a:br>
              <a:rPr lang="en-US" altLang="ru-RU">
                <a:solidFill>
                  <a:srgbClr val="FFFFFF"/>
                </a:solidFill>
              </a:rPr>
            </a:br>
            <a:r>
              <a:rPr lang="en-US" altLang="ru-RU">
                <a:solidFill>
                  <a:srgbClr val="FFFFFF"/>
                </a:solidFill>
              </a:rPr>
              <a:t>b) X, Y, Z</a:t>
            </a:r>
            <a:br>
              <a:rPr lang="en-US" altLang="ru-RU">
                <a:solidFill>
                  <a:srgbClr val="FFFFFF"/>
                </a:solidFill>
              </a:rPr>
            </a:br>
            <a:r>
              <a:rPr lang="en-US" altLang="ru-RU">
                <a:solidFill>
                  <a:srgbClr val="FFFFFF"/>
                </a:solidFill>
              </a:rPr>
              <a:t>c) J, U, W</a:t>
            </a:r>
            <a:br>
              <a:rPr lang="en-US" altLang="ru-RU">
                <a:solidFill>
                  <a:srgbClr val="FFFFFF"/>
                </a:solidFill>
              </a:rPr>
            </a:br>
            <a:r>
              <a:rPr lang="en-US" altLang="ru-RU">
                <a:solidFill>
                  <a:srgbClr val="FFFFFF"/>
                </a:solidFill>
              </a:rPr>
              <a:t>d) K, L, M</a:t>
            </a:r>
            <a:endParaRPr lang="en-US" altLang="ru-RU">
              <a:solidFill>
                <a:srgbClr val="FFFFFF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ru-RU" alt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5010" y="1548765"/>
            <a:ext cx="7833360" cy="1916430"/>
          </a:xfrm>
        </p:spPr>
        <p:txBody>
          <a:bodyPr/>
          <a:p>
            <a:r>
              <a:rPr lang="en-US" altLang="en-US">
                <a:solidFill>
                  <a:srgbClr val="FFFFFF"/>
                </a:solidFill>
              </a:rPr>
              <a:t>Кто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изобрел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печатный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станок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с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подвижными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литерами</a:t>
            </a:r>
            <a:r>
              <a:rPr lang="en-US" altLang="ru-RU">
                <a:solidFill>
                  <a:srgbClr val="FFFFFF"/>
                </a:solidFill>
              </a:rPr>
              <a:t>, </a:t>
            </a:r>
            <a:r>
              <a:rPr lang="en-US" altLang="en-US">
                <a:solidFill>
                  <a:srgbClr val="FFFFFF"/>
                </a:solidFill>
              </a:rPr>
              <a:t>что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способствовало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распространению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письменности</a:t>
            </a:r>
            <a:r>
              <a:rPr lang="en-US" altLang="ru-RU">
                <a:solidFill>
                  <a:srgbClr val="FFFFFF"/>
                </a:solidFill>
              </a:rPr>
              <a:t>?</a:t>
            </a:r>
            <a:br>
              <a:rPr lang="en-US" altLang="ru-RU">
                <a:solidFill>
                  <a:srgbClr val="FFFFFF"/>
                </a:solidFill>
              </a:rPr>
            </a:br>
            <a:br>
              <a:rPr lang="en-US" altLang="ru-RU">
                <a:solidFill>
                  <a:srgbClr val="FFFFFF"/>
                </a:solidFill>
              </a:rPr>
            </a:br>
            <a:r>
              <a:rPr lang="en-US" altLang="ru-RU">
                <a:solidFill>
                  <a:srgbClr val="FFFFFF"/>
                </a:solidFill>
              </a:rPr>
              <a:t>a) </a:t>
            </a:r>
            <a:r>
              <a:rPr lang="en-US" altLang="en-US">
                <a:solidFill>
                  <a:srgbClr val="FFFFFF"/>
                </a:solidFill>
              </a:rPr>
              <a:t>Леонардо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да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Винчи</a:t>
            </a:r>
            <a:br>
              <a:rPr lang="en-US" altLang="en-US">
                <a:solidFill>
                  <a:srgbClr val="FFFFFF"/>
                </a:solidFill>
              </a:rPr>
            </a:br>
            <a:r>
              <a:rPr lang="en-US" altLang="ru-RU">
                <a:solidFill>
                  <a:srgbClr val="FFFFFF"/>
                </a:solidFill>
              </a:rPr>
              <a:t>b) </a:t>
            </a:r>
            <a:r>
              <a:rPr lang="en-US" altLang="en-US">
                <a:solidFill>
                  <a:srgbClr val="FFFFFF"/>
                </a:solidFill>
              </a:rPr>
              <a:t>Иоганн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Гутенберг</a:t>
            </a:r>
            <a:br>
              <a:rPr lang="en-US" altLang="en-US">
                <a:solidFill>
                  <a:srgbClr val="FFFFFF"/>
                </a:solidFill>
              </a:rPr>
            </a:br>
            <a:r>
              <a:rPr lang="en-US" altLang="ru-RU">
                <a:solidFill>
                  <a:srgbClr val="FFFFFF"/>
                </a:solidFill>
              </a:rPr>
              <a:t>c) </a:t>
            </a:r>
            <a:r>
              <a:rPr lang="en-US" altLang="en-US">
                <a:solidFill>
                  <a:srgbClr val="FFFFFF"/>
                </a:solidFill>
              </a:rPr>
              <a:t>Исаак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Ньютон</a:t>
            </a:r>
            <a:br>
              <a:rPr lang="en-US" altLang="en-US">
                <a:solidFill>
                  <a:srgbClr val="FFFFFF"/>
                </a:solidFill>
              </a:rPr>
            </a:br>
            <a:r>
              <a:rPr lang="en-US" altLang="ru-RU">
                <a:solidFill>
                  <a:srgbClr val="FFFFFF"/>
                </a:solidFill>
              </a:rPr>
              <a:t>d) </a:t>
            </a:r>
            <a:r>
              <a:rPr lang="en-US" altLang="en-US">
                <a:solidFill>
                  <a:srgbClr val="FFFFFF"/>
                </a:solidFill>
              </a:rPr>
              <a:t>Архимед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endParaRPr lang="en-US" altLang="ru-RU">
              <a:solidFill>
                <a:srgbClr val="FFFFFF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ru-RU" alt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9225" y="331705"/>
            <a:ext cx="4587600" cy="1916400"/>
          </a:xfrm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r>
              <a:rPr lang="en-US" altLang="ru-RU">
                <a:ln/>
                <a:solidFill>
                  <a:schemeClr val="accent4"/>
                </a:solidFill>
                <a:effectLst/>
              </a:rPr>
              <a:t>II. </a:t>
            </a:r>
            <a:r>
              <a:rPr lang="en-US" altLang="en-US">
                <a:ln/>
                <a:solidFill>
                  <a:schemeClr val="accent4"/>
                </a:solidFill>
                <a:effectLst/>
              </a:rPr>
              <a:t>Интерактивные</a:t>
            </a:r>
            <a:r>
              <a:rPr lang="en-US" altLang="ru-RU">
                <a:ln/>
                <a:solidFill>
                  <a:schemeClr val="accent4"/>
                </a:solidFill>
                <a:effectLst/>
              </a:rPr>
              <a:t> </a:t>
            </a:r>
            <a:r>
              <a:rPr lang="en-US" altLang="en-US">
                <a:ln/>
                <a:solidFill>
                  <a:schemeClr val="accent4"/>
                </a:solidFill>
                <a:effectLst/>
              </a:rPr>
              <a:t>задания</a:t>
            </a:r>
            <a:endParaRPr lang="en-US" altLang="en-US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699135" y="2209800"/>
            <a:ext cx="4572000" cy="163004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r>
              <a:rPr lang="en-US" altLang="en-US" sz="2000">
                <a:ln/>
                <a:solidFill>
                  <a:schemeClr val="accent4"/>
                </a:solidFill>
                <a:effectLst/>
                <a:sym typeface="+mn-ea"/>
              </a:rPr>
              <a:t>Инструкция</a:t>
            </a:r>
            <a:r>
              <a:rPr lang="en-US" altLang="ru-RU" sz="2000">
                <a:ln/>
                <a:solidFill>
                  <a:schemeClr val="accent4"/>
                </a:solidFill>
                <a:effectLst/>
                <a:sym typeface="+mn-ea"/>
              </a:rPr>
              <a:t>: </a:t>
            </a:r>
            <a:r>
              <a:rPr lang="en-US" altLang="en-US" sz="2000">
                <a:ln/>
                <a:solidFill>
                  <a:schemeClr val="accent4"/>
                </a:solidFill>
                <a:effectLst/>
                <a:sym typeface="+mn-ea"/>
              </a:rPr>
              <a:t>Выполните</a:t>
            </a:r>
            <a:r>
              <a:rPr lang="en-US" altLang="ru-RU" sz="2000">
                <a:ln/>
                <a:solidFill>
                  <a:schemeClr val="accent4"/>
                </a:solidFill>
                <a:effectLst/>
                <a:sym typeface="+mn-ea"/>
              </a:rPr>
              <a:t> </a:t>
            </a:r>
            <a:r>
              <a:rPr lang="en-US" altLang="en-US" sz="2000">
                <a:ln/>
                <a:solidFill>
                  <a:schemeClr val="accent4"/>
                </a:solidFill>
                <a:effectLst/>
                <a:sym typeface="+mn-ea"/>
              </a:rPr>
              <a:t>интерактивные</a:t>
            </a:r>
            <a:r>
              <a:rPr lang="en-US" altLang="ru-RU" sz="2000">
                <a:ln/>
                <a:solidFill>
                  <a:schemeClr val="accent4"/>
                </a:solidFill>
                <a:effectLst/>
                <a:sym typeface="+mn-ea"/>
              </a:rPr>
              <a:t> </a:t>
            </a:r>
            <a:r>
              <a:rPr lang="en-US" altLang="en-US" sz="2000">
                <a:ln/>
                <a:solidFill>
                  <a:schemeClr val="accent4"/>
                </a:solidFill>
                <a:effectLst/>
                <a:sym typeface="+mn-ea"/>
              </a:rPr>
              <a:t>задания</a:t>
            </a:r>
            <a:r>
              <a:rPr lang="en-US" altLang="ru-RU" sz="2000">
                <a:ln/>
                <a:solidFill>
                  <a:schemeClr val="accent4"/>
                </a:solidFill>
                <a:effectLst/>
                <a:sym typeface="+mn-ea"/>
              </a:rPr>
              <a:t>. </a:t>
            </a:r>
            <a:r>
              <a:rPr lang="en-US" altLang="en-US" sz="2000">
                <a:ln/>
                <a:solidFill>
                  <a:schemeClr val="accent4"/>
                </a:solidFill>
                <a:effectLst/>
                <a:sym typeface="+mn-ea"/>
              </a:rPr>
              <a:t>За</a:t>
            </a:r>
            <a:r>
              <a:rPr lang="en-US" altLang="ru-RU" sz="2000">
                <a:ln/>
                <a:solidFill>
                  <a:schemeClr val="accent4"/>
                </a:solidFill>
                <a:effectLst/>
                <a:sym typeface="+mn-ea"/>
              </a:rPr>
              <a:t> </a:t>
            </a:r>
            <a:r>
              <a:rPr lang="en-US" altLang="en-US" sz="2000">
                <a:ln/>
                <a:solidFill>
                  <a:schemeClr val="accent4"/>
                </a:solidFill>
                <a:effectLst/>
                <a:sym typeface="+mn-ea"/>
              </a:rPr>
              <a:t>каждый</a:t>
            </a:r>
            <a:r>
              <a:rPr lang="en-US" altLang="ru-RU" sz="2000">
                <a:ln/>
                <a:solidFill>
                  <a:schemeClr val="accent4"/>
                </a:solidFill>
                <a:effectLst/>
                <a:sym typeface="+mn-ea"/>
              </a:rPr>
              <a:t> </a:t>
            </a:r>
            <a:r>
              <a:rPr lang="en-US" altLang="en-US" sz="2000">
                <a:ln/>
                <a:solidFill>
                  <a:schemeClr val="accent4"/>
                </a:solidFill>
                <a:effectLst/>
                <a:sym typeface="+mn-ea"/>
              </a:rPr>
              <a:t>правильный</a:t>
            </a:r>
            <a:r>
              <a:rPr lang="en-US" altLang="ru-RU" sz="2000">
                <a:ln/>
                <a:solidFill>
                  <a:schemeClr val="accent4"/>
                </a:solidFill>
                <a:effectLst/>
                <a:sym typeface="+mn-ea"/>
              </a:rPr>
              <a:t> </a:t>
            </a:r>
            <a:r>
              <a:rPr lang="en-US" altLang="en-US" sz="2000">
                <a:ln/>
                <a:solidFill>
                  <a:schemeClr val="accent4"/>
                </a:solidFill>
                <a:effectLst/>
                <a:sym typeface="+mn-ea"/>
              </a:rPr>
              <a:t>ответ</a:t>
            </a:r>
            <a:r>
              <a:rPr lang="en-US" altLang="ru-RU" sz="2000">
                <a:ln/>
                <a:solidFill>
                  <a:schemeClr val="accent4"/>
                </a:solidFill>
                <a:effectLst/>
                <a:sym typeface="+mn-ea"/>
              </a:rPr>
              <a:t> </a:t>
            </a:r>
            <a:r>
              <a:rPr lang="en-US" altLang="en-US" sz="2000">
                <a:ln/>
                <a:solidFill>
                  <a:schemeClr val="accent4"/>
                </a:solidFill>
                <a:effectLst/>
                <a:sym typeface="+mn-ea"/>
              </a:rPr>
              <a:t>вы</a:t>
            </a:r>
            <a:r>
              <a:rPr lang="en-US" altLang="ru-RU" sz="2000">
                <a:ln/>
                <a:solidFill>
                  <a:schemeClr val="accent4"/>
                </a:solidFill>
                <a:effectLst/>
                <a:sym typeface="+mn-ea"/>
              </a:rPr>
              <a:t> </a:t>
            </a:r>
            <a:r>
              <a:rPr lang="en-US" altLang="en-US" sz="2000">
                <a:ln/>
                <a:solidFill>
                  <a:schemeClr val="accent4"/>
                </a:solidFill>
                <a:effectLst/>
                <a:sym typeface="+mn-ea"/>
              </a:rPr>
              <a:t>получаете</a:t>
            </a:r>
            <a:r>
              <a:rPr lang="en-US" altLang="ru-RU" sz="2000">
                <a:ln/>
                <a:solidFill>
                  <a:schemeClr val="accent4"/>
                </a:solidFill>
                <a:effectLst/>
                <a:sym typeface="+mn-ea"/>
              </a:rPr>
              <a:t> </a:t>
            </a:r>
            <a:r>
              <a:rPr lang="ru-RU" altLang="en-US" sz="2000">
                <a:ln/>
                <a:solidFill>
                  <a:schemeClr val="accent4"/>
                </a:solidFill>
                <a:effectLst/>
                <a:sym typeface="+mn-ea"/>
              </a:rPr>
              <a:t>от 1 до 7</a:t>
            </a:r>
            <a:r>
              <a:rPr lang="en-US" altLang="ru-RU" sz="2000">
                <a:ln/>
                <a:solidFill>
                  <a:schemeClr val="accent4"/>
                </a:solidFill>
                <a:effectLst/>
                <a:sym typeface="+mn-ea"/>
              </a:rPr>
              <a:t> </a:t>
            </a:r>
            <a:r>
              <a:rPr lang="en-US" altLang="en-US" sz="2000">
                <a:ln/>
                <a:solidFill>
                  <a:schemeClr val="accent4"/>
                </a:solidFill>
                <a:effectLst/>
                <a:sym typeface="+mn-ea"/>
              </a:rPr>
              <a:t>балл</a:t>
            </a:r>
            <a:r>
              <a:rPr lang="ru-RU" altLang="en-US" sz="2000">
                <a:ln/>
                <a:solidFill>
                  <a:schemeClr val="accent4"/>
                </a:solidFill>
                <a:effectLst/>
                <a:sym typeface="+mn-ea"/>
              </a:rPr>
              <a:t>ов в зависимости от задания</a:t>
            </a:r>
            <a:r>
              <a:rPr lang="en-US" altLang="ru-RU" sz="2000">
                <a:ln/>
                <a:solidFill>
                  <a:schemeClr val="accent4"/>
                </a:solidFill>
                <a:effectLst/>
                <a:sym typeface="+mn-ea"/>
              </a:rPr>
              <a:t>.</a:t>
            </a:r>
            <a:endParaRPr lang="en-US" altLang="ru-RU" sz="2000">
              <a:ln/>
              <a:solidFill>
                <a:schemeClr val="accent4"/>
              </a:solidFill>
              <a:effectLst/>
              <a:sym typeface="+mn-ea"/>
            </a:endParaRPr>
          </a:p>
        </p:txBody>
      </p:sp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46090" y="2611755"/>
            <a:ext cx="3163570" cy="2159000"/>
          </a:xfrm>
          <a:prstGeom prst="rect">
            <a:avLst/>
          </a:prstGeom>
        </p:spPr>
      </p:pic>
      <p:pic>
        <p:nvPicPr>
          <p:cNvPr id="6" name="Изображение 5"/>
          <p:cNvPicPr/>
          <p:nvPr/>
        </p:nvPicPr>
        <p:blipFill>
          <a:blip r:embed="rId2"/>
          <a:stretch>
            <a:fillRect/>
          </a:stretch>
        </p:blipFill>
        <p:spPr>
          <a:xfrm>
            <a:off x="5989955" y="394335"/>
            <a:ext cx="2719705" cy="185356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2095" y="323850"/>
            <a:ext cx="4575175" cy="4093210"/>
          </a:xfrm>
        </p:spPr>
        <p:txBody>
          <a:bodyPr/>
          <a:p>
            <a:r>
              <a:rPr lang="en-US" altLang="en-US">
                <a:solidFill>
                  <a:srgbClr val="FFFFFF"/>
                </a:solidFill>
              </a:rPr>
              <a:t>Расшифруйте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фразу</a:t>
            </a:r>
            <a:r>
              <a:rPr lang="en-US" altLang="ru-RU">
                <a:solidFill>
                  <a:srgbClr val="FFFFFF"/>
                </a:solidFill>
              </a:rPr>
              <a:t>, </a:t>
            </a:r>
            <a:r>
              <a:rPr lang="en-US" altLang="en-US">
                <a:solidFill>
                  <a:srgbClr val="FFFFFF"/>
                </a:solidFill>
              </a:rPr>
              <a:t>записанную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древнеанглийскими рунами</a:t>
            </a:r>
            <a:r>
              <a:rPr lang="en-US" altLang="ru-RU">
                <a:solidFill>
                  <a:srgbClr val="FFFFFF"/>
                </a:solidFill>
              </a:rPr>
              <a:t>:</a:t>
            </a:r>
            <a:br>
              <a:rPr lang="en-US" altLang="en-US">
                <a:solidFill>
                  <a:srgbClr val="FFFFFF"/>
                </a:solidFill>
              </a:rPr>
            </a:br>
            <a:br>
              <a:rPr lang="en-US" altLang="en-US">
                <a:solidFill>
                  <a:srgbClr val="FFFFFF"/>
                </a:solidFill>
              </a:rPr>
            </a:br>
            <a:r>
              <a:rPr lang="en-US" altLang="en-US">
                <a:ln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ᚠᚩᚱᚹᚫᚱᛞ</a:t>
            </a:r>
            <a:r>
              <a:rPr lang="en-US" altLang="ru-RU">
                <a:ln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 </a:t>
            </a:r>
            <a:r>
              <a:rPr lang="en-US" altLang="en-US">
                <a:ln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ᛏᚩ</a:t>
            </a:r>
            <a:r>
              <a:rPr lang="en-US" altLang="ru-RU">
                <a:ln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 </a:t>
            </a:r>
            <a:r>
              <a:rPr lang="en-US" altLang="en-US">
                <a:ln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ᚹᛁᚳᛏᚩᚱᚣ</a:t>
            </a:r>
            <a:endParaRPr lang="en-US" altLang="en-US">
              <a:ln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pic>
        <p:nvPicPr>
          <p:cNvPr id="4" name="Изображение 3"/>
          <p:cNvPicPr/>
          <p:nvPr/>
        </p:nvPicPr>
        <p:blipFill>
          <a:blip r:embed="rId1"/>
          <a:stretch>
            <a:fillRect/>
          </a:stretch>
        </p:blipFill>
        <p:spPr>
          <a:xfrm>
            <a:off x="5052060" y="337820"/>
            <a:ext cx="3710940" cy="446786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7705" y="127635"/>
            <a:ext cx="7710170" cy="1687830"/>
          </a:xfrm>
        </p:spPr>
        <p:txBody>
          <a:bodyPr/>
          <a:p>
            <a:pPr algn="just"/>
            <a:r>
              <a:rPr lang="en-US" altLang="en-US">
                <a:solidFill>
                  <a:srgbClr val="FFFFFF"/>
                </a:solidFill>
              </a:rPr>
              <a:t>Соедините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современные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английские слова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с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их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соответствиями</a:t>
            </a:r>
            <a:r>
              <a:rPr lang="en-US" altLang="ru-RU">
                <a:solidFill>
                  <a:srgbClr val="FFFFFF"/>
                </a:solidFill>
              </a:rPr>
              <a:t>:</a:t>
            </a:r>
            <a:endParaRPr lang="en-US" altLang="ru-RU">
              <a:solidFill>
                <a:srgbClr val="FFFFFF"/>
              </a:solidFill>
            </a:endParaRPr>
          </a:p>
        </p:txBody>
      </p:sp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1"/>
          <a:srcRect l="600" t="1176"/>
          <a:stretch>
            <a:fillRect/>
          </a:stretch>
        </p:blipFill>
        <p:spPr>
          <a:xfrm>
            <a:off x="2261870" y="1654175"/>
            <a:ext cx="4421505" cy="336042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5010" y="1548765"/>
            <a:ext cx="7765415" cy="1916430"/>
          </a:xfrm>
        </p:spPr>
        <p:txBody>
          <a:bodyPr/>
          <a:p>
            <a:r>
              <a:rPr lang="en-US" altLang="en-US">
                <a:solidFill>
                  <a:srgbClr val="FFFFFF"/>
                </a:solidFill>
              </a:rPr>
              <a:t>Запишите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современное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английское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слово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ru-RU" b="1" i="1">
                <a:solidFill>
                  <a:srgbClr val="FFFFFF"/>
                </a:solidFill>
              </a:rPr>
              <a:t>“wisdom”</a:t>
            </a:r>
            <a:r>
              <a:rPr lang="en-US" altLang="ru-RU">
                <a:solidFill>
                  <a:srgbClr val="FFFFFF"/>
                </a:solidFill>
              </a:rPr>
              <a:t> (</a:t>
            </a:r>
            <a:r>
              <a:rPr lang="en-US" altLang="en-US">
                <a:solidFill>
                  <a:srgbClr val="FFFFFF"/>
                </a:solidFill>
              </a:rPr>
              <a:t>мудрость</a:t>
            </a:r>
            <a:r>
              <a:rPr lang="en-US" altLang="ru-RU">
                <a:solidFill>
                  <a:srgbClr val="FFFFFF"/>
                </a:solidFill>
              </a:rPr>
              <a:t>) </a:t>
            </a:r>
            <a:r>
              <a:rPr lang="en-US" altLang="en-US">
                <a:solidFill>
                  <a:srgbClr val="FFFFFF"/>
                </a:solidFill>
              </a:rPr>
              <a:t>древнеанглийскими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рунами</a:t>
            </a:r>
            <a:r>
              <a:rPr lang="en-US" altLang="ru-RU">
                <a:solidFill>
                  <a:srgbClr val="FFFFFF"/>
                </a:solidFill>
              </a:rPr>
              <a:t> (</a:t>
            </a:r>
            <a:r>
              <a:rPr lang="en-US" altLang="en-US">
                <a:solidFill>
                  <a:srgbClr val="FFFFFF"/>
                </a:solidFill>
              </a:rPr>
              <a:t>используйте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таблицу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соответствия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рун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и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букв</a:t>
            </a:r>
            <a:r>
              <a:rPr lang="en-US" altLang="ru-RU">
                <a:solidFill>
                  <a:srgbClr val="FFFFFF"/>
                </a:solidFill>
              </a:rPr>
              <a:t>)</a:t>
            </a:r>
            <a:endParaRPr lang="en-US" altLang="ru-RU">
              <a:solidFill>
                <a:srgbClr val="FFFFFF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ru-RU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4" name="Rectangle 65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49" name="Google Shape;649;p64"/>
          <p:cNvSpPr txBox="1">
            <a:spLocks noGrp="1"/>
          </p:cNvSpPr>
          <p:nvPr>
            <p:ph type="title"/>
          </p:nvPr>
        </p:nvSpPr>
        <p:spPr>
          <a:xfrm>
            <a:off x="360747" y="478141"/>
            <a:ext cx="7813785" cy="1823415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sz="2400" b="0" i="0">
                <a:solidFill>
                  <a:srgbClr val="505468"/>
                </a:solidFill>
                <a:latin typeface="Arial Black" panose="020B0A04020102020204"/>
              </a:rPr>
              <a:t>Обзор древних графических систем</a:t>
            </a:r>
            <a:endParaRPr sz="2400" dirty="0">
              <a:latin typeface="Arial Black" panose="020B0A04020102020204" pitchFamily="34" charset="0"/>
            </a:endParaRPr>
          </a:p>
        </p:txBody>
      </p:sp>
      <p:sp>
        <p:nvSpPr>
          <p:cNvPr id="650" name="Google Shape;650;p64"/>
          <p:cNvSpPr txBox="1">
            <a:spLocks noGrp="1"/>
          </p:cNvSpPr>
          <p:nvPr>
            <p:ph type="title" idx="4294967295"/>
          </p:nvPr>
        </p:nvSpPr>
        <p:spPr>
          <a:xfrm>
            <a:off x="1471577" y="1968560"/>
            <a:ext cx="1424936" cy="1168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sz="4000" b="0" i="0">
                <a:solidFill>
                  <a:srgbClr val="5B5F71"/>
                </a:solidFill>
              </a:rPr>
              <a:t>1</a:t>
            </a:r>
            <a:endParaRPr sz="4000" dirty="0">
              <a:solidFill>
                <a:srgbClr val="D6E5EF"/>
              </a:solidFill>
              <a:latin typeface="DFMincho-SU" panose="02010609010101010101" pitchFamily="1" charset="-128"/>
              <a:ea typeface="DFMincho-SU" panose="02010609010101010101" pitchFamily="1" charset="-128"/>
            </a:endParaRPr>
          </a:p>
        </p:txBody>
      </p:sp>
      <p:cxnSp>
        <p:nvCxnSpPr>
          <p:cNvPr id="652" name="Google Shape;652;p64"/>
          <p:cNvCxnSpPr/>
          <p:nvPr/>
        </p:nvCxnSpPr>
        <p:spPr>
          <a:xfrm>
            <a:off x="730680" y="2301556"/>
            <a:ext cx="4508100" cy="0"/>
          </a:xfrm>
          <a:prstGeom prst="straightConnector1">
            <a:avLst/>
          </a:prstGeom>
          <a:noFill/>
          <a:ln w="19050" cap="flat" cmpd="sng">
            <a:solidFill>
              <a:srgbClr val="5B5F7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" name="Google Shape;649;p64"/>
          <p:cNvSpPr txBox="1">
            <a:spLocks noGrp="1"/>
          </p:cNvSpPr>
          <p:nvPr/>
        </p:nvSpPr>
        <p:spPr>
          <a:xfrm>
            <a:off x="509905" y="3517900"/>
            <a:ext cx="3348355" cy="967105"/>
          </a:xfrm>
          <a:prstGeom prst="rect">
            <a:avLst/>
          </a:prstGeom>
          <a:ln>
            <a:noFill/>
          </a:ln>
        </p:spPr>
        <p:txBody>
          <a:bodyPr vert="horz" wrap="square" lIns="91425" tIns="91425" rIns="91425" bIns="91425" rtlCol="0" anchor="b" anchorCtr="0">
            <a:noAutofit/>
          </a:bodyPr>
          <a:lstStyle>
            <a:lvl1pPr lvl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000" kern="1200">
                <a:solidFill>
                  <a:srgbClr val="D87AB0"/>
                </a:solidFill>
                <a:latin typeface="Arial Black" panose="020B0A04020102020204" pitchFamily="34" charset="0"/>
                <a:ea typeface="Arial Black" panose="020B0A04020102020204" pitchFamily="34" charset="0"/>
                <a:cs typeface="Arial Black" panose="020B0A04020102020204" pitchFamily="34" charset="0"/>
                <a:sym typeface="Days One" panose="02000505000000020004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pPr lvl="0" algn="just"/>
            <a:r>
              <a:rPr lang="ru-RU" sz="1600" b="0" i="0">
                <a:solidFill>
                  <a:srgbClr val="505468"/>
                </a:solidFill>
                <a:latin typeface="Arial Black" panose="020B0A04020102020204"/>
              </a:rPr>
              <a:t>Люди не всегда писали буквами. Изначально они делали записи с виде маленьких картинок - пиктограмм и иероглифов.</a:t>
            </a:r>
            <a:endParaRPr lang="ru-RU" sz="1600" b="0" i="0" dirty="0">
              <a:solidFill>
                <a:srgbClr val="505468"/>
              </a:solidFill>
              <a:latin typeface="Arial Black" panose="020B0A04020102020204"/>
            </a:endParaRPr>
          </a:p>
        </p:txBody>
      </p:sp>
      <p:pic>
        <p:nvPicPr>
          <p:cNvPr id="3" name="Изображение 2"/>
          <p:cNvPicPr/>
          <p:nvPr/>
        </p:nvPicPr>
        <p:blipFill>
          <a:blip r:embed="rId1"/>
          <a:stretch>
            <a:fillRect/>
          </a:stretch>
        </p:blipFill>
        <p:spPr>
          <a:xfrm>
            <a:off x="4236085" y="2300605"/>
            <a:ext cx="4491990" cy="2652395"/>
          </a:xfrm>
          <a:prstGeom prst="rect">
            <a:avLst/>
          </a:prstGeom>
        </p:spPr>
      </p:pic>
      <p:pic>
        <p:nvPicPr>
          <p:cNvPr id="4" name="Изображение 3"/>
          <p:cNvPicPr/>
          <p:nvPr/>
        </p:nvPicPr>
        <p:blipFill>
          <a:blip r:embed="rId2"/>
          <a:srcRect t="22452" b="33432"/>
          <a:stretch>
            <a:fillRect/>
          </a:stretch>
        </p:blipFill>
        <p:spPr>
          <a:xfrm>
            <a:off x="0" y="0"/>
            <a:ext cx="9144000" cy="170434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5010" y="1548765"/>
            <a:ext cx="7959090" cy="1916430"/>
          </a:xfrm>
        </p:spPr>
        <p:txBody>
          <a:bodyPr/>
          <a:p>
            <a:r>
              <a:rPr lang="en-US" altLang="en-US">
                <a:solidFill>
                  <a:srgbClr val="FFFFFF"/>
                </a:solidFill>
              </a:rPr>
              <a:t>Выпишите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все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слова</a:t>
            </a:r>
            <a:r>
              <a:rPr lang="en-US" altLang="ru-RU">
                <a:solidFill>
                  <a:srgbClr val="FFFFFF"/>
                </a:solidFill>
              </a:rPr>
              <a:t>, </a:t>
            </a:r>
            <a:r>
              <a:rPr lang="en-US" altLang="en-US">
                <a:solidFill>
                  <a:srgbClr val="FFFFFF"/>
                </a:solidFill>
              </a:rPr>
              <a:t>связанные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с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книгопечатанием</a:t>
            </a:r>
            <a:r>
              <a:rPr lang="en-US" altLang="ru-RU">
                <a:solidFill>
                  <a:srgbClr val="FFFFFF"/>
                </a:solidFill>
              </a:rPr>
              <a:t>, </a:t>
            </a:r>
            <a:r>
              <a:rPr lang="en-US" altLang="en-US">
                <a:solidFill>
                  <a:srgbClr val="FFFFFF"/>
                </a:solidFill>
              </a:rPr>
              <a:t>из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следующего</a:t>
            </a:r>
            <a:r>
              <a:rPr lang="en-US" altLang="ru-RU">
                <a:solidFill>
                  <a:srgbClr val="FFFFFF"/>
                </a:solidFill>
              </a:rPr>
              <a:t> </a:t>
            </a:r>
            <a:r>
              <a:rPr lang="en-US" altLang="en-US">
                <a:solidFill>
                  <a:srgbClr val="FFFFFF"/>
                </a:solidFill>
              </a:rPr>
              <a:t>списка</a:t>
            </a:r>
            <a:r>
              <a:rPr lang="en-US" altLang="ru-RU">
                <a:solidFill>
                  <a:srgbClr val="FFFFFF"/>
                </a:solidFill>
              </a:rPr>
              <a:t>:</a:t>
            </a:r>
            <a:br>
              <a:rPr lang="en-US" altLang="ru-RU">
                <a:solidFill>
                  <a:srgbClr val="FFFFFF"/>
                </a:solidFill>
              </a:rPr>
            </a:br>
            <a:br>
              <a:rPr lang="en-US" altLang="ru-RU">
                <a:solidFill>
                  <a:srgbClr val="FFFFFF"/>
                </a:solidFill>
              </a:rPr>
            </a:br>
            <a:r>
              <a:rPr lang="en-US" altLang="ru-RU" i="1">
                <a:solidFill>
                  <a:srgbClr val="FFFFFF"/>
                </a:solidFill>
              </a:rPr>
              <a:t>Book, Runes, Papyrus, Scroll, Computer, Print, Manuscript, Tablet, Typeface, Quill, Keyboard, Ink, Editor, Publisher, Algorithm, Font</a:t>
            </a:r>
            <a:endParaRPr lang="en-US" altLang="ru-RU" i="1">
              <a:solidFill>
                <a:srgbClr val="FFFFFF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ru-RU" alt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5010" y="887095"/>
            <a:ext cx="7933690" cy="3108325"/>
          </a:xfrm>
        </p:spPr>
        <p:txBody>
          <a:bodyPr/>
          <a:p>
            <a:pPr algn="ctr"/>
            <a:r>
              <a:rPr lang="ru-RU" altLang="en-US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Спасибо за участие!</a:t>
            </a:r>
            <a:br>
              <a:rPr lang="ru-RU" altLang="en-US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</a:br>
            <a:br>
              <a:rPr lang="ru-RU" altLang="en-US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</a:br>
            <a:r>
              <a:rPr lang="ru-RU" altLang="en-US">
                <a:solidFill>
                  <a:srgbClr val="FFFFFF"/>
                </a:solidFill>
              </a:rPr>
              <a:t>Пока ваши баллы подсчитываются, пожалуйста, заполните листок </a:t>
            </a:r>
            <a:r>
              <a:rPr lang="ru-RU" altLang="en-US">
                <a:ln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«Рефлексия» </a:t>
            </a:r>
            <a:r>
              <a:rPr lang="ru-RU" altLang="en-US">
                <a:solidFill>
                  <a:srgbClr val="FFFFFF"/>
                </a:solidFill>
              </a:rPr>
              <a:t>и расскажите, что вас понравилось больше всего в этом мероприятии!</a:t>
            </a:r>
            <a:endParaRPr lang="ru-RU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7" name="Rectangle 153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29" name="Google Shape;1535;p82"/>
          <p:cNvCxnSpPr/>
          <p:nvPr/>
        </p:nvCxnSpPr>
        <p:spPr>
          <a:xfrm flipV="1">
            <a:off x="7046397" y="868072"/>
            <a:ext cx="0" cy="876604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35" name="Google Shape;1535;p82"/>
          <p:cNvCxnSpPr/>
          <p:nvPr/>
        </p:nvCxnSpPr>
        <p:spPr>
          <a:xfrm>
            <a:off x="77871" y="1279994"/>
            <a:ext cx="6968526" cy="58503"/>
          </a:xfrm>
          <a:prstGeom prst="straightConnector1">
            <a:avLst/>
          </a:prstGeom>
          <a:noFill/>
          <a:ln w="19050" cap="flat" cmpd="sng">
            <a:solidFill>
              <a:srgbClr val="5B5F7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33" name="Google Shape;1533;p82"/>
          <p:cNvSpPr txBox="1">
            <a:spLocks noGrp="1"/>
          </p:cNvSpPr>
          <p:nvPr>
            <p:ph type="title"/>
          </p:nvPr>
        </p:nvSpPr>
        <p:spPr>
          <a:xfrm>
            <a:off x="77871" y="4428"/>
            <a:ext cx="4866191" cy="1286773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sz="2000" b="0" i="0">
                <a:solidFill>
                  <a:srgbClr val="505468"/>
                </a:solidFill>
                <a:latin typeface="Arial Black" panose="020B0A04020102020204"/>
              </a:rPr>
              <a:t>Шумерская клинопись: истоки письменности</a:t>
            </a:r>
            <a:endParaRPr sz="2000" dirty="0">
              <a:latin typeface="Arial Black" panose="020B0A04020102020204" pitchFamily="34" charset="0"/>
            </a:endParaRPr>
          </a:p>
        </p:txBody>
      </p:sp>
      <p:pic>
        <p:nvPicPr>
          <p:cNvPr id="1536" name="Picture 1535" descr="image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920" y="1427480"/>
            <a:ext cx="3093085" cy="1740535"/>
          </a:xfrm>
          <a:prstGeom prst="rect">
            <a:avLst/>
          </a:prstGeom>
          <a:ln w="12700">
            <a:solidFill>
              <a:srgbClr val="5B5F71"/>
            </a:solidFill>
          </a:ln>
        </p:spPr>
      </p:pic>
      <p:cxnSp>
        <p:nvCxnSpPr>
          <p:cNvPr id="57" name="Прямая соединительная линия 56"/>
          <p:cNvCxnSpPr>
            <a:stCxn id="50" idx="2"/>
          </p:cNvCxnSpPr>
          <p:nvPr/>
        </p:nvCxnSpPr>
        <p:spPr>
          <a:xfrm>
            <a:off x="7562085" y="3933627"/>
            <a:ext cx="3980" cy="381192"/>
          </a:xfrm>
          <a:prstGeom prst="line">
            <a:avLst/>
          </a:prstGeom>
          <a:ln w="19050">
            <a:solidFill>
              <a:srgbClr val="EAEAE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Группа 20"/>
          <p:cNvGrpSpPr/>
          <p:nvPr/>
        </p:nvGrpSpPr>
        <p:grpSpPr>
          <a:xfrm>
            <a:off x="308372" y="2595709"/>
            <a:ext cx="8498227" cy="2388582"/>
            <a:chOff x="308372" y="2595709"/>
            <a:chExt cx="8498227" cy="2388582"/>
          </a:xfrm>
        </p:grpSpPr>
        <p:grpSp>
          <p:nvGrpSpPr>
            <p:cNvPr id="20" name="Группа 19"/>
            <p:cNvGrpSpPr/>
            <p:nvPr/>
          </p:nvGrpSpPr>
          <p:grpSpPr>
            <a:xfrm>
              <a:off x="433950" y="2595709"/>
              <a:ext cx="8372649" cy="2388582"/>
              <a:chOff x="131801" y="2487567"/>
              <a:chExt cx="8372649" cy="2388582"/>
            </a:xfrm>
          </p:grpSpPr>
          <p:cxnSp>
            <p:nvCxnSpPr>
              <p:cNvPr id="66" name="Прямая соединительная линия 65"/>
              <p:cNvCxnSpPr/>
              <p:nvPr/>
            </p:nvCxnSpPr>
            <p:spPr>
              <a:xfrm>
                <a:off x="131801" y="3659433"/>
                <a:ext cx="8143613" cy="62502"/>
              </a:xfrm>
              <a:prstGeom prst="line">
                <a:avLst/>
              </a:prstGeom>
              <a:ln w="19050">
                <a:solidFill>
                  <a:srgbClr val="EAEAE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6" name="Группа 15"/>
              <p:cNvGrpSpPr/>
              <p:nvPr/>
            </p:nvGrpSpPr>
            <p:grpSpPr>
              <a:xfrm>
                <a:off x="1044554" y="2487567"/>
                <a:ext cx="7459896" cy="2388582"/>
                <a:chOff x="1372451" y="2563942"/>
                <a:chExt cx="7459896" cy="2388582"/>
              </a:xfrm>
            </p:grpSpPr>
            <p:grpSp>
              <p:nvGrpSpPr>
                <p:cNvPr id="2" name="Группа 1"/>
                <p:cNvGrpSpPr/>
                <p:nvPr/>
              </p:nvGrpSpPr>
              <p:grpSpPr>
                <a:xfrm>
                  <a:off x="1372451" y="3508141"/>
                  <a:ext cx="484108" cy="484108"/>
                  <a:chOff x="726206" y="2539272"/>
                  <a:chExt cx="484108" cy="484108"/>
                </a:xfrm>
                <a:solidFill>
                  <a:srgbClr val="FFFFFF"/>
                </a:solidFill>
              </p:grpSpPr>
              <p:sp>
                <p:nvSpPr>
                  <p:cNvPr id="31" name="Shape 3"/>
                  <p:cNvSpPr/>
                  <p:nvPr/>
                </p:nvSpPr>
                <p:spPr>
                  <a:xfrm>
                    <a:off x="726206" y="2539272"/>
                    <a:ext cx="484108" cy="484108"/>
                  </a:xfrm>
                  <a:prstGeom prst="roundRect">
                    <a:avLst>
                      <a:gd name="adj" fmla="val 6668"/>
                    </a:avLst>
                  </a:prstGeom>
                  <a:solidFill>
                    <a:srgbClr val="EAEAEA"/>
                  </a:solidFill>
                  <a:ln>
                    <a:noFill/>
                  </a:ln>
                </p:spPr>
                <p:txBody>
                  <a:bodyPr/>
                  <a:p/>
                </p:txBody>
              </p:sp>
              <p:sp>
                <p:nvSpPr>
                  <p:cNvPr id="32" name="Text 4"/>
                  <p:cNvSpPr/>
                  <p:nvPr/>
                </p:nvSpPr>
                <p:spPr>
                  <a:xfrm>
                    <a:off x="912896" y="2629402"/>
                    <a:ext cx="110609" cy="303848"/>
                  </a:xfrm>
                  <a:prstGeom prst="rect">
                    <a:avLst/>
                  </a:prstGeom>
                  <a:solidFill>
                    <a:srgbClr val="EAEAEA"/>
                  </a:solidFill>
                  <a:ln>
                    <a:noFill/>
                  </a:ln>
                </p:spPr>
                <p:txBody>
                  <a:bodyPr wrap="none" lIns="0" tIns="0" rIns="0" bIns="0" rtlCol="0" anchor="t"/>
                  <a:lstStyle/>
                  <a:p>
                    <a:pPr marL="0" indent="0" algn="ctr">
                      <a:lnSpc>
                        <a:spcPts val="2350"/>
                      </a:lnSpc>
                      <a:buNone/>
                    </a:pPr>
                    <a:r>
                      <a:rPr lang="en-US" sz="2350" dirty="0">
                        <a:solidFill>
                          <a:srgbClr val="5B5F71"/>
                        </a:solidFill>
                        <a:latin typeface="Lora" panose="020B0604020202020204" pitchFamily="34" charset="0"/>
                        <a:ea typeface="Lora" panose="020B0604020202020204" pitchFamily="34" charset="-122"/>
                        <a:cs typeface="Lora" panose="020B0604020202020204" pitchFamily="34" charset="-120"/>
                      </a:rPr>
                      <a:t>1</a:t>
                    </a:r>
                    <a:endParaRPr lang="en-US" sz="2350" dirty="0">
                      <a:solidFill>
                        <a:srgbClr val="D6E5EF"/>
                      </a:solidFill>
                    </a:endParaRPr>
                  </a:p>
                </p:txBody>
              </p:sp>
            </p:grpSp>
            <p:grpSp>
              <p:nvGrpSpPr>
                <p:cNvPr id="33" name="Группа 32"/>
                <p:cNvGrpSpPr/>
                <p:nvPr/>
              </p:nvGrpSpPr>
              <p:grpSpPr>
                <a:xfrm>
                  <a:off x="2883031" y="3515734"/>
                  <a:ext cx="484108" cy="484108"/>
                  <a:chOff x="726206" y="2539272"/>
                  <a:chExt cx="484108" cy="484108"/>
                </a:xfrm>
                <a:solidFill>
                  <a:srgbClr val="FFFFFF"/>
                </a:solidFill>
              </p:grpSpPr>
              <p:sp>
                <p:nvSpPr>
                  <p:cNvPr id="34" name="Shape 3"/>
                  <p:cNvSpPr/>
                  <p:nvPr/>
                </p:nvSpPr>
                <p:spPr>
                  <a:xfrm>
                    <a:off x="726206" y="2539272"/>
                    <a:ext cx="484108" cy="484108"/>
                  </a:xfrm>
                  <a:prstGeom prst="roundRect">
                    <a:avLst>
                      <a:gd name="adj" fmla="val 6668"/>
                    </a:avLst>
                  </a:prstGeom>
                  <a:solidFill>
                    <a:srgbClr val="EAEAEA"/>
                  </a:solidFill>
                  <a:ln>
                    <a:noFill/>
                  </a:ln>
                </p:spPr>
                <p:txBody>
                  <a:bodyPr/>
                  <a:p/>
                </p:txBody>
              </p:sp>
              <p:sp>
                <p:nvSpPr>
                  <p:cNvPr id="35" name="Text 4"/>
                  <p:cNvSpPr/>
                  <p:nvPr/>
                </p:nvSpPr>
                <p:spPr>
                  <a:xfrm>
                    <a:off x="912896" y="2629402"/>
                    <a:ext cx="110609" cy="303848"/>
                  </a:xfrm>
                  <a:prstGeom prst="rect">
                    <a:avLst/>
                  </a:prstGeom>
                  <a:solidFill>
                    <a:srgbClr val="EAEAEA"/>
                  </a:solidFill>
                  <a:ln>
                    <a:noFill/>
                  </a:ln>
                </p:spPr>
                <p:txBody>
                  <a:bodyPr wrap="none" lIns="0" tIns="0" rIns="0" bIns="0" rtlCol="0" anchor="t"/>
                  <a:lstStyle/>
                  <a:p>
                    <a:pPr marL="0" indent="0" algn="ctr">
                      <a:lnSpc>
                        <a:spcPts val="2350"/>
                      </a:lnSpc>
                      <a:buNone/>
                    </a:pPr>
                    <a:r>
                      <a:rPr lang="ru-RU" sz="2350" dirty="0" smtClean="0">
                        <a:solidFill>
                          <a:srgbClr val="5B5F71"/>
                        </a:solidFill>
                        <a:latin typeface="Lora" panose="020B0604020202020204" pitchFamily="34" charset="0"/>
                        <a:ea typeface="Lora" panose="020B0604020202020204" pitchFamily="34" charset="-122"/>
                        <a:cs typeface="Lora" panose="020B0604020202020204" pitchFamily="34" charset="-120"/>
                      </a:rPr>
                      <a:t>2</a:t>
                    </a:r>
                    <a:endParaRPr lang="en-US" sz="2350" dirty="0">
                      <a:solidFill>
                        <a:srgbClr val="D6E5EF"/>
                      </a:solidFill>
                    </a:endParaRPr>
                  </a:p>
                </p:txBody>
              </p:sp>
            </p:grpSp>
            <p:grpSp>
              <p:nvGrpSpPr>
                <p:cNvPr id="39" name="Группа 38"/>
                <p:cNvGrpSpPr/>
                <p:nvPr/>
              </p:nvGrpSpPr>
              <p:grpSpPr>
                <a:xfrm>
                  <a:off x="4380484" y="3514612"/>
                  <a:ext cx="484108" cy="484108"/>
                  <a:chOff x="726206" y="2539272"/>
                  <a:chExt cx="484108" cy="484108"/>
                </a:xfrm>
                <a:solidFill>
                  <a:srgbClr val="FFFFFF"/>
                </a:solidFill>
              </p:grpSpPr>
              <p:sp>
                <p:nvSpPr>
                  <p:cNvPr id="40" name="Shape 3"/>
                  <p:cNvSpPr/>
                  <p:nvPr/>
                </p:nvSpPr>
                <p:spPr>
                  <a:xfrm>
                    <a:off x="726206" y="2539272"/>
                    <a:ext cx="484108" cy="484108"/>
                  </a:xfrm>
                  <a:prstGeom prst="roundRect">
                    <a:avLst>
                      <a:gd name="adj" fmla="val 6668"/>
                    </a:avLst>
                  </a:prstGeom>
                  <a:solidFill>
                    <a:srgbClr val="EAEAEA"/>
                  </a:solidFill>
                  <a:ln>
                    <a:noFill/>
                  </a:ln>
                </p:spPr>
                <p:txBody>
                  <a:bodyPr/>
                  <a:p/>
                </p:txBody>
              </p:sp>
              <p:sp>
                <p:nvSpPr>
                  <p:cNvPr id="41" name="Text 4"/>
                  <p:cNvSpPr/>
                  <p:nvPr/>
                </p:nvSpPr>
                <p:spPr>
                  <a:xfrm>
                    <a:off x="912896" y="2629402"/>
                    <a:ext cx="110609" cy="303848"/>
                  </a:xfrm>
                  <a:prstGeom prst="rect">
                    <a:avLst/>
                  </a:prstGeom>
                  <a:solidFill>
                    <a:srgbClr val="EAEAEA"/>
                  </a:solidFill>
                  <a:ln>
                    <a:noFill/>
                  </a:ln>
                </p:spPr>
                <p:txBody>
                  <a:bodyPr wrap="none" lIns="0" tIns="0" rIns="0" bIns="0" rtlCol="0" anchor="t"/>
                  <a:lstStyle/>
                  <a:p>
                    <a:pPr marL="0" indent="0" algn="ctr">
                      <a:lnSpc>
                        <a:spcPts val="2350"/>
                      </a:lnSpc>
                      <a:buNone/>
                    </a:pPr>
                    <a:r>
                      <a:rPr lang="ru-RU" sz="2350" dirty="0" smtClean="0">
                        <a:solidFill>
                          <a:srgbClr val="5B5F71"/>
                        </a:solidFill>
                        <a:latin typeface="Lora" panose="020B0604020202020204" pitchFamily="34" charset="0"/>
                        <a:ea typeface="Lora" panose="020B0604020202020204" pitchFamily="34" charset="-122"/>
                        <a:cs typeface="Lora" panose="020B0604020202020204" pitchFamily="34" charset="-120"/>
                      </a:rPr>
                      <a:t>3</a:t>
                    </a:r>
                    <a:endParaRPr lang="ru-RU" sz="2350" dirty="0" smtClean="0">
                      <a:solidFill>
                        <a:srgbClr val="5B5F71"/>
                      </a:solidFill>
                      <a:latin typeface="Lora" panose="020B0604020202020204" pitchFamily="34" charset="0"/>
                      <a:ea typeface="Lora" panose="020B0604020202020204" pitchFamily="34" charset="-122"/>
                      <a:cs typeface="Lora" panose="020B0604020202020204" pitchFamily="34" charset="-120"/>
                    </a:endParaRPr>
                  </a:p>
                  <a:p>
                    <a:pPr marL="0" indent="0" algn="ctr">
                      <a:lnSpc>
                        <a:spcPts val="2350"/>
                      </a:lnSpc>
                      <a:buNone/>
                    </a:pPr>
                    <a:endParaRPr lang="en-US" sz="2350" dirty="0">
                      <a:solidFill>
                        <a:srgbClr val="CC99FF"/>
                      </a:solidFill>
                    </a:endParaRPr>
                  </a:p>
                </p:txBody>
              </p:sp>
            </p:grpSp>
            <p:grpSp>
              <p:nvGrpSpPr>
                <p:cNvPr id="45" name="Группа 44"/>
                <p:cNvGrpSpPr/>
                <p:nvPr/>
              </p:nvGrpSpPr>
              <p:grpSpPr>
                <a:xfrm>
                  <a:off x="5826531" y="3507882"/>
                  <a:ext cx="484108" cy="484108"/>
                  <a:chOff x="726206" y="2539272"/>
                  <a:chExt cx="484108" cy="484108"/>
                </a:xfrm>
                <a:solidFill>
                  <a:srgbClr val="FFFFFF"/>
                </a:solidFill>
              </p:grpSpPr>
              <p:sp>
                <p:nvSpPr>
                  <p:cNvPr id="46" name="Shape 3"/>
                  <p:cNvSpPr/>
                  <p:nvPr/>
                </p:nvSpPr>
                <p:spPr>
                  <a:xfrm>
                    <a:off x="726206" y="2539272"/>
                    <a:ext cx="484108" cy="484108"/>
                  </a:xfrm>
                  <a:prstGeom prst="roundRect">
                    <a:avLst>
                      <a:gd name="adj" fmla="val 6668"/>
                    </a:avLst>
                  </a:prstGeom>
                  <a:solidFill>
                    <a:srgbClr val="EAEAEA"/>
                  </a:solidFill>
                  <a:ln>
                    <a:noFill/>
                  </a:ln>
                </p:spPr>
                <p:txBody>
                  <a:bodyPr/>
                  <a:p/>
                </p:txBody>
              </p:sp>
              <p:sp>
                <p:nvSpPr>
                  <p:cNvPr id="47" name="Text 4"/>
                  <p:cNvSpPr/>
                  <p:nvPr/>
                </p:nvSpPr>
                <p:spPr>
                  <a:xfrm>
                    <a:off x="912896" y="2629402"/>
                    <a:ext cx="110609" cy="303848"/>
                  </a:xfrm>
                  <a:prstGeom prst="rect">
                    <a:avLst/>
                  </a:prstGeom>
                  <a:solidFill>
                    <a:srgbClr val="EAEAEA"/>
                  </a:solidFill>
                  <a:ln>
                    <a:noFill/>
                  </a:ln>
                </p:spPr>
                <p:txBody>
                  <a:bodyPr wrap="none" lIns="0" tIns="0" rIns="0" bIns="0" rtlCol="0" anchor="t"/>
                  <a:lstStyle/>
                  <a:p>
                    <a:pPr marL="0" indent="0" algn="ctr">
                      <a:lnSpc>
                        <a:spcPts val="2350"/>
                      </a:lnSpc>
                      <a:buNone/>
                    </a:pPr>
                    <a:r>
                      <a:rPr lang="ru-RU" sz="2350" dirty="0" smtClean="0">
                        <a:solidFill>
                          <a:srgbClr val="5B5F71"/>
                        </a:solidFill>
                        <a:latin typeface="Lora" panose="020B0604020202020204" pitchFamily="34" charset="0"/>
                        <a:ea typeface="Lora" panose="020B0604020202020204" pitchFamily="34" charset="-122"/>
                        <a:cs typeface="Lora" panose="020B0604020202020204" pitchFamily="34" charset="-120"/>
                      </a:rPr>
                      <a:t>4</a:t>
                    </a:r>
                    <a:endParaRPr lang="ru-RU" sz="2350" dirty="0" smtClean="0">
                      <a:solidFill>
                        <a:srgbClr val="5B5F71"/>
                      </a:solidFill>
                      <a:latin typeface="Lora" panose="020B0604020202020204" pitchFamily="34" charset="0"/>
                      <a:ea typeface="Lora" panose="020B0604020202020204" pitchFamily="34" charset="-122"/>
                      <a:cs typeface="Lora" panose="020B0604020202020204" pitchFamily="34" charset="-120"/>
                    </a:endParaRPr>
                  </a:p>
                  <a:p>
                    <a:pPr marL="0" indent="0" algn="ctr">
                      <a:lnSpc>
                        <a:spcPts val="2350"/>
                      </a:lnSpc>
                      <a:buNone/>
                    </a:pPr>
                    <a:endParaRPr lang="en-US" sz="2350" dirty="0">
                      <a:solidFill>
                        <a:srgbClr val="CC99FF"/>
                      </a:solidFill>
                    </a:endParaRPr>
                  </a:p>
                </p:txBody>
              </p:sp>
            </p:grpSp>
            <p:grpSp>
              <p:nvGrpSpPr>
                <p:cNvPr id="48" name="Группа 47"/>
                <p:cNvGrpSpPr/>
                <p:nvPr/>
              </p:nvGrpSpPr>
              <p:grpSpPr>
                <a:xfrm>
                  <a:off x="7345838" y="3507882"/>
                  <a:ext cx="484108" cy="484108"/>
                  <a:chOff x="726206" y="2539272"/>
                  <a:chExt cx="484108" cy="484108"/>
                </a:xfrm>
                <a:solidFill>
                  <a:srgbClr val="FFFFFF"/>
                </a:solidFill>
              </p:grpSpPr>
              <p:sp>
                <p:nvSpPr>
                  <p:cNvPr id="49" name="Shape 3"/>
                  <p:cNvSpPr/>
                  <p:nvPr/>
                </p:nvSpPr>
                <p:spPr>
                  <a:xfrm>
                    <a:off x="726206" y="2539272"/>
                    <a:ext cx="484108" cy="484108"/>
                  </a:xfrm>
                  <a:prstGeom prst="roundRect">
                    <a:avLst>
                      <a:gd name="adj" fmla="val 6668"/>
                    </a:avLst>
                  </a:prstGeom>
                  <a:solidFill>
                    <a:srgbClr val="EAEAEA"/>
                  </a:solidFill>
                  <a:ln>
                    <a:noFill/>
                  </a:ln>
                </p:spPr>
                <p:txBody>
                  <a:bodyPr/>
                  <a:p/>
                </p:txBody>
              </p:sp>
              <p:sp>
                <p:nvSpPr>
                  <p:cNvPr id="50" name="Text 4"/>
                  <p:cNvSpPr/>
                  <p:nvPr/>
                </p:nvSpPr>
                <p:spPr>
                  <a:xfrm>
                    <a:off x="912896" y="2629402"/>
                    <a:ext cx="110609" cy="303848"/>
                  </a:xfrm>
                  <a:prstGeom prst="rect">
                    <a:avLst/>
                  </a:prstGeom>
                  <a:solidFill>
                    <a:srgbClr val="EAEAEA"/>
                  </a:solidFill>
                  <a:ln>
                    <a:noFill/>
                  </a:ln>
                </p:spPr>
                <p:txBody>
                  <a:bodyPr wrap="none" lIns="0" tIns="0" rIns="0" bIns="0" rtlCol="0" anchor="t"/>
                  <a:lstStyle/>
                  <a:p>
                    <a:pPr marL="0" indent="0" algn="ctr">
                      <a:lnSpc>
                        <a:spcPts val="2350"/>
                      </a:lnSpc>
                      <a:buNone/>
                    </a:pPr>
                    <a:r>
                      <a:rPr lang="ru-RU" sz="2350" dirty="0" smtClean="0">
                        <a:solidFill>
                          <a:srgbClr val="5B5F71"/>
                        </a:solidFill>
                        <a:latin typeface="Lora" panose="020B0604020202020204" pitchFamily="34" charset="0"/>
                        <a:ea typeface="Lora" panose="020B0604020202020204" pitchFamily="34" charset="-122"/>
                        <a:cs typeface="Lora" panose="020B0604020202020204" pitchFamily="34" charset="-120"/>
                      </a:rPr>
                      <a:t>5</a:t>
                    </a:r>
                    <a:endParaRPr lang="ru-RU" sz="2350" dirty="0" smtClean="0">
                      <a:solidFill>
                        <a:srgbClr val="5B5F71"/>
                      </a:solidFill>
                      <a:latin typeface="Lora" panose="020B0604020202020204" pitchFamily="34" charset="0"/>
                      <a:ea typeface="Lora" panose="020B0604020202020204" pitchFamily="34" charset="-122"/>
                      <a:cs typeface="Lora" panose="020B0604020202020204" pitchFamily="34" charset="-120"/>
                    </a:endParaRPr>
                  </a:p>
                  <a:p>
                    <a:pPr marL="0" indent="0" algn="ctr">
                      <a:lnSpc>
                        <a:spcPts val="2350"/>
                      </a:lnSpc>
                      <a:buNone/>
                    </a:pPr>
                    <a:endParaRPr lang="en-US" sz="2350" dirty="0">
                      <a:solidFill>
                        <a:srgbClr val="CC99FF"/>
                      </a:solidFill>
                    </a:endParaRPr>
                  </a:p>
                </p:txBody>
              </p:sp>
            </p:grpSp>
            <p:grpSp>
              <p:nvGrpSpPr>
                <p:cNvPr id="14" name="Группа 13"/>
                <p:cNvGrpSpPr/>
                <p:nvPr/>
              </p:nvGrpSpPr>
              <p:grpSpPr>
                <a:xfrm>
                  <a:off x="1833759" y="2563942"/>
                  <a:ext cx="6998588" cy="2388582"/>
                  <a:chOff x="1833759" y="2563942"/>
                  <a:chExt cx="6998588" cy="2388582"/>
                </a:xfrm>
              </p:grpSpPr>
              <p:sp>
                <p:nvSpPr>
                  <p:cNvPr id="88" name="Text 12"/>
                  <p:cNvSpPr/>
                  <p:nvPr/>
                </p:nvSpPr>
                <p:spPr>
                  <a:xfrm>
                    <a:off x="3345392" y="4528459"/>
                    <a:ext cx="2560649" cy="424065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lIns="0" tIns="0" rIns="0" bIns="0" rtlCol="0" anchor="ctr">
                    <a:noAutofit/>
                  </a:bodyPr>
                  <a:lstStyle/>
                  <a:p>
                    <a:pPr marL="0" indent="0" algn="ctr">
                      <a:buNone/>
                    </a:pPr>
                    <a:r>
                      <a:rPr sz="1200" b="0" i="0">
                        <a:solidFill>
                          <a:srgbClr val="5B5F71"/>
                        </a:solidFill>
                        <a:latin typeface="Arial Black" panose="020B0A04020102020204"/>
                      </a:rPr>
                      <a:t>Пиктограммы -&gt; идеограммы -&gt; фонетические знаки</a:t>
                    </a:r>
                    <a:endParaRPr lang="en-US" dirty="0">
                      <a:solidFill>
                        <a:srgbClr val="D6E5EF"/>
                      </a:solidFill>
                      <a:latin typeface="Arial Black" panose="020B0A04020102020204" pitchFamily="34" charset="0"/>
                    </a:endParaRPr>
                  </a:p>
                </p:txBody>
              </p:sp>
              <p:sp>
                <p:nvSpPr>
                  <p:cNvPr id="93" name="Text 12"/>
                  <p:cNvSpPr/>
                  <p:nvPr/>
                </p:nvSpPr>
                <p:spPr>
                  <a:xfrm>
                    <a:off x="4817875" y="2582296"/>
                    <a:ext cx="2491428" cy="404558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lIns="0" tIns="0" rIns="0" bIns="0" rtlCol="0" anchor="ctr">
                    <a:noAutofit/>
                  </a:bodyPr>
                  <a:lstStyle/>
                  <a:p>
                    <a:pPr marL="0" indent="0" algn="ctr">
                      <a:buNone/>
                    </a:pPr>
                    <a:r>
                      <a:rPr sz="1200" b="0" i="0">
                        <a:solidFill>
                          <a:srgbClr val="5B5F71"/>
                        </a:solidFill>
                        <a:latin typeface="Arial Black" panose="020B0A04020102020204"/>
                      </a:rPr>
                      <a:t>Важный этап в развитии алфавитов</a:t>
                    </a:r>
                    <a:endParaRPr lang="en-US" dirty="0">
                      <a:solidFill>
                        <a:srgbClr val="D6E5EF"/>
                      </a:solidFill>
                      <a:latin typeface="Arial Black" panose="020B0A04020102020204" pitchFamily="34" charset="0"/>
                    </a:endParaRPr>
                  </a:p>
                </p:txBody>
              </p:sp>
              <p:sp>
                <p:nvSpPr>
                  <p:cNvPr id="58" name="Text 12"/>
                  <p:cNvSpPr/>
                  <p:nvPr/>
                </p:nvSpPr>
                <p:spPr>
                  <a:xfrm>
                    <a:off x="6340919" y="4538213"/>
                    <a:ext cx="2491428" cy="404558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lIns="0" tIns="0" rIns="0" bIns="0" rtlCol="0" anchor="ctr">
                    <a:noAutofit/>
                  </a:bodyPr>
                  <a:lstStyle/>
                  <a:p>
                    <a:pPr marL="0" indent="0" algn="ctr">
                      <a:buNone/>
                    </a:pPr>
                    <a:r>
                      <a:rPr sz="1200" b="0" i="0">
                        <a:solidFill>
                          <a:srgbClr val="5B5F71"/>
                        </a:solidFill>
                        <a:latin typeface="Arial Black" panose="020B0A04020102020204"/>
                      </a:rPr>
                      <a:t>Влияние на финикийский, греческий и латинский алфавиты</a:t>
                    </a:r>
                    <a:endParaRPr lang="en-US" dirty="0">
                      <a:solidFill>
                        <a:srgbClr val="D6E5EF"/>
                      </a:solidFill>
                      <a:latin typeface="Arial Black" panose="020B0A04020102020204" pitchFamily="34" charset="0"/>
                    </a:endParaRPr>
                  </a:p>
                </p:txBody>
              </p:sp>
              <p:sp>
                <p:nvSpPr>
                  <p:cNvPr id="79" name="Text 12"/>
                  <p:cNvSpPr/>
                  <p:nvPr/>
                </p:nvSpPr>
                <p:spPr>
                  <a:xfrm>
                    <a:off x="1833759" y="2563942"/>
                    <a:ext cx="2560649" cy="432382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lIns="0" tIns="0" rIns="0" bIns="0" rtlCol="0" anchor="ctr">
                    <a:noAutofit/>
                  </a:bodyPr>
                  <a:lstStyle/>
                  <a:p>
                    <a:pPr marL="0" indent="0" algn="ctr">
                      <a:buNone/>
                    </a:pPr>
                    <a:r>
                      <a:rPr sz="1200" b="0" i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highlight>
                          <a:srgbClr val="C0C0C0"/>
                        </a:highlight>
                        <a:latin typeface="Arial Black" panose="020B0A04020102020204"/>
                      </a:rPr>
                      <a:t>Использовалась для хозяйственного учета</a:t>
                    </a:r>
                    <a:endParaRPr lang="en-US" sz="1200" b="0" i="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highlight>
                        <a:srgbClr val="C0C0C0"/>
                      </a:highlight>
                      <a:latin typeface="Arial Black" panose="020B0A04020102020204"/>
                    </a:endParaRPr>
                  </a:p>
                </p:txBody>
              </p:sp>
            </p:grpSp>
          </p:grpSp>
        </p:grpSp>
        <p:cxnSp>
          <p:nvCxnSpPr>
            <p:cNvPr id="7" name="Прямая соединительная линия 6"/>
            <p:cNvCxnSpPr>
              <a:stCxn id="31" idx="2"/>
            </p:cNvCxnSpPr>
            <p:nvPr/>
          </p:nvCxnSpPr>
          <p:spPr>
            <a:xfrm flipH="1">
              <a:off x="1588696" y="4024016"/>
              <a:ext cx="61" cy="309511"/>
            </a:xfrm>
            <a:prstGeom prst="line">
              <a:avLst/>
            </a:prstGeom>
            <a:ln w="19050">
              <a:solidFill>
                <a:srgbClr val="EAEA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Прямая соединительная линия 41"/>
            <p:cNvCxnSpPr>
              <a:endCxn id="34" idx="0"/>
            </p:cNvCxnSpPr>
            <p:nvPr/>
          </p:nvCxnSpPr>
          <p:spPr>
            <a:xfrm>
              <a:off x="3095490" y="3248392"/>
              <a:ext cx="3847" cy="299109"/>
            </a:xfrm>
            <a:prstGeom prst="line">
              <a:avLst/>
            </a:prstGeom>
            <a:ln w="19050">
              <a:solidFill>
                <a:srgbClr val="EAEA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Прямая соединительная линия 42"/>
            <p:cNvCxnSpPr>
              <a:stCxn id="41" idx="2"/>
            </p:cNvCxnSpPr>
            <p:nvPr/>
          </p:nvCxnSpPr>
          <p:spPr>
            <a:xfrm>
              <a:off x="4596731" y="3940357"/>
              <a:ext cx="4040" cy="393170"/>
            </a:xfrm>
            <a:prstGeom prst="line">
              <a:avLst/>
            </a:prstGeom>
            <a:ln w="19050">
              <a:solidFill>
                <a:srgbClr val="EAEA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Прямая соединительная линия 43"/>
            <p:cNvCxnSpPr>
              <a:endCxn id="46" idx="0"/>
            </p:cNvCxnSpPr>
            <p:nvPr/>
          </p:nvCxnSpPr>
          <p:spPr>
            <a:xfrm flipH="1">
              <a:off x="6042837" y="3283854"/>
              <a:ext cx="1" cy="255795"/>
            </a:xfrm>
            <a:prstGeom prst="line">
              <a:avLst/>
            </a:prstGeom>
            <a:ln w="19050">
              <a:solidFill>
                <a:srgbClr val="EAEA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Text 12"/>
            <p:cNvSpPr/>
            <p:nvPr/>
          </p:nvSpPr>
          <p:spPr>
            <a:xfrm>
              <a:off x="308372" y="4470807"/>
              <a:ext cx="2560649" cy="4240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>
              <a:noAutofit/>
            </a:bodyPr>
            <a:lstStyle/>
            <a:p>
              <a:pPr marL="0" indent="0" algn="ctr">
                <a:buNone/>
              </a:pPr>
              <a:r>
                <a:rPr sz="1200" b="0" i="0">
                  <a:solidFill>
                    <a:srgbClr val="5B5F71"/>
                  </a:solidFill>
                  <a:latin typeface="Arial Black" panose="020B0A04020102020204"/>
                </a:rPr>
                <a:t>Одна из древнейших систем письма (около 3200 г. до н.э.)</a:t>
              </a:r>
              <a:endParaRPr lang="en-US" dirty="0">
                <a:solidFill>
                  <a:srgbClr val="D6E5EF"/>
                </a:solidFill>
                <a:latin typeface="Arial Black" panose="020B0A04020102020204" pitchFamily="34" charset="0"/>
              </a:endParaRPr>
            </a:p>
          </p:txBody>
        </p:sp>
      </p:grpSp>
      <p:sp>
        <p:nvSpPr>
          <p:cNvPr id="69" name="Google Shape;1534;p82"/>
          <p:cNvSpPr txBox="1"/>
          <p:nvPr/>
        </p:nvSpPr>
        <p:spPr>
          <a:xfrm>
            <a:off x="21804" y="1328675"/>
            <a:ext cx="5013818" cy="1142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Lato" panose="020F0502020204030203"/>
              <a:buNone/>
              <a:defRPr sz="1600" b="0" i="0" u="none" strike="noStrike" cap="none">
                <a:solidFill>
                  <a:schemeClr val="tx2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Lato" panose="020F0502020204030203"/>
              <a:buNone/>
              <a:defRPr sz="1400" b="0" i="0" u="none" strike="noStrike" cap="none">
                <a:solidFill>
                  <a:schemeClr val="lt2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Lato" panose="020F0502020204030203"/>
              <a:buNone/>
              <a:defRPr sz="1400" b="0" i="0" u="none" strike="noStrike" cap="none">
                <a:solidFill>
                  <a:schemeClr val="lt2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Lato" panose="020F0502020204030203"/>
              <a:buNone/>
              <a:defRPr sz="1400" b="0" i="0" u="none" strike="noStrike" cap="none">
                <a:solidFill>
                  <a:schemeClr val="lt2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Lato" panose="020F0502020204030203"/>
              <a:buNone/>
              <a:defRPr sz="1400" b="0" i="0" u="none" strike="noStrike" cap="none">
                <a:solidFill>
                  <a:schemeClr val="lt2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Lato" panose="020F0502020204030203"/>
              <a:buNone/>
              <a:defRPr sz="1400" b="0" i="0" u="none" strike="noStrike" cap="none">
                <a:solidFill>
                  <a:schemeClr val="lt2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Lato" panose="020F0502020204030203"/>
              <a:buNone/>
              <a:defRPr sz="1400" b="0" i="0" u="none" strike="noStrike" cap="none">
                <a:solidFill>
                  <a:schemeClr val="lt2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Lato" panose="020F0502020204030203"/>
              <a:buNone/>
              <a:defRPr sz="1400" b="0" i="0" u="none" strike="noStrike" cap="none">
                <a:solidFill>
                  <a:schemeClr val="lt2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Font typeface="Lato" panose="020F0502020204030203"/>
              <a:buNone/>
              <a:defRPr sz="1400" b="0" i="0" u="none" strike="noStrike" cap="none">
                <a:solidFill>
                  <a:schemeClr val="lt2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9pPr>
          </a:lstStyle>
          <a:p>
            <a:pPr marL="139700" indent="0" algn="ctr"/>
            <a:endParaRPr lang="ru-RU" sz="1400" dirty="0">
              <a:solidFill>
                <a:srgbClr val="D6E5EF"/>
              </a:solidFill>
            </a:endParaRPr>
          </a:p>
        </p:txBody>
      </p:sp>
      <p:pic>
        <p:nvPicPr>
          <p:cNvPr id="3" name="Изображение 2"/>
          <p:cNvPicPr/>
          <p:nvPr/>
        </p:nvPicPr>
        <p:blipFill>
          <a:blip r:embed="rId2"/>
          <a:stretch>
            <a:fillRect/>
          </a:stretch>
        </p:blipFill>
        <p:spPr>
          <a:xfrm>
            <a:off x="4720590" y="135890"/>
            <a:ext cx="4233545" cy="227901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2" name="Rectangle 74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09" name="Google Shape;709;p65"/>
          <p:cNvSpPr txBox="1">
            <a:spLocks noGrp="1"/>
          </p:cNvSpPr>
          <p:nvPr>
            <p:ph type="title"/>
          </p:nvPr>
        </p:nvSpPr>
        <p:spPr>
          <a:xfrm>
            <a:off x="539496" y="26033"/>
            <a:ext cx="7884505" cy="1256705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sz="2000" b="0" i="0">
                <a:solidFill>
                  <a:srgbClr val="505468"/>
                </a:solidFill>
                <a:latin typeface="Arial Black" panose="020B0A04020102020204"/>
              </a:rPr>
              <a:t>Иероглифы: </a:t>
            </a:r>
            <a:br>
              <a:rPr sz="2000" b="0" i="0">
                <a:solidFill>
                  <a:srgbClr val="505468"/>
                </a:solidFill>
                <a:latin typeface="Arial Black" panose="020B0A04020102020204"/>
              </a:rPr>
            </a:br>
            <a:r>
              <a:rPr sz="2000" b="0" i="0">
                <a:solidFill>
                  <a:srgbClr val="505468"/>
                </a:solidFill>
                <a:latin typeface="Arial Black" panose="020B0A04020102020204"/>
              </a:rPr>
              <a:t>Многообразие функций и влияние</a:t>
            </a:r>
            <a:endParaRPr sz="2000" dirty="0">
              <a:latin typeface="Arial Black" panose="020B0A04020102020204" pitchFamily="34" charset="0"/>
            </a:endParaRPr>
          </a:p>
        </p:txBody>
      </p:sp>
      <p:cxnSp>
        <p:nvCxnSpPr>
          <p:cNvPr id="741" name="Google Shape;741;p65"/>
          <p:cNvCxnSpPr/>
          <p:nvPr/>
        </p:nvCxnSpPr>
        <p:spPr>
          <a:xfrm rot="10800000">
            <a:off x="737450" y="4612975"/>
            <a:ext cx="6753000" cy="0"/>
          </a:xfrm>
          <a:prstGeom prst="straightConnector1">
            <a:avLst/>
          </a:prstGeom>
          <a:noFill/>
          <a:ln w="19050" cap="flat" cmpd="sng">
            <a:solidFill>
              <a:srgbClr val="5B5F7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" name="TextBox 5"/>
          <p:cNvSpPr txBox="1"/>
          <p:nvPr/>
        </p:nvSpPr>
        <p:spPr>
          <a:xfrm>
            <a:off x="539750" y="1219200"/>
            <a:ext cx="8180070" cy="312039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lvl="0" defTabSz="685800">
              <a:buClrTx/>
              <a:buSzPts val="1800"/>
            </a:pPr>
            <a:r>
              <a:rPr sz="2000" b="0" i="0">
                <a:solidFill>
                  <a:srgbClr val="5B5F71"/>
                </a:solidFill>
              </a:rPr>
              <a:t>• Использование иероглифов:</a:t>
            </a:r>
            <a:endParaRPr sz="2000" b="0" i="0">
              <a:solidFill>
                <a:srgbClr val="5B5F71"/>
              </a:solidFill>
            </a:endParaRPr>
          </a:p>
          <a:p>
            <a:r>
              <a:rPr sz="2000" b="0" i="0">
                <a:solidFill>
                  <a:srgbClr val="5B5F71"/>
                </a:solidFill>
              </a:rPr>
              <a:t>  - Надписи на стенах храмов и гробниц</a:t>
            </a:r>
            <a:endParaRPr sz="2000" b="0" i="0">
              <a:solidFill>
                <a:srgbClr val="5B5F71"/>
              </a:solidFill>
            </a:endParaRPr>
          </a:p>
          <a:p>
            <a:r>
              <a:rPr sz="2000" b="0" i="0">
                <a:solidFill>
                  <a:srgbClr val="5B5F71"/>
                </a:solidFill>
              </a:rPr>
              <a:t>  - Запись деловых документов</a:t>
            </a:r>
            <a:endParaRPr sz="2000" b="0" i="0">
              <a:solidFill>
                <a:srgbClr val="5B5F71"/>
              </a:solidFill>
            </a:endParaRPr>
          </a:p>
          <a:p>
            <a:r>
              <a:rPr sz="2000" b="0" i="0">
                <a:solidFill>
                  <a:srgbClr val="5B5F71"/>
                </a:solidFill>
              </a:rPr>
              <a:t>  - Литературные тексты</a:t>
            </a:r>
            <a:endParaRPr sz="2000" b="0" i="0">
              <a:solidFill>
                <a:srgbClr val="5B5F71"/>
              </a:solidFill>
            </a:endParaRPr>
          </a:p>
          <a:p>
            <a:r>
              <a:rPr sz="2000" b="0" i="0">
                <a:solidFill>
                  <a:srgbClr val="5B5F71"/>
                </a:solidFill>
              </a:rPr>
              <a:t>• Особенности египетской письменности:</a:t>
            </a:r>
            <a:endParaRPr sz="2000" b="0" i="0">
              <a:solidFill>
                <a:srgbClr val="5B5F71"/>
              </a:solidFill>
            </a:endParaRPr>
          </a:p>
          <a:p>
            <a:r>
              <a:rPr sz="2000" b="0" i="0">
                <a:solidFill>
                  <a:srgbClr val="5B5F71"/>
                </a:solidFill>
              </a:rPr>
              <a:t>  - Не алфавитная система</a:t>
            </a:r>
            <a:endParaRPr sz="2000" b="0" i="0">
              <a:solidFill>
                <a:srgbClr val="5B5F71"/>
              </a:solidFill>
            </a:endParaRPr>
          </a:p>
          <a:p>
            <a:r>
              <a:rPr sz="2000" b="0" i="0">
                <a:solidFill>
                  <a:srgbClr val="5B5F71"/>
                </a:solidFill>
              </a:rPr>
              <a:t>  - Знаки обозначают слова, слоги, согласные</a:t>
            </a:r>
            <a:endParaRPr sz="2000" b="0" i="0">
              <a:solidFill>
                <a:srgbClr val="5B5F71"/>
              </a:solidFill>
            </a:endParaRPr>
          </a:p>
          <a:p>
            <a:r>
              <a:rPr sz="2000" b="0" i="0">
                <a:solidFill>
                  <a:srgbClr val="5B5F71"/>
                </a:solidFill>
              </a:rPr>
              <a:t>• Влияние на другие системы письма:</a:t>
            </a:r>
            <a:endParaRPr sz="2000" b="0" i="0">
              <a:solidFill>
                <a:srgbClr val="5B5F71"/>
              </a:solidFill>
            </a:endParaRPr>
          </a:p>
          <a:p>
            <a:r>
              <a:rPr sz="2000" b="0" i="0">
                <a:solidFill>
                  <a:srgbClr val="5B5F71"/>
                </a:solidFill>
              </a:rPr>
              <a:t>  - Финикийское письмо как наследник</a:t>
            </a:r>
            <a:endParaRPr sz="2000" b="0" i="0">
              <a:solidFill>
                <a:srgbClr val="5B5F71"/>
              </a:solidFill>
            </a:endParaRPr>
          </a:p>
          <a:p>
            <a:r>
              <a:rPr sz="2000" b="0" i="0">
                <a:solidFill>
                  <a:srgbClr val="5B5F71"/>
                </a:solidFill>
              </a:rPr>
              <a:t>  - Косвенное заимствование принципов и символов</a:t>
            </a:r>
            <a:endParaRPr sz="2000" b="0" i="0">
              <a:solidFill>
                <a:srgbClr val="5B5F71"/>
              </a:solidFill>
            </a:endParaRPr>
          </a:p>
        </p:txBody>
      </p:sp>
      <p:pic>
        <p:nvPicPr>
          <p:cNvPr id="2" name="Изображение 1"/>
          <p:cNvPicPr/>
          <p:nvPr/>
        </p:nvPicPr>
        <p:blipFill>
          <a:blip r:embed="rId1"/>
          <a:stretch>
            <a:fillRect/>
          </a:stretch>
        </p:blipFill>
        <p:spPr>
          <a:xfrm>
            <a:off x="5912485" y="883920"/>
            <a:ext cx="3007360" cy="200088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" name="Rectangle 6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Google Shape;709;p65"/>
          <p:cNvSpPr txBox="1"/>
          <p:nvPr/>
        </p:nvSpPr>
        <p:spPr>
          <a:xfrm>
            <a:off x="539496" y="4088"/>
            <a:ext cx="8503920" cy="695399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chemeClr val="tx2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r>
              <a:rPr sz="2000" b="0" i="0">
                <a:solidFill>
                  <a:srgbClr val="505468"/>
                </a:solidFill>
                <a:latin typeface="Arial Black" panose="020B0A04020102020204"/>
              </a:rPr>
              <a:t>Китайская иероглифическая письменность</a:t>
            </a:r>
            <a:endParaRPr lang="ru-RU" sz="2000" dirty="0">
              <a:solidFill>
                <a:srgbClr val="D87AB0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52" name="Google Shape;1535;p82"/>
          <p:cNvCxnSpPr/>
          <p:nvPr/>
        </p:nvCxnSpPr>
        <p:spPr>
          <a:xfrm>
            <a:off x="617373" y="703270"/>
            <a:ext cx="6767352" cy="22860"/>
          </a:xfrm>
          <a:prstGeom prst="straightConnector1">
            <a:avLst/>
          </a:prstGeom>
          <a:noFill/>
          <a:ln w="19050" cap="flat" cmpd="sng">
            <a:solidFill>
              <a:srgbClr val="5B5F71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8" name="Группа 7"/>
          <p:cNvGrpSpPr/>
          <p:nvPr/>
        </p:nvGrpSpPr>
        <p:grpSpPr>
          <a:xfrm>
            <a:off x="213186" y="848774"/>
            <a:ext cx="5450592" cy="3762895"/>
            <a:chOff x="213186" y="830486"/>
            <a:chExt cx="5450592" cy="3762895"/>
          </a:xfrm>
        </p:grpSpPr>
        <p:grpSp>
          <p:nvGrpSpPr>
            <p:cNvPr id="22" name="Группа 21"/>
            <p:cNvGrpSpPr/>
            <p:nvPr/>
          </p:nvGrpSpPr>
          <p:grpSpPr>
            <a:xfrm>
              <a:off x="213186" y="830486"/>
              <a:ext cx="5450592" cy="3278787"/>
              <a:chOff x="225378" y="1096117"/>
              <a:chExt cx="5450592" cy="3278787"/>
            </a:xfrm>
          </p:grpSpPr>
          <p:grpSp>
            <p:nvGrpSpPr>
              <p:cNvPr id="12" name="Группа 11"/>
              <p:cNvGrpSpPr/>
              <p:nvPr/>
            </p:nvGrpSpPr>
            <p:grpSpPr>
              <a:xfrm>
                <a:off x="225378" y="1096117"/>
                <a:ext cx="5438400" cy="3278787"/>
                <a:chOff x="155052" y="1388725"/>
                <a:chExt cx="5438400" cy="3278787"/>
              </a:xfrm>
            </p:grpSpPr>
            <p:cxnSp>
              <p:nvCxnSpPr>
                <p:cNvPr id="10" name="Прямая соединительная линия 9"/>
                <p:cNvCxnSpPr>
                  <a:stCxn id="29" idx="2"/>
                  <a:endCxn id="32" idx="0"/>
                </p:cNvCxnSpPr>
                <p:nvPr/>
              </p:nvCxnSpPr>
              <p:spPr>
                <a:xfrm>
                  <a:off x="4635387" y="2044921"/>
                  <a:ext cx="0" cy="2622591"/>
                </a:xfrm>
                <a:prstGeom prst="line">
                  <a:avLst/>
                </a:prstGeom>
                <a:ln w="28575">
                  <a:solidFill>
                    <a:srgbClr val="EAEAE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6" name="Группа 5"/>
                <p:cNvGrpSpPr/>
                <p:nvPr/>
              </p:nvGrpSpPr>
              <p:grpSpPr>
                <a:xfrm>
                  <a:off x="155052" y="1388725"/>
                  <a:ext cx="5438400" cy="2208331"/>
                  <a:chOff x="100188" y="1681333"/>
                  <a:chExt cx="5438400" cy="2208331"/>
                </a:xfrm>
              </p:grpSpPr>
              <p:grpSp>
                <p:nvGrpSpPr>
                  <p:cNvPr id="3" name="Группа 2"/>
                  <p:cNvGrpSpPr/>
                  <p:nvPr/>
                </p:nvGrpSpPr>
                <p:grpSpPr>
                  <a:xfrm>
                    <a:off x="100188" y="1681333"/>
                    <a:ext cx="5438400" cy="1416381"/>
                    <a:chOff x="100188" y="1208764"/>
                    <a:chExt cx="5438400" cy="1416381"/>
                  </a:xfrm>
                </p:grpSpPr>
                <p:grpSp>
                  <p:nvGrpSpPr>
                    <p:cNvPr id="2" name="Группа 1"/>
                    <p:cNvGrpSpPr/>
                    <p:nvPr/>
                  </p:nvGrpSpPr>
                  <p:grpSpPr>
                    <a:xfrm>
                      <a:off x="3609062" y="1380852"/>
                      <a:ext cx="1929526" cy="1244293"/>
                      <a:chOff x="6350318" y="2036688"/>
                      <a:chExt cx="1929526" cy="1244293"/>
                    </a:xfrm>
                  </p:grpSpPr>
                  <p:sp>
                    <p:nvSpPr>
                      <p:cNvPr id="28" name="Shape 2"/>
                      <p:cNvSpPr/>
                      <p:nvPr/>
                    </p:nvSpPr>
                    <p:spPr>
                      <a:xfrm>
                        <a:off x="6350318" y="2303257"/>
                        <a:ext cx="753189" cy="30480"/>
                      </a:xfrm>
                      <a:prstGeom prst="roundRect">
                        <a:avLst>
                          <a:gd name="adj" fmla="val 105908"/>
                        </a:avLst>
                      </a:prstGeom>
                      <a:solidFill>
                        <a:srgbClr val="EAEAEA"/>
                      </a:solidFill>
                      <a:ln>
                        <a:noFill/>
                      </a:ln>
                    </p:spPr>
                    <p:txBody>
                      <a:bodyPr/>
                      <a:p/>
                    </p:txBody>
                  </p:sp>
                  <p:sp>
                    <p:nvSpPr>
                      <p:cNvPr id="29" name="Shape 3"/>
                      <p:cNvSpPr/>
                      <p:nvPr/>
                    </p:nvSpPr>
                    <p:spPr>
                      <a:xfrm>
                        <a:off x="7079725" y="2036688"/>
                        <a:ext cx="484108" cy="484108"/>
                      </a:xfrm>
                      <a:prstGeom prst="roundRect">
                        <a:avLst>
                          <a:gd name="adj" fmla="val 6668"/>
                        </a:avLst>
                      </a:prstGeom>
                      <a:solidFill>
                        <a:srgbClr val="EAEAEA"/>
                      </a:solidFill>
                      <a:ln>
                        <a:noFill/>
                      </a:ln>
                    </p:spPr>
                    <p:txBody>
                      <a:bodyPr/>
                      <a:p/>
                    </p:txBody>
                  </p:sp>
                  <p:sp>
                    <p:nvSpPr>
                      <p:cNvPr id="30" name="Text 4"/>
                      <p:cNvSpPr/>
                      <p:nvPr/>
                    </p:nvSpPr>
                    <p:spPr>
                      <a:xfrm>
                        <a:off x="7253688" y="2132967"/>
                        <a:ext cx="110609" cy="30384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none" lIns="0" tIns="0" rIns="0" bIns="0" rtlCol="0" anchor="t"/>
                      <a:lstStyle/>
                      <a:p>
                        <a:pPr marL="0" indent="0" algn="ctr">
                          <a:lnSpc>
                            <a:spcPts val="2350"/>
                          </a:lnSpc>
                          <a:buNone/>
                        </a:pPr>
                        <a:r>
                          <a:rPr lang="en-US" sz="2350" dirty="0">
                            <a:solidFill>
                              <a:srgbClr val="5B5F71"/>
                            </a:solidFill>
                            <a:latin typeface="Lora" panose="020B0604020202020204" pitchFamily="34" charset="0"/>
                            <a:ea typeface="Lora" panose="020B0604020202020204" pitchFamily="34" charset="-122"/>
                            <a:cs typeface="Lora" panose="020B0604020202020204" pitchFamily="34" charset="-120"/>
                          </a:rPr>
                          <a:t>1</a:t>
                        </a:r>
                        <a:endParaRPr lang="en-US" sz="2350" dirty="0">
                          <a:solidFill>
                            <a:srgbClr val="D6E5EF"/>
                          </a:solidFill>
                        </a:endParaRPr>
                      </a:p>
                    </p:txBody>
                  </p:sp>
                  <p:sp>
                    <p:nvSpPr>
                      <p:cNvPr id="37" name="Shape 7"/>
                      <p:cNvSpPr/>
                      <p:nvPr/>
                    </p:nvSpPr>
                    <p:spPr>
                      <a:xfrm>
                        <a:off x="7526655" y="3023687"/>
                        <a:ext cx="753189" cy="30480"/>
                      </a:xfrm>
                      <a:prstGeom prst="roundRect">
                        <a:avLst>
                          <a:gd name="adj" fmla="val 105908"/>
                        </a:avLst>
                      </a:prstGeom>
                      <a:solidFill>
                        <a:srgbClr val="EAEAEA"/>
                      </a:solidFill>
                      <a:ln>
                        <a:noFill/>
                      </a:ln>
                    </p:spPr>
                    <p:txBody>
                      <a:bodyPr/>
                      <a:p/>
                    </p:txBody>
                  </p:sp>
                  <p:sp>
                    <p:nvSpPr>
                      <p:cNvPr id="59" name="Shape 8"/>
                      <p:cNvSpPr/>
                      <p:nvPr/>
                    </p:nvSpPr>
                    <p:spPr>
                      <a:xfrm>
                        <a:off x="7085520" y="2796873"/>
                        <a:ext cx="484108" cy="484108"/>
                      </a:xfrm>
                      <a:prstGeom prst="roundRect">
                        <a:avLst>
                          <a:gd name="adj" fmla="val 6668"/>
                        </a:avLst>
                      </a:prstGeom>
                      <a:solidFill>
                        <a:srgbClr val="EAEAEA"/>
                      </a:solidFill>
                      <a:ln>
                        <a:noFill/>
                      </a:ln>
                    </p:spPr>
                    <p:txBody>
                      <a:bodyPr/>
                      <a:p/>
                    </p:txBody>
                  </p:sp>
                  <p:sp>
                    <p:nvSpPr>
                      <p:cNvPr id="60" name="Text 9"/>
                      <p:cNvSpPr/>
                      <p:nvPr/>
                    </p:nvSpPr>
                    <p:spPr>
                      <a:xfrm>
                        <a:off x="7245715" y="2915281"/>
                        <a:ext cx="163116" cy="30384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none" lIns="0" tIns="0" rIns="0" bIns="0" rtlCol="0" anchor="t"/>
                      <a:lstStyle/>
                      <a:p>
                        <a:pPr marL="0" indent="0" algn="ctr">
                          <a:lnSpc>
                            <a:spcPts val="2350"/>
                          </a:lnSpc>
                          <a:buNone/>
                        </a:pPr>
                        <a:r>
                          <a:rPr lang="en-US" sz="2350" dirty="0">
                            <a:solidFill>
                              <a:srgbClr val="5B5F71"/>
                            </a:solidFill>
                            <a:latin typeface="Lora" panose="020B0604020202020204" pitchFamily="34" charset="0"/>
                            <a:ea typeface="Lora" panose="020B0604020202020204" pitchFamily="34" charset="-122"/>
                            <a:cs typeface="Lora" panose="020B0604020202020204" pitchFamily="34" charset="-120"/>
                          </a:rPr>
                          <a:t>2</a:t>
                        </a:r>
                        <a:endParaRPr lang="en-US" sz="2350" dirty="0">
                          <a:solidFill>
                            <a:srgbClr val="D6E5EF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65" name="Text 12"/>
                    <p:cNvSpPr/>
                    <p:nvPr/>
                  </p:nvSpPr>
                  <p:spPr>
                    <a:xfrm>
                      <a:off x="139116" y="1208764"/>
                      <a:ext cx="3323436" cy="42406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square" lIns="0" tIns="0" rIns="0" bIns="0" rtlCol="0" anchor="ctr">
                      <a:noAutofit/>
                    </a:bodyPr>
                    <a:lstStyle/>
                    <a:p>
                      <a:pPr marL="0" indent="0" algn="r">
                        <a:buNone/>
                      </a:pPr>
                      <a:r>
                        <a:rPr sz="1200" b="0" i="0">
                          <a:solidFill>
                            <a:srgbClr val="505468"/>
                          </a:solidFill>
                          <a:latin typeface="Arial Black" panose="020B0A04020102020204"/>
                        </a:rPr>
                        <a:t>• Одна из древнейших систем письма</a:t>
                      </a:r>
                      <a:endParaRPr lang="en-US" sz="1200" dirty="0">
                        <a:solidFill>
                          <a:srgbClr val="D87AB0"/>
                        </a:solidFill>
                        <a:latin typeface="Arial Black" panose="020B0A04020102020204" pitchFamily="34" charset="0"/>
                      </a:endParaRPr>
                    </a:p>
                  </p:txBody>
                </p:sp>
                <p:sp>
                  <p:nvSpPr>
                    <p:cNvPr id="66" name="Text 13"/>
                    <p:cNvSpPr/>
                    <p:nvPr/>
                  </p:nvSpPr>
                  <p:spPr>
                    <a:xfrm>
                      <a:off x="100188" y="1689681"/>
                      <a:ext cx="3323436" cy="71031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square" lIns="0" tIns="0" rIns="0" bIns="0" rtlCol="0" anchor="t"/>
                    <a:lstStyle/>
                    <a:p>
                      <a:pPr marL="0" indent="0" algn="r">
                        <a:buNone/>
                      </a:pPr>
                      <a:endParaRPr lang="ru-RU" sz="1200" dirty="0">
                        <a:solidFill>
                          <a:srgbClr val="D6E5EF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</p:grpSp>
              <p:sp>
                <p:nvSpPr>
                  <p:cNvPr id="17" name="Shape 3"/>
                  <p:cNvSpPr/>
                  <p:nvPr/>
                </p:nvSpPr>
                <p:spPr>
                  <a:xfrm>
                    <a:off x="4343963" y="3405556"/>
                    <a:ext cx="484108" cy="484108"/>
                  </a:xfrm>
                  <a:prstGeom prst="roundRect">
                    <a:avLst>
                      <a:gd name="adj" fmla="val 6668"/>
                    </a:avLst>
                  </a:prstGeom>
                  <a:solidFill>
                    <a:srgbClr val="EAEAEA"/>
                  </a:solidFill>
                  <a:ln>
                    <a:noFill/>
                  </a:ln>
                </p:spPr>
                <p:txBody>
                  <a:bodyPr/>
                  <a:p/>
                </p:txBody>
              </p:sp>
              <p:sp>
                <p:nvSpPr>
                  <p:cNvPr id="18" name="Text 4"/>
                  <p:cNvSpPr/>
                  <p:nvPr/>
                </p:nvSpPr>
                <p:spPr>
                  <a:xfrm>
                    <a:off x="4529825" y="3510225"/>
                    <a:ext cx="110609" cy="303848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none" lIns="0" tIns="0" rIns="0" bIns="0" rtlCol="0" anchor="t"/>
                  <a:lstStyle/>
                  <a:p>
                    <a:pPr marL="0" indent="0" algn="ctr">
                      <a:lnSpc>
                        <a:spcPts val="2350"/>
                      </a:lnSpc>
                      <a:buNone/>
                    </a:pPr>
                    <a:r>
                      <a:rPr lang="ru-RU" sz="2350" dirty="0" smtClean="0">
                        <a:solidFill>
                          <a:srgbClr val="5B5F71"/>
                        </a:solidFill>
                        <a:latin typeface="Lora" panose="020B0604020202020204" pitchFamily="34" charset="0"/>
                        <a:ea typeface="Lora" panose="020B0604020202020204" pitchFamily="34" charset="-122"/>
                        <a:cs typeface="Lora" panose="020B0604020202020204" pitchFamily="34" charset="-120"/>
                      </a:rPr>
                      <a:t>3</a:t>
                    </a:r>
                    <a:endParaRPr lang="en-US" sz="2350" dirty="0">
                      <a:solidFill>
                        <a:srgbClr val="D6E5EF"/>
                      </a:solidFill>
                    </a:endParaRPr>
                  </a:p>
                </p:txBody>
              </p:sp>
              <p:sp>
                <p:nvSpPr>
                  <p:cNvPr id="21" name="Shape 2"/>
                  <p:cNvSpPr/>
                  <p:nvPr/>
                </p:nvSpPr>
                <p:spPr>
                  <a:xfrm>
                    <a:off x="3652748" y="3631007"/>
                    <a:ext cx="753189" cy="30480"/>
                  </a:xfrm>
                  <a:prstGeom prst="roundRect">
                    <a:avLst>
                      <a:gd name="adj" fmla="val 105908"/>
                    </a:avLst>
                  </a:prstGeom>
                  <a:solidFill>
                    <a:srgbClr val="EAEAEA"/>
                  </a:solidFill>
                  <a:ln>
                    <a:noFill/>
                  </a:ln>
                </p:spPr>
                <p:txBody>
                  <a:bodyPr/>
                  <a:p/>
                </p:txBody>
              </p:sp>
            </p:grpSp>
          </p:grpSp>
          <p:sp>
            <p:nvSpPr>
              <p:cNvPr id="24" name="Shape 7"/>
              <p:cNvSpPr/>
              <p:nvPr/>
            </p:nvSpPr>
            <p:spPr>
              <a:xfrm>
                <a:off x="4922781" y="3815357"/>
                <a:ext cx="753189" cy="30480"/>
              </a:xfrm>
              <a:prstGeom prst="roundRect">
                <a:avLst>
                  <a:gd name="adj" fmla="val 105908"/>
                </a:avLst>
              </a:prstGeom>
              <a:solidFill>
                <a:srgbClr val="EAEAEA"/>
              </a:solidFill>
              <a:ln>
                <a:noFill/>
              </a:ln>
            </p:spPr>
            <p:txBody>
              <a:bodyPr/>
              <a:p/>
            </p:txBody>
          </p:sp>
          <p:sp>
            <p:nvSpPr>
              <p:cNvPr id="25" name="Shape 8"/>
              <p:cNvSpPr/>
              <p:nvPr/>
            </p:nvSpPr>
            <p:spPr>
              <a:xfrm>
                <a:off x="4469153" y="3588543"/>
                <a:ext cx="484108" cy="484108"/>
              </a:xfrm>
              <a:prstGeom prst="roundRect">
                <a:avLst>
                  <a:gd name="adj" fmla="val 6668"/>
                </a:avLst>
              </a:prstGeom>
              <a:solidFill>
                <a:srgbClr val="EAEAEA"/>
              </a:solidFill>
              <a:ln>
                <a:noFill/>
              </a:ln>
            </p:spPr>
            <p:txBody>
              <a:bodyPr/>
              <a:p/>
            </p:txBody>
          </p:sp>
          <p:sp>
            <p:nvSpPr>
              <p:cNvPr id="26" name="Text 9"/>
              <p:cNvSpPr/>
              <p:nvPr/>
            </p:nvSpPr>
            <p:spPr>
              <a:xfrm>
                <a:off x="4626601" y="3678011"/>
                <a:ext cx="163116" cy="30384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rtlCol="0" anchor="t"/>
              <a:lstStyle/>
              <a:p>
                <a:pPr marL="0" indent="0" algn="ctr">
                  <a:lnSpc>
                    <a:spcPts val="2350"/>
                  </a:lnSpc>
                  <a:buNone/>
                </a:pPr>
                <a:r>
                  <a:rPr lang="ru-RU" sz="2350" dirty="0" smtClean="0">
                    <a:solidFill>
                      <a:srgbClr val="5B5F71"/>
                    </a:solidFill>
                    <a:latin typeface="Lora" panose="020B0604020202020204" pitchFamily="34" charset="0"/>
                    <a:ea typeface="Lora" panose="020B0604020202020204" pitchFamily="34" charset="-122"/>
                    <a:cs typeface="Lora" panose="020B0604020202020204" pitchFamily="34" charset="-120"/>
                  </a:rPr>
                  <a:t>4</a:t>
                </a:r>
                <a:endParaRPr lang="en-US" sz="2350" dirty="0">
                  <a:solidFill>
                    <a:srgbClr val="D6E5EF"/>
                  </a:solidFill>
                </a:endParaRPr>
              </a:p>
            </p:txBody>
          </p:sp>
        </p:grpSp>
        <p:sp>
          <p:nvSpPr>
            <p:cNvPr id="32" name="Shape 3"/>
            <p:cNvSpPr/>
            <p:nvPr/>
          </p:nvSpPr>
          <p:spPr>
            <a:xfrm>
              <a:off x="4451467" y="4109273"/>
              <a:ext cx="484108" cy="484108"/>
            </a:xfrm>
            <a:prstGeom prst="roundRect">
              <a:avLst>
                <a:gd name="adj" fmla="val 6668"/>
              </a:avLst>
            </a:prstGeom>
            <a:solidFill>
              <a:srgbClr val="EAEAEA"/>
            </a:solidFill>
            <a:ln>
              <a:noFill/>
            </a:ln>
          </p:spPr>
          <p:txBody>
            <a:bodyPr/>
            <a:p/>
          </p:txBody>
        </p:sp>
        <p:sp>
          <p:nvSpPr>
            <p:cNvPr id="33" name="Text 4"/>
            <p:cNvSpPr/>
            <p:nvPr/>
          </p:nvSpPr>
          <p:spPr>
            <a:xfrm>
              <a:off x="4637329" y="4198040"/>
              <a:ext cx="110609" cy="30384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 anchor="t"/>
            <a:lstStyle/>
            <a:p>
              <a:pPr marL="0" indent="0" algn="ctr">
                <a:lnSpc>
                  <a:spcPts val="2350"/>
                </a:lnSpc>
                <a:buNone/>
              </a:pPr>
              <a:r>
                <a:rPr lang="ru-RU" sz="2350" dirty="0" smtClean="0">
                  <a:solidFill>
                    <a:srgbClr val="5B5F71"/>
                  </a:solidFill>
                  <a:latin typeface="Lora" panose="020B0604020202020204" pitchFamily="34" charset="0"/>
                  <a:ea typeface="Lora" panose="020B0604020202020204" pitchFamily="34" charset="-122"/>
                  <a:cs typeface="Lora" panose="020B0604020202020204" pitchFamily="34" charset="-120"/>
                </a:rPr>
                <a:t>5</a:t>
              </a:r>
              <a:endParaRPr lang="en-US" sz="2350" dirty="0">
                <a:solidFill>
                  <a:srgbClr val="D6E5EF"/>
                </a:solidFill>
              </a:endParaRPr>
            </a:p>
          </p:txBody>
        </p:sp>
        <p:sp>
          <p:nvSpPr>
            <p:cNvPr id="38" name="Shape 2"/>
            <p:cNvSpPr/>
            <p:nvPr/>
          </p:nvSpPr>
          <p:spPr>
            <a:xfrm>
              <a:off x="3753554" y="4334724"/>
              <a:ext cx="753189" cy="30480"/>
            </a:xfrm>
            <a:prstGeom prst="roundRect">
              <a:avLst>
                <a:gd name="adj" fmla="val 105908"/>
              </a:avLst>
            </a:prstGeom>
            <a:solidFill>
              <a:srgbClr val="EAEAEA"/>
            </a:solidFill>
            <a:ln>
              <a:noFill/>
            </a:ln>
          </p:spPr>
          <p:txBody>
            <a:bodyPr/>
            <a:p/>
          </p:txBody>
        </p:sp>
      </p:grpSp>
      <p:sp>
        <p:nvSpPr>
          <p:cNvPr id="49" name="Text 12"/>
          <p:cNvSpPr/>
          <p:nvPr/>
        </p:nvSpPr>
        <p:spPr>
          <a:xfrm>
            <a:off x="5788329" y="1539598"/>
            <a:ext cx="3323436" cy="42406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indent="0">
              <a:buNone/>
            </a:pPr>
            <a:r>
              <a:rPr sz="1200" b="0" i="0">
                <a:solidFill>
                  <a:srgbClr val="505468"/>
                </a:solidFill>
                <a:latin typeface="Arial Black" panose="020B0A04020102020204"/>
              </a:rPr>
              <a:t>• Иероглифы представляют слова и морфемы</a:t>
            </a:r>
            <a:endParaRPr lang="en-US" sz="1200" dirty="0">
              <a:solidFill>
                <a:srgbClr val="D87AB0"/>
              </a:solidFill>
              <a:latin typeface="Arial Black" panose="020B0A04020102020204" pitchFamily="34" charset="0"/>
            </a:endParaRPr>
          </a:p>
        </p:txBody>
      </p:sp>
      <p:sp>
        <p:nvSpPr>
          <p:cNvPr id="50" name="Text 13"/>
          <p:cNvSpPr/>
          <p:nvPr/>
        </p:nvSpPr>
        <p:spPr>
          <a:xfrm>
            <a:off x="5749401" y="2020515"/>
            <a:ext cx="3323436" cy="71031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/>
          <a:lstStyle/>
          <a:p>
            <a:pPr marL="0" indent="0">
              <a:buNone/>
            </a:pPr>
            <a:endParaRPr lang="en-US" altLang="ru-RU" sz="1200" dirty="0">
              <a:solidFill>
                <a:srgbClr val="D6E5E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Text 13"/>
          <p:cNvSpPr/>
          <p:nvPr/>
        </p:nvSpPr>
        <p:spPr>
          <a:xfrm>
            <a:off x="213186" y="2828928"/>
            <a:ext cx="3323436" cy="71031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/>
          <a:lstStyle/>
          <a:p>
            <a:pPr marL="0" indent="0" algn="r">
              <a:buNone/>
            </a:pPr>
            <a:endParaRPr lang="ru-RU" sz="1200" dirty="0">
              <a:solidFill>
                <a:srgbClr val="D6E5E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Изображение 4"/>
          <p:cNvPicPr/>
          <p:nvPr/>
        </p:nvPicPr>
        <p:blipFill>
          <a:blip r:embed="rId1"/>
          <a:stretch>
            <a:fillRect/>
          </a:stretch>
        </p:blipFill>
        <p:spPr>
          <a:xfrm>
            <a:off x="6295390" y="1963420"/>
            <a:ext cx="2748280" cy="1770380"/>
          </a:xfrm>
          <a:prstGeom prst="rect">
            <a:avLst/>
          </a:prstGeom>
        </p:spPr>
      </p:pic>
      <p:sp>
        <p:nvSpPr>
          <p:cNvPr id="54" name="Text 12"/>
          <p:cNvSpPr/>
          <p:nvPr/>
        </p:nvSpPr>
        <p:spPr>
          <a:xfrm>
            <a:off x="5791822" y="3161780"/>
            <a:ext cx="3323436" cy="42406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indent="0">
              <a:buNone/>
            </a:pPr>
            <a:r>
              <a:rPr sz="1200" b="0" i="0">
                <a:solidFill>
                  <a:srgbClr val="505468"/>
                </a:solidFill>
                <a:highlight>
                  <a:srgbClr val="C0C0C0"/>
                </a:highlight>
                <a:latin typeface="Arial Black" panose="020B0A04020102020204"/>
              </a:rPr>
              <a:t>Отличие от алфавитных систем</a:t>
            </a:r>
            <a:endParaRPr lang="en-US" sz="1200" b="0" i="0" dirty="0">
              <a:solidFill>
                <a:srgbClr val="505468"/>
              </a:solidFill>
              <a:highlight>
                <a:srgbClr val="C0C0C0"/>
              </a:highlight>
              <a:latin typeface="Arial Black" panose="020B0A04020102020204"/>
            </a:endParaRPr>
          </a:p>
        </p:txBody>
      </p:sp>
      <p:sp>
        <p:nvSpPr>
          <p:cNvPr id="55" name="Text 13"/>
          <p:cNvSpPr/>
          <p:nvPr/>
        </p:nvSpPr>
        <p:spPr>
          <a:xfrm>
            <a:off x="5752894" y="3642697"/>
            <a:ext cx="3323436" cy="71031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sz="1200" b="0" i="0">
                <a:solidFill>
                  <a:srgbClr val="5B5F71"/>
                </a:solidFill>
                <a:highlight>
                  <a:srgbClr val="C0C0C0"/>
                </a:highlight>
                <a:latin typeface="Arial" panose="020B0604020202020204"/>
              </a:rPr>
              <a:t>графика основана на значениях</a:t>
            </a:r>
            <a:endParaRPr lang="ru-RU" sz="1200" b="0" i="0" dirty="0">
              <a:solidFill>
                <a:srgbClr val="5B5F71"/>
              </a:solidFill>
              <a:highlight>
                <a:srgbClr val="C0C0C0"/>
              </a:highlight>
              <a:latin typeface="Arial" panose="020B0604020202020204"/>
              <a:cs typeface="Arial" panose="020B0604020202020204" pitchFamily="34" charset="0"/>
            </a:endParaRPr>
          </a:p>
        </p:txBody>
      </p:sp>
      <p:sp>
        <p:nvSpPr>
          <p:cNvPr id="56" name="Text 12"/>
          <p:cNvSpPr/>
          <p:nvPr/>
        </p:nvSpPr>
        <p:spPr>
          <a:xfrm>
            <a:off x="291042" y="3855991"/>
            <a:ext cx="3323436" cy="42406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indent="0" algn="r">
              <a:buNone/>
            </a:pPr>
            <a:r>
              <a:rPr sz="1200" b="0" i="0">
                <a:solidFill>
                  <a:srgbClr val="505468"/>
                </a:solidFill>
                <a:latin typeface="Arial Black" panose="020B0A04020102020204"/>
              </a:rPr>
              <a:t>• Помогает понять разнообразие подходов к фиксации информации</a:t>
            </a:r>
            <a:endParaRPr lang="en-US" sz="1200" dirty="0">
              <a:solidFill>
                <a:srgbClr val="D87AB0"/>
              </a:solidFill>
              <a:latin typeface="Arial Black" panose="020B0A04020102020204" pitchFamily="34" charset="0"/>
            </a:endParaRPr>
          </a:p>
        </p:txBody>
      </p:sp>
      <p:sp>
        <p:nvSpPr>
          <p:cNvPr id="57" name="Text 13"/>
          <p:cNvSpPr/>
          <p:nvPr/>
        </p:nvSpPr>
        <p:spPr>
          <a:xfrm>
            <a:off x="252114" y="4336908"/>
            <a:ext cx="3323436" cy="71031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/>
          <a:lstStyle/>
          <a:p>
            <a:pPr marL="0" indent="0" algn="r">
              <a:buNone/>
            </a:pPr>
            <a:endParaRPr lang="ru-RU" sz="1200" dirty="0">
              <a:solidFill>
                <a:srgbClr val="D6E5E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Изображение 3"/>
          <p:cNvPicPr/>
          <p:nvPr/>
        </p:nvPicPr>
        <p:blipFill>
          <a:blip r:embed="rId2"/>
          <a:stretch>
            <a:fillRect/>
          </a:stretch>
        </p:blipFill>
        <p:spPr>
          <a:xfrm>
            <a:off x="213360" y="1440815"/>
            <a:ext cx="2415540" cy="2124075"/>
          </a:xfrm>
          <a:prstGeom prst="rect">
            <a:avLst/>
          </a:prstGeom>
        </p:spPr>
      </p:pic>
      <p:sp>
        <p:nvSpPr>
          <p:cNvPr id="51" name="Text 12"/>
          <p:cNvSpPr/>
          <p:nvPr/>
        </p:nvSpPr>
        <p:spPr>
          <a:xfrm>
            <a:off x="252114" y="2348011"/>
            <a:ext cx="3323436" cy="42406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indent="0" algn="r">
              <a:buNone/>
            </a:pPr>
            <a:r>
              <a:rPr sz="1200" b="0" i="0">
                <a:solidFill>
                  <a:srgbClr val="505468"/>
                </a:solidFill>
                <a:highlight>
                  <a:srgbClr val="C0C0C0"/>
                </a:highlight>
                <a:latin typeface="Arial Black" panose="020B0A04020102020204"/>
              </a:rPr>
              <a:t>• Зарождение в XIV веке до н.э. (династия Шан)</a:t>
            </a:r>
            <a:endParaRPr lang="en-US" sz="1200" b="0" i="0" dirty="0">
              <a:solidFill>
                <a:srgbClr val="505468"/>
              </a:solidFill>
              <a:highlight>
                <a:srgbClr val="C0C0C0"/>
              </a:highlight>
              <a:latin typeface="Arial Black" panose="020B0A04020102020204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7" name="Rectangle 153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29" name="Google Shape;1535;p82"/>
          <p:cNvCxnSpPr/>
          <p:nvPr/>
        </p:nvCxnSpPr>
        <p:spPr>
          <a:xfrm flipV="1">
            <a:off x="7046398" y="1371296"/>
            <a:ext cx="0" cy="876604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35" name="Google Shape;1535;p82"/>
          <p:cNvCxnSpPr/>
          <p:nvPr/>
        </p:nvCxnSpPr>
        <p:spPr>
          <a:xfrm>
            <a:off x="284501" y="2225040"/>
            <a:ext cx="6767352" cy="22860"/>
          </a:xfrm>
          <a:prstGeom prst="straightConnector1">
            <a:avLst/>
          </a:prstGeom>
          <a:noFill/>
          <a:ln w="19050" cap="flat" cmpd="sng">
            <a:solidFill>
              <a:srgbClr val="5B5F7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33" name="Google Shape;1533;p82"/>
          <p:cNvSpPr txBox="1">
            <a:spLocks noGrp="1"/>
          </p:cNvSpPr>
          <p:nvPr>
            <p:ph type="title"/>
          </p:nvPr>
        </p:nvSpPr>
        <p:spPr>
          <a:xfrm>
            <a:off x="190284" y="814530"/>
            <a:ext cx="4732236" cy="1382165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sz="2000" b="0" i="0">
                <a:solidFill>
                  <a:srgbClr val="505468"/>
                </a:solidFill>
                <a:latin typeface="Arial Black" panose="020B0A04020102020204"/>
              </a:rPr>
              <a:t>Протосинайское письмо</a:t>
            </a:r>
            <a:endParaRPr sz="2000" dirty="0">
              <a:latin typeface="Arial Black" panose="020B0A040201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0500" y="2508250"/>
            <a:ext cx="8824595" cy="23444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lvl="0" defTabSz="685800">
              <a:buClrTx/>
              <a:buSzPts val="1800"/>
            </a:pPr>
            <a:r>
              <a:rPr sz="1800" b="0" i="0">
                <a:solidFill>
                  <a:srgbClr val="5B5F71"/>
                </a:solidFill>
              </a:rPr>
              <a:t>• Протосинайское письмо: важное звено в истории алфавита.</a:t>
            </a:r>
            <a:endParaRPr sz="1800" b="0" i="0">
              <a:solidFill>
                <a:srgbClr val="5B5F71"/>
              </a:solidFill>
            </a:endParaRPr>
          </a:p>
          <a:p>
            <a:r>
              <a:rPr sz="1800" b="0" i="0">
                <a:solidFill>
                  <a:srgbClr val="5B5F71"/>
                </a:solidFill>
              </a:rPr>
              <a:t>• Возникло на Синайском полуострове (XVIII-XVII вв. до н.э.).</a:t>
            </a:r>
            <a:endParaRPr sz="1800" b="0" i="0">
              <a:solidFill>
                <a:srgbClr val="5B5F71"/>
              </a:solidFill>
            </a:endParaRPr>
          </a:p>
          <a:p>
            <a:r>
              <a:rPr sz="1800" b="0" i="0">
                <a:solidFill>
                  <a:srgbClr val="5B5F71"/>
                </a:solidFill>
              </a:rPr>
              <a:t>• Адаптация египетских иероглифов для семитского языка.</a:t>
            </a:r>
            <a:endParaRPr sz="1800" b="0" i="0">
              <a:solidFill>
                <a:srgbClr val="5B5F71"/>
              </a:solidFill>
            </a:endParaRPr>
          </a:p>
          <a:p>
            <a:r>
              <a:rPr sz="1800" b="0" i="0">
                <a:solidFill>
                  <a:srgbClr val="5B5F71"/>
                </a:solidFill>
              </a:rPr>
              <a:t>• Принцип акрофонии: символы обозначают звуки, а не слова.</a:t>
            </a:r>
            <a:endParaRPr sz="1800" b="0" i="0">
              <a:solidFill>
                <a:srgbClr val="5B5F71"/>
              </a:solidFill>
            </a:endParaRPr>
          </a:p>
          <a:p>
            <a:r>
              <a:rPr sz="1800" b="0" i="0">
                <a:solidFill>
                  <a:srgbClr val="5B5F71"/>
                </a:solidFill>
              </a:rPr>
              <a:t>• Основы финикийского алфавита, предка греческого и латинского.</a:t>
            </a:r>
            <a:endParaRPr sz="1800" b="0" i="0">
              <a:solidFill>
                <a:srgbClr val="5B5F71"/>
              </a:solidFill>
            </a:endParaRPr>
          </a:p>
          <a:p>
            <a:r>
              <a:rPr sz="1800" b="0" i="0">
                <a:solidFill>
                  <a:srgbClr val="5B5F71"/>
                </a:solidFill>
              </a:rPr>
              <a:t>• Ключ к пониманию эволюции письменности.</a:t>
            </a:r>
            <a:endParaRPr sz="1800" b="0" i="0">
              <a:solidFill>
                <a:srgbClr val="5B5F71"/>
              </a:solidFill>
            </a:endParaRPr>
          </a:p>
        </p:txBody>
      </p:sp>
      <p:pic>
        <p:nvPicPr>
          <p:cNvPr id="1536" name="Picture 1535" descr="image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78018" y="340785"/>
            <a:ext cx="3936761" cy="1938491"/>
          </a:xfrm>
          <a:prstGeom prst="rect">
            <a:avLst/>
          </a:prstGeom>
          <a:ln w="12700">
            <a:solidFill>
              <a:srgbClr val="5B5F71"/>
            </a:solidFill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" name="Rectangle 6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Google Shape;709;p65"/>
          <p:cNvSpPr txBox="1"/>
          <p:nvPr/>
        </p:nvSpPr>
        <p:spPr>
          <a:xfrm>
            <a:off x="539496" y="4088"/>
            <a:ext cx="8503920" cy="695399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chemeClr val="tx2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r>
              <a:rPr sz="2000" b="0" i="0">
                <a:solidFill>
                  <a:srgbClr val="505468"/>
                </a:solidFill>
                <a:latin typeface="Arial Black" panose="020B0A04020102020204"/>
              </a:rPr>
              <a:t>Влияние финикийского алфавита</a:t>
            </a:r>
            <a:endParaRPr lang="ru-RU" sz="2000" dirty="0">
              <a:solidFill>
                <a:srgbClr val="D87AB0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52" name="Google Shape;1535;p82"/>
          <p:cNvCxnSpPr/>
          <p:nvPr/>
        </p:nvCxnSpPr>
        <p:spPr>
          <a:xfrm>
            <a:off x="617373" y="703270"/>
            <a:ext cx="6767352" cy="22860"/>
          </a:xfrm>
          <a:prstGeom prst="straightConnector1">
            <a:avLst/>
          </a:prstGeom>
          <a:noFill/>
          <a:ln w="19050" cap="flat" cmpd="sng">
            <a:solidFill>
              <a:srgbClr val="5B5F71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8" name="Группа 7"/>
          <p:cNvGrpSpPr/>
          <p:nvPr/>
        </p:nvGrpSpPr>
        <p:grpSpPr>
          <a:xfrm>
            <a:off x="-479425" y="1387475"/>
            <a:ext cx="4739640" cy="3145790"/>
            <a:chOff x="213186" y="830486"/>
            <a:chExt cx="5450592" cy="3762895"/>
          </a:xfrm>
        </p:grpSpPr>
        <p:grpSp>
          <p:nvGrpSpPr>
            <p:cNvPr id="22" name="Группа 21"/>
            <p:cNvGrpSpPr/>
            <p:nvPr/>
          </p:nvGrpSpPr>
          <p:grpSpPr>
            <a:xfrm>
              <a:off x="213186" y="830486"/>
              <a:ext cx="5450592" cy="3278787"/>
              <a:chOff x="225378" y="1096117"/>
              <a:chExt cx="5450592" cy="3278787"/>
            </a:xfrm>
          </p:grpSpPr>
          <p:grpSp>
            <p:nvGrpSpPr>
              <p:cNvPr id="12" name="Группа 11"/>
              <p:cNvGrpSpPr/>
              <p:nvPr/>
            </p:nvGrpSpPr>
            <p:grpSpPr>
              <a:xfrm>
                <a:off x="225378" y="1096117"/>
                <a:ext cx="5438400" cy="3278787"/>
                <a:chOff x="155052" y="1388725"/>
                <a:chExt cx="5438400" cy="3278787"/>
              </a:xfrm>
            </p:grpSpPr>
            <p:cxnSp>
              <p:nvCxnSpPr>
                <p:cNvPr id="10" name="Прямая соединительная линия 9"/>
                <p:cNvCxnSpPr>
                  <a:stCxn id="29" idx="2"/>
                  <a:endCxn id="32" idx="0"/>
                </p:cNvCxnSpPr>
                <p:nvPr/>
              </p:nvCxnSpPr>
              <p:spPr>
                <a:xfrm>
                  <a:off x="4635387" y="2044921"/>
                  <a:ext cx="0" cy="2622591"/>
                </a:xfrm>
                <a:prstGeom prst="line">
                  <a:avLst/>
                </a:prstGeom>
                <a:ln w="28575">
                  <a:solidFill>
                    <a:srgbClr val="EAEAE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6" name="Группа 5"/>
                <p:cNvGrpSpPr/>
                <p:nvPr/>
              </p:nvGrpSpPr>
              <p:grpSpPr>
                <a:xfrm>
                  <a:off x="155052" y="1388725"/>
                  <a:ext cx="5438400" cy="2208331"/>
                  <a:chOff x="100188" y="1681333"/>
                  <a:chExt cx="5438400" cy="2208331"/>
                </a:xfrm>
              </p:grpSpPr>
              <p:grpSp>
                <p:nvGrpSpPr>
                  <p:cNvPr id="3" name="Группа 2"/>
                  <p:cNvGrpSpPr/>
                  <p:nvPr/>
                </p:nvGrpSpPr>
                <p:grpSpPr>
                  <a:xfrm>
                    <a:off x="100188" y="1681333"/>
                    <a:ext cx="5438400" cy="1416381"/>
                    <a:chOff x="100188" y="1208764"/>
                    <a:chExt cx="5438400" cy="1416381"/>
                  </a:xfrm>
                </p:grpSpPr>
                <p:grpSp>
                  <p:nvGrpSpPr>
                    <p:cNvPr id="2" name="Группа 1"/>
                    <p:cNvGrpSpPr/>
                    <p:nvPr/>
                  </p:nvGrpSpPr>
                  <p:grpSpPr>
                    <a:xfrm>
                      <a:off x="3609062" y="1380852"/>
                      <a:ext cx="1929526" cy="1244293"/>
                      <a:chOff x="6350318" y="2036688"/>
                      <a:chExt cx="1929526" cy="1244293"/>
                    </a:xfrm>
                  </p:grpSpPr>
                  <p:sp>
                    <p:nvSpPr>
                      <p:cNvPr id="28" name="Shape 2"/>
                      <p:cNvSpPr/>
                      <p:nvPr/>
                    </p:nvSpPr>
                    <p:spPr>
                      <a:xfrm>
                        <a:off x="6350318" y="2303257"/>
                        <a:ext cx="753189" cy="30480"/>
                      </a:xfrm>
                      <a:prstGeom prst="roundRect">
                        <a:avLst>
                          <a:gd name="adj" fmla="val 105908"/>
                        </a:avLst>
                      </a:prstGeom>
                      <a:solidFill>
                        <a:srgbClr val="EAEAEA"/>
                      </a:solidFill>
                      <a:ln>
                        <a:noFill/>
                      </a:ln>
                    </p:spPr>
                    <p:txBody>
                      <a:bodyPr/>
                      <a:p/>
                    </p:txBody>
                  </p:sp>
                  <p:sp>
                    <p:nvSpPr>
                      <p:cNvPr id="29" name="Shape 3"/>
                      <p:cNvSpPr/>
                      <p:nvPr/>
                    </p:nvSpPr>
                    <p:spPr>
                      <a:xfrm>
                        <a:off x="7079725" y="2036688"/>
                        <a:ext cx="484108" cy="484108"/>
                      </a:xfrm>
                      <a:prstGeom prst="roundRect">
                        <a:avLst>
                          <a:gd name="adj" fmla="val 6668"/>
                        </a:avLst>
                      </a:prstGeom>
                      <a:solidFill>
                        <a:srgbClr val="EAEAEA"/>
                      </a:solidFill>
                      <a:ln>
                        <a:noFill/>
                      </a:ln>
                    </p:spPr>
                    <p:txBody>
                      <a:bodyPr/>
                      <a:p/>
                    </p:txBody>
                  </p:sp>
                  <p:sp>
                    <p:nvSpPr>
                      <p:cNvPr id="30" name="Text 4"/>
                      <p:cNvSpPr/>
                      <p:nvPr/>
                    </p:nvSpPr>
                    <p:spPr>
                      <a:xfrm>
                        <a:off x="7253688" y="2132967"/>
                        <a:ext cx="110609" cy="30384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none" lIns="0" tIns="0" rIns="0" bIns="0" rtlCol="0" anchor="t"/>
                      <a:lstStyle/>
                      <a:p>
                        <a:pPr marL="0" indent="0" algn="ctr">
                          <a:lnSpc>
                            <a:spcPts val="2350"/>
                          </a:lnSpc>
                          <a:buNone/>
                        </a:pPr>
                        <a:r>
                          <a:rPr lang="en-US" sz="2350" dirty="0">
                            <a:solidFill>
                              <a:srgbClr val="5B5F71"/>
                            </a:solidFill>
                            <a:latin typeface="Lora" panose="020B0604020202020204" pitchFamily="34" charset="0"/>
                            <a:ea typeface="Lora" panose="020B0604020202020204" pitchFamily="34" charset="-122"/>
                            <a:cs typeface="Lora" panose="020B0604020202020204" pitchFamily="34" charset="-120"/>
                          </a:rPr>
                          <a:t>1</a:t>
                        </a:r>
                        <a:endParaRPr lang="en-US" sz="2350" dirty="0">
                          <a:solidFill>
                            <a:srgbClr val="D6E5EF"/>
                          </a:solidFill>
                        </a:endParaRPr>
                      </a:p>
                    </p:txBody>
                  </p:sp>
                  <p:sp>
                    <p:nvSpPr>
                      <p:cNvPr id="37" name="Shape 7"/>
                      <p:cNvSpPr/>
                      <p:nvPr/>
                    </p:nvSpPr>
                    <p:spPr>
                      <a:xfrm>
                        <a:off x="7526655" y="3023687"/>
                        <a:ext cx="753189" cy="30480"/>
                      </a:xfrm>
                      <a:prstGeom prst="roundRect">
                        <a:avLst>
                          <a:gd name="adj" fmla="val 105908"/>
                        </a:avLst>
                      </a:prstGeom>
                      <a:solidFill>
                        <a:srgbClr val="EAEAEA"/>
                      </a:solidFill>
                      <a:ln>
                        <a:noFill/>
                      </a:ln>
                    </p:spPr>
                    <p:txBody>
                      <a:bodyPr/>
                      <a:p/>
                    </p:txBody>
                  </p:sp>
                  <p:sp>
                    <p:nvSpPr>
                      <p:cNvPr id="59" name="Shape 8"/>
                      <p:cNvSpPr/>
                      <p:nvPr/>
                    </p:nvSpPr>
                    <p:spPr>
                      <a:xfrm>
                        <a:off x="7085520" y="2796873"/>
                        <a:ext cx="484108" cy="484108"/>
                      </a:xfrm>
                      <a:prstGeom prst="roundRect">
                        <a:avLst>
                          <a:gd name="adj" fmla="val 6668"/>
                        </a:avLst>
                      </a:prstGeom>
                      <a:solidFill>
                        <a:srgbClr val="EAEAEA"/>
                      </a:solidFill>
                      <a:ln>
                        <a:noFill/>
                      </a:ln>
                    </p:spPr>
                    <p:txBody>
                      <a:bodyPr/>
                      <a:p/>
                    </p:txBody>
                  </p:sp>
                  <p:sp>
                    <p:nvSpPr>
                      <p:cNvPr id="60" name="Text 9"/>
                      <p:cNvSpPr/>
                      <p:nvPr/>
                    </p:nvSpPr>
                    <p:spPr>
                      <a:xfrm>
                        <a:off x="7245715" y="2915281"/>
                        <a:ext cx="163116" cy="30384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none" lIns="0" tIns="0" rIns="0" bIns="0" rtlCol="0" anchor="t"/>
                      <a:lstStyle/>
                      <a:p>
                        <a:pPr marL="0" indent="0" algn="ctr">
                          <a:lnSpc>
                            <a:spcPts val="2350"/>
                          </a:lnSpc>
                          <a:buNone/>
                        </a:pPr>
                        <a:r>
                          <a:rPr lang="en-US" sz="2350" dirty="0">
                            <a:solidFill>
                              <a:srgbClr val="5B5F71"/>
                            </a:solidFill>
                            <a:latin typeface="Lora" panose="020B0604020202020204" pitchFamily="34" charset="0"/>
                            <a:ea typeface="Lora" panose="020B0604020202020204" pitchFamily="34" charset="-122"/>
                            <a:cs typeface="Lora" panose="020B0604020202020204" pitchFamily="34" charset="-120"/>
                          </a:rPr>
                          <a:t>2</a:t>
                        </a:r>
                        <a:endParaRPr lang="en-US" sz="2350" dirty="0">
                          <a:solidFill>
                            <a:srgbClr val="D6E5EF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65" name="Text 12"/>
                    <p:cNvSpPr/>
                    <p:nvPr/>
                  </p:nvSpPr>
                  <p:spPr>
                    <a:xfrm>
                      <a:off x="139116" y="1208764"/>
                      <a:ext cx="3323436" cy="42406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square" lIns="0" tIns="0" rIns="0" bIns="0" rtlCol="0" anchor="ctr">
                      <a:noAutofit/>
                    </a:bodyPr>
                    <a:lstStyle/>
                    <a:p>
                      <a:pPr marL="0" indent="0" algn="r">
                        <a:buNone/>
                      </a:pPr>
                      <a:r>
                        <a:rPr sz="1300" b="0" i="0">
                          <a:solidFill>
                            <a:srgbClr val="505468"/>
                          </a:solidFill>
                          <a:latin typeface="Arial Black" panose="020B0A04020102020204"/>
                        </a:rPr>
                        <a:t>Введение акрофонии</a:t>
                      </a:r>
                      <a:endParaRPr lang="en-US" sz="1200" dirty="0">
                        <a:solidFill>
                          <a:srgbClr val="D87AB0"/>
                        </a:solidFill>
                        <a:latin typeface="Arial Black" panose="020B0A04020102020204" pitchFamily="34" charset="0"/>
                      </a:endParaRPr>
                    </a:p>
                  </p:txBody>
                </p:sp>
                <p:sp>
                  <p:nvSpPr>
                    <p:cNvPr id="66" name="Text 13"/>
                    <p:cNvSpPr/>
                    <p:nvPr/>
                  </p:nvSpPr>
                  <p:spPr>
                    <a:xfrm>
                      <a:off x="100188" y="1689681"/>
                      <a:ext cx="3323436" cy="71031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square" lIns="0" tIns="0" rIns="0" bIns="0" rtlCol="0" anchor="t"/>
                    <a:lstStyle/>
                    <a:p>
                      <a:pPr marL="0" indent="0" algn="r">
                        <a:buNone/>
                      </a:pPr>
                      <a:r>
                        <a:rPr sz="1200" b="0" i="0">
                          <a:solidFill>
                            <a:srgbClr val="5B5F71"/>
                          </a:solidFill>
                          <a:latin typeface="Arial" panose="020B0604020202020204"/>
                        </a:rPr>
                        <a:t>буквы соответствуют словам</a:t>
                      </a:r>
                      <a:endParaRPr lang="ru-RU" sz="1200" dirty="0">
                        <a:solidFill>
                          <a:srgbClr val="D6E5EF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</p:grpSp>
              <p:sp>
                <p:nvSpPr>
                  <p:cNvPr id="17" name="Shape 3"/>
                  <p:cNvSpPr/>
                  <p:nvPr/>
                </p:nvSpPr>
                <p:spPr>
                  <a:xfrm>
                    <a:off x="4343963" y="3405556"/>
                    <a:ext cx="484108" cy="484108"/>
                  </a:xfrm>
                  <a:prstGeom prst="roundRect">
                    <a:avLst>
                      <a:gd name="adj" fmla="val 6668"/>
                    </a:avLst>
                  </a:prstGeom>
                  <a:solidFill>
                    <a:srgbClr val="EAEAEA"/>
                  </a:solidFill>
                  <a:ln>
                    <a:noFill/>
                  </a:ln>
                </p:spPr>
                <p:txBody>
                  <a:bodyPr/>
                  <a:p/>
                </p:txBody>
              </p:sp>
              <p:sp>
                <p:nvSpPr>
                  <p:cNvPr id="18" name="Text 4"/>
                  <p:cNvSpPr/>
                  <p:nvPr/>
                </p:nvSpPr>
                <p:spPr>
                  <a:xfrm>
                    <a:off x="4529825" y="3510225"/>
                    <a:ext cx="110609" cy="303848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none" lIns="0" tIns="0" rIns="0" bIns="0" rtlCol="0" anchor="t"/>
                  <a:lstStyle/>
                  <a:p>
                    <a:pPr marL="0" indent="0" algn="ctr">
                      <a:lnSpc>
                        <a:spcPts val="2350"/>
                      </a:lnSpc>
                      <a:buNone/>
                    </a:pPr>
                    <a:r>
                      <a:rPr lang="ru-RU" sz="2350" dirty="0" smtClean="0">
                        <a:solidFill>
                          <a:srgbClr val="5B5F71"/>
                        </a:solidFill>
                        <a:latin typeface="Lora" panose="020B0604020202020204" pitchFamily="34" charset="0"/>
                        <a:ea typeface="Lora" panose="020B0604020202020204" pitchFamily="34" charset="-122"/>
                        <a:cs typeface="Lora" panose="020B0604020202020204" pitchFamily="34" charset="-120"/>
                      </a:rPr>
                      <a:t>3</a:t>
                    </a:r>
                    <a:endParaRPr lang="en-US" sz="2350" dirty="0">
                      <a:solidFill>
                        <a:srgbClr val="D6E5EF"/>
                      </a:solidFill>
                    </a:endParaRPr>
                  </a:p>
                </p:txBody>
              </p:sp>
              <p:sp>
                <p:nvSpPr>
                  <p:cNvPr id="21" name="Shape 2"/>
                  <p:cNvSpPr/>
                  <p:nvPr/>
                </p:nvSpPr>
                <p:spPr>
                  <a:xfrm>
                    <a:off x="3652748" y="3631007"/>
                    <a:ext cx="753189" cy="30480"/>
                  </a:xfrm>
                  <a:prstGeom prst="roundRect">
                    <a:avLst>
                      <a:gd name="adj" fmla="val 105908"/>
                    </a:avLst>
                  </a:prstGeom>
                  <a:solidFill>
                    <a:srgbClr val="EAEAEA"/>
                  </a:solidFill>
                  <a:ln>
                    <a:noFill/>
                  </a:ln>
                </p:spPr>
                <p:txBody>
                  <a:bodyPr/>
                  <a:p/>
                </p:txBody>
              </p:sp>
            </p:grpSp>
          </p:grpSp>
          <p:sp>
            <p:nvSpPr>
              <p:cNvPr id="24" name="Shape 7"/>
              <p:cNvSpPr/>
              <p:nvPr/>
            </p:nvSpPr>
            <p:spPr>
              <a:xfrm>
                <a:off x="4922781" y="3815357"/>
                <a:ext cx="753189" cy="30480"/>
              </a:xfrm>
              <a:prstGeom prst="roundRect">
                <a:avLst>
                  <a:gd name="adj" fmla="val 105908"/>
                </a:avLst>
              </a:prstGeom>
              <a:solidFill>
                <a:srgbClr val="EAEAEA"/>
              </a:solidFill>
              <a:ln>
                <a:noFill/>
              </a:ln>
            </p:spPr>
            <p:txBody>
              <a:bodyPr/>
              <a:p/>
            </p:txBody>
          </p:sp>
          <p:sp>
            <p:nvSpPr>
              <p:cNvPr id="25" name="Shape 8"/>
              <p:cNvSpPr/>
              <p:nvPr/>
            </p:nvSpPr>
            <p:spPr>
              <a:xfrm>
                <a:off x="4469153" y="3588543"/>
                <a:ext cx="484108" cy="484108"/>
              </a:xfrm>
              <a:prstGeom prst="roundRect">
                <a:avLst>
                  <a:gd name="adj" fmla="val 6668"/>
                </a:avLst>
              </a:prstGeom>
              <a:solidFill>
                <a:srgbClr val="EAEAEA"/>
              </a:solidFill>
              <a:ln>
                <a:noFill/>
              </a:ln>
            </p:spPr>
            <p:txBody>
              <a:bodyPr/>
              <a:p/>
            </p:txBody>
          </p:sp>
          <p:sp>
            <p:nvSpPr>
              <p:cNvPr id="26" name="Text 9"/>
              <p:cNvSpPr/>
              <p:nvPr/>
            </p:nvSpPr>
            <p:spPr>
              <a:xfrm>
                <a:off x="4626601" y="3678011"/>
                <a:ext cx="163116" cy="30384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rtlCol="0" anchor="t"/>
              <a:lstStyle/>
              <a:p>
                <a:pPr marL="0" indent="0" algn="ctr">
                  <a:lnSpc>
                    <a:spcPts val="2350"/>
                  </a:lnSpc>
                  <a:buNone/>
                </a:pPr>
                <a:r>
                  <a:rPr lang="ru-RU" sz="2350" dirty="0" smtClean="0">
                    <a:solidFill>
                      <a:srgbClr val="5B5F71"/>
                    </a:solidFill>
                    <a:latin typeface="Lora" panose="020B0604020202020204" pitchFamily="34" charset="0"/>
                    <a:ea typeface="Lora" panose="020B0604020202020204" pitchFamily="34" charset="-122"/>
                    <a:cs typeface="Lora" panose="020B0604020202020204" pitchFamily="34" charset="-120"/>
                  </a:rPr>
                  <a:t>4</a:t>
                </a:r>
                <a:endParaRPr lang="en-US" sz="2350" dirty="0">
                  <a:solidFill>
                    <a:srgbClr val="D6E5EF"/>
                  </a:solidFill>
                </a:endParaRPr>
              </a:p>
            </p:txBody>
          </p:sp>
        </p:grpSp>
        <p:sp>
          <p:nvSpPr>
            <p:cNvPr id="32" name="Shape 3"/>
            <p:cNvSpPr/>
            <p:nvPr/>
          </p:nvSpPr>
          <p:spPr>
            <a:xfrm>
              <a:off x="4451467" y="4109273"/>
              <a:ext cx="484108" cy="484108"/>
            </a:xfrm>
            <a:prstGeom prst="roundRect">
              <a:avLst>
                <a:gd name="adj" fmla="val 6668"/>
              </a:avLst>
            </a:prstGeom>
            <a:solidFill>
              <a:srgbClr val="EAEAEA"/>
            </a:solidFill>
            <a:ln>
              <a:noFill/>
            </a:ln>
          </p:spPr>
          <p:txBody>
            <a:bodyPr/>
            <a:p/>
          </p:txBody>
        </p:sp>
        <p:sp>
          <p:nvSpPr>
            <p:cNvPr id="33" name="Text 4"/>
            <p:cNvSpPr/>
            <p:nvPr/>
          </p:nvSpPr>
          <p:spPr>
            <a:xfrm>
              <a:off x="4637329" y="4198040"/>
              <a:ext cx="110609" cy="30384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 anchor="t"/>
            <a:lstStyle/>
            <a:p>
              <a:pPr marL="0" indent="0" algn="ctr">
                <a:lnSpc>
                  <a:spcPts val="2350"/>
                </a:lnSpc>
                <a:buNone/>
              </a:pPr>
              <a:r>
                <a:rPr lang="ru-RU" sz="2350" dirty="0" smtClean="0">
                  <a:solidFill>
                    <a:srgbClr val="5B5F71"/>
                  </a:solidFill>
                  <a:latin typeface="Lora" panose="020B0604020202020204" pitchFamily="34" charset="0"/>
                  <a:ea typeface="Lora" panose="020B0604020202020204" pitchFamily="34" charset="-122"/>
                  <a:cs typeface="Lora" panose="020B0604020202020204" pitchFamily="34" charset="-120"/>
                </a:rPr>
                <a:t>5</a:t>
              </a:r>
              <a:endParaRPr lang="en-US" sz="2350" dirty="0">
                <a:solidFill>
                  <a:srgbClr val="D6E5EF"/>
                </a:solidFill>
              </a:endParaRPr>
            </a:p>
          </p:txBody>
        </p:sp>
        <p:sp>
          <p:nvSpPr>
            <p:cNvPr id="38" name="Shape 2"/>
            <p:cNvSpPr/>
            <p:nvPr/>
          </p:nvSpPr>
          <p:spPr>
            <a:xfrm>
              <a:off x="3753554" y="4334724"/>
              <a:ext cx="753189" cy="30480"/>
            </a:xfrm>
            <a:prstGeom prst="roundRect">
              <a:avLst>
                <a:gd name="adj" fmla="val 105908"/>
              </a:avLst>
            </a:prstGeom>
            <a:solidFill>
              <a:srgbClr val="EAEAEA"/>
            </a:solidFill>
            <a:ln>
              <a:noFill/>
            </a:ln>
          </p:spPr>
          <p:txBody>
            <a:bodyPr/>
            <a:p/>
          </p:txBody>
        </p:sp>
      </p:grpSp>
      <p:sp>
        <p:nvSpPr>
          <p:cNvPr id="49" name="Text 12"/>
          <p:cNvSpPr/>
          <p:nvPr/>
        </p:nvSpPr>
        <p:spPr>
          <a:xfrm>
            <a:off x="4260215" y="2164715"/>
            <a:ext cx="1903730" cy="35496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indent="0">
              <a:buNone/>
            </a:pPr>
            <a:r>
              <a:rPr sz="1300" b="0" i="0">
                <a:solidFill>
                  <a:srgbClr val="505468"/>
                </a:solidFill>
                <a:latin typeface="Arial Black" panose="020B0A04020102020204"/>
              </a:rPr>
              <a:t>Упрощение запоминания алфавита</a:t>
            </a:r>
            <a:endParaRPr lang="en-US" sz="1200" dirty="0">
              <a:solidFill>
                <a:srgbClr val="D87AB0"/>
              </a:solidFill>
              <a:latin typeface="Arial Black" panose="020B0A04020102020204" pitchFamily="34" charset="0"/>
            </a:endParaRPr>
          </a:p>
        </p:txBody>
      </p:sp>
      <p:sp>
        <p:nvSpPr>
          <p:cNvPr id="50" name="Text 13"/>
          <p:cNvSpPr/>
          <p:nvPr/>
        </p:nvSpPr>
        <p:spPr>
          <a:xfrm>
            <a:off x="5749401" y="2020515"/>
            <a:ext cx="3323436" cy="71031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/>
          <a:lstStyle/>
          <a:p>
            <a:pPr marL="0" indent="0">
              <a:buNone/>
            </a:pPr>
            <a:endParaRPr lang="ru-RU" sz="1200" dirty="0">
              <a:solidFill>
                <a:srgbClr val="D6E5E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Text 12"/>
          <p:cNvSpPr/>
          <p:nvPr/>
        </p:nvSpPr>
        <p:spPr>
          <a:xfrm>
            <a:off x="88265" y="2731135"/>
            <a:ext cx="2521585" cy="35496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indent="0" algn="r">
              <a:buNone/>
            </a:pPr>
            <a:r>
              <a:rPr sz="1300" b="0" i="0">
                <a:solidFill>
                  <a:srgbClr val="505468"/>
                </a:solidFill>
                <a:latin typeface="Arial Black" panose="020B0A04020102020204"/>
              </a:rPr>
              <a:t>Распространение через торговлю по Средиземноморью</a:t>
            </a:r>
            <a:endParaRPr lang="en-US" sz="1200" dirty="0">
              <a:solidFill>
                <a:srgbClr val="D87AB0"/>
              </a:solidFill>
              <a:latin typeface="Arial Black" panose="020B0A04020102020204" pitchFamily="34" charset="0"/>
            </a:endParaRPr>
          </a:p>
        </p:txBody>
      </p:sp>
      <p:sp>
        <p:nvSpPr>
          <p:cNvPr id="53" name="Text 13"/>
          <p:cNvSpPr/>
          <p:nvPr/>
        </p:nvSpPr>
        <p:spPr>
          <a:xfrm>
            <a:off x="213186" y="2828928"/>
            <a:ext cx="3323436" cy="71031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/>
          <a:lstStyle/>
          <a:p>
            <a:pPr marL="0" indent="0" algn="r">
              <a:buNone/>
            </a:pPr>
            <a:endParaRPr lang="ru-RU" sz="1200" dirty="0">
              <a:solidFill>
                <a:srgbClr val="D6E5E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Text 12"/>
          <p:cNvSpPr/>
          <p:nvPr/>
        </p:nvSpPr>
        <p:spPr>
          <a:xfrm>
            <a:off x="4260215" y="3509645"/>
            <a:ext cx="1496060" cy="35496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indent="0">
              <a:buNone/>
            </a:pPr>
            <a:r>
              <a:rPr sz="1300" b="0" i="0">
                <a:solidFill>
                  <a:srgbClr val="505468"/>
                </a:solidFill>
                <a:latin typeface="Arial Black" panose="020B0A04020102020204"/>
              </a:rPr>
              <a:t>Влияние на греческую письменность</a:t>
            </a:r>
            <a:endParaRPr lang="en-US" sz="1200" dirty="0">
              <a:solidFill>
                <a:srgbClr val="D87AB0"/>
              </a:solidFill>
              <a:latin typeface="Arial Black" panose="020B0A04020102020204" pitchFamily="34" charset="0"/>
            </a:endParaRPr>
          </a:p>
        </p:txBody>
      </p:sp>
      <p:sp>
        <p:nvSpPr>
          <p:cNvPr id="55" name="Text 13"/>
          <p:cNvSpPr/>
          <p:nvPr/>
        </p:nvSpPr>
        <p:spPr>
          <a:xfrm>
            <a:off x="5752894" y="3642697"/>
            <a:ext cx="3323436" cy="71031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/>
          <a:lstStyle/>
          <a:p>
            <a:pPr marL="0" indent="0">
              <a:buNone/>
            </a:pPr>
            <a:endParaRPr lang="ru-RU" sz="1200" dirty="0">
              <a:solidFill>
                <a:srgbClr val="D6E5E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Text 12"/>
          <p:cNvSpPr/>
          <p:nvPr/>
        </p:nvSpPr>
        <p:spPr>
          <a:xfrm>
            <a:off x="288925" y="4128770"/>
            <a:ext cx="2197100" cy="35496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indent="0" algn="r">
              <a:buNone/>
            </a:pPr>
            <a:r>
              <a:rPr sz="1300" b="0" i="0">
                <a:solidFill>
                  <a:srgbClr val="505468"/>
                </a:solidFill>
                <a:latin typeface="Arial Black" panose="020B0A04020102020204"/>
              </a:rPr>
              <a:t>Основа латинского алфавита и английского языка</a:t>
            </a:r>
            <a:endParaRPr lang="en-US" sz="1200" dirty="0">
              <a:solidFill>
                <a:srgbClr val="D87AB0"/>
              </a:solidFill>
              <a:latin typeface="Arial Black" panose="020B0A04020102020204" pitchFamily="34" charset="0"/>
            </a:endParaRPr>
          </a:p>
        </p:txBody>
      </p:sp>
      <p:sp>
        <p:nvSpPr>
          <p:cNvPr id="57" name="Text 13"/>
          <p:cNvSpPr/>
          <p:nvPr/>
        </p:nvSpPr>
        <p:spPr>
          <a:xfrm>
            <a:off x="252114" y="4336908"/>
            <a:ext cx="3323436" cy="71031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/>
          <a:lstStyle/>
          <a:p>
            <a:pPr marL="0" indent="0" algn="r">
              <a:buNone/>
            </a:pPr>
            <a:endParaRPr lang="ru-RU" sz="1200" dirty="0">
              <a:solidFill>
                <a:srgbClr val="D6E5E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Изображение 3"/>
          <p:cNvPicPr/>
          <p:nvPr/>
        </p:nvPicPr>
        <p:blipFill>
          <a:blip r:embed="rId1"/>
          <a:stretch>
            <a:fillRect/>
          </a:stretch>
        </p:blipFill>
        <p:spPr>
          <a:xfrm>
            <a:off x="5749290" y="895985"/>
            <a:ext cx="3216275" cy="2337435"/>
          </a:xfrm>
          <a:prstGeom prst="rect">
            <a:avLst/>
          </a:prstGeom>
        </p:spPr>
      </p:pic>
      <p:pic>
        <p:nvPicPr>
          <p:cNvPr id="5" name="Изображение 4"/>
          <p:cNvPicPr/>
          <p:nvPr/>
        </p:nvPicPr>
        <p:blipFill>
          <a:blip r:embed="rId2"/>
          <a:stretch>
            <a:fillRect/>
          </a:stretch>
        </p:blipFill>
        <p:spPr>
          <a:xfrm rot="840000">
            <a:off x="7595235" y="3149600"/>
            <a:ext cx="1172210" cy="1782445"/>
          </a:xfrm>
          <a:prstGeom prst="rect">
            <a:avLst/>
          </a:prstGeom>
        </p:spPr>
      </p:pic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420000">
            <a:off x="6431280" y="3210560"/>
            <a:ext cx="1123950" cy="180848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0" name="Rectangle 709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09" name="Google Shape;709;p65"/>
          <p:cNvSpPr txBox="1">
            <a:spLocks noGrp="1"/>
          </p:cNvSpPr>
          <p:nvPr>
            <p:ph type="title"/>
          </p:nvPr>
        </p:nvSpPr>
        <p:spPr>
          <a:xfrm>
            <a:off x="539496" y="26033"/>
            <a:ext cx="7884505" cy="1256705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sz="2000" b="0" i="0">
                <a:solidFill>
                  <a:srgbClr val="505468"/>
                </a:solidFill>
                <a:latin typeface="Arial Black" panose="020B0A04020102020204"/>
              </a:rPr>
              <a:t>Эволюция греческого алфавита</a:t>
            </a:r>
            <a:endParaRPr sz="2000" dirty="0">
              <a:latin typeface="Arial Black" panose="020B0A04020102020204" pitchFamily="34" charset="0"/>
            </a:endParaRPr>
          </a:p>
        </p:txBody>
      </p:sp>
      <p:grpSp>
        <p:nvGrpSpPr>
          <p:cNvPr id="98" name="Группа 97"/>
          <p:cNvGrpSpPr/>
          <p:nvPr/>
        </p:nvGrpSpPr>
        <p:grpSpPr>
          <a:xfrm>
            <a:off x="236649" y="1638171"/>
            <a:ext cx="8490198" cy="2388582"/>
            <a:chOff x="316401" y="2595709"/>
            <a:chExt cx="8490198" cy="2388582"/>
          </a:xfrm>
        </p:grpSpPr>
        <p:grpSp>
          <p:nvGrpSpPr>
            <p:cNvPr id="99" name="Группа 98"/>
            <p:cNvGrpSpPr/>
            <p:nvPr/>
          </p:nvGrpSpPr>
          <p:grpSpPr>
            <a:xfrm>
              <a:off x="433950" y="2595709"/>
              <a:ext cx="8372649" cy="2388582"/>
              <a:chOff x="131801" y="2487567"/>
              <a:chExt cx="8372649" cy="2388582"/>
            </a:xfrm>
          </p:grpSpPr>
          <p:cxnSp>
            <p:nvCxnSpPr>
              <p:cNvPr id="105" name="Прямая соединительная линия 104"/>
              <p:cNvCxnSpPr/>
              <p:nvPr/>
            </p:nvCxnSpPr>
            <p:spPr>
              <a:xfrm>
                <a:off x="131801" y="3659433"/>
                <a:ext cx="8143613" cy="62502"/>
              </a:xfrm>
              <a:prstGeom prst="line">
                <a:avLst/>
              </a:prstGeom>
              <a:ln w="19050">
                <a:solidFill>
                  <a:srgbClr val="EAEAE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6" name="Группа 105"/>
              <p:cNvGrpSpPr/>
              <p:nvPr/>
            </p:nvGrpSpPr>
            <p:grpSpPr>
              <a:xfrm>
                <a:off x="1044554" y="2487567"/>
                <a:ext cx="7459896" cy="2388582"/>
                <a:chOff x="1372451" y="2563942"/>
                <a:chExt cx="7459896" cy="2388582"/>
              </a:xfrm>
            </p:grpSpPr>
            <p:grpSp>
              <p:nvGrpSpPr>
                <p:cNvPr id="107" name="Группа 106"/>
                <p:cNvGrpSpPr/>
                <p:nvPr/>
              </p:nvGrpSpPr>
              <p:grpSpPr>
                <a:xfrm>
                  <a:off x="1372451" y="3508141"/>
                  <a:ext cx="484108" cy="484108"/>
                  <a:chOff x="726206" y="2539272"/>
                  <a:chExt cx="484108" cy="484108"/>
                </a:xfrm>
                <a:solidFill>
                  <a:srgbClr val="FFFFFF"/>
                </a:solidFill>
              </p:grpSpPr>
              <p:sp>
                <p:nvSpPr>
                  <p:cNvPr id="125" name="Shape 3"/>
                  <p:cNvSpPr/>
                  <p:nvPr/>
                </p:nvSpPr>
                <p:spPr>
                  <a:xfrm>
                    <a:off x="726206" y="2539272"/>
                    <a:ext cx="484108" cy="484108"/>
                  </a:xfrm>
                  <a:prstGeom prst="roundRect">
                    <a:avLst>
                      <a:gd name="adj" fmla="val 6668"/>
                    </a:avLst>
                  </a:prstGeom>
                  <a:solidFill>
                    <a:srgbClr val="EAEAEA"/>
                  </a:solidFill>
                  <a:ln>
                    <a:noFill/>
                  </a:ln>
                </p:spPr>
                <p:txBody>
                  <a:bodyPr/>
                  <a:p/>
                </p:txBody>
              </p:sp>
              <p:sp>
                <p:nvSpPr>
                  <p:cNvPr id="126" name="Text 4"/>
                  <p:cNvSpPr/>
                  <p:nvPr/>
                </p:nvSpPr>
                <p:spPr>
                  <a:xfrm>
                    <a:off x="912896" y="2629402"/>
                    <a:ext cx="110609" cy="303848"/>
                  </a:xfrm>
                  <a:prstGeom prst="rect">
                    <a:avLst/>
                  </a:prstGeom>
                  <a:solidFill>
                    <a:srgbClr val="EAEAEA"/>
                  </a:solidFill>
                  <a:ln>
                    <a:noFill/>
                  </a:ln>
                </p:spPr>
                <p:txBody>
                  <a:bodyPr wrap="none" lIns="0" tIns="0" rIns="0" bIns="0" rtlCol="0" anchor="t"/>
                  <a:lstStyle/>
                  <a:p>
                    <a:pPr marL="0" indent="0" algn="ctr">
                      <a:lnSpc>
                        <a:spcPts val="2350"/>
                      </a:lnSpc>
                      <a:buNone/>
                    </a:pPr>
                    <a:r>
                      <a:rPr lang="en-US" sz="2350" dirty="0">
                        <a:solidFill>
                          <a:srgbClr val="5B5F71"/>
                        </a:solidFill>
                        <a:latin typeface="Lora" panose="020B0604020202020204" pitchFamily="34" charset="0"/>
                        <a:ea typeface="Lora" panose="020B0604020202020204" pitchFamily="34" charset="-122"/>
                        <a:cs typeface="Lora" panose="020B0604020202020204" pitchFamily="34" charset="-120"/>
                      </a:rPr>
                      <a:t>1</a:t>
                    </a:r>
                    <a:endParaRPr lang="en-US" sz="2350" dirty="0">
                      <a:solidFill>
                        <a:srgbClr val="D6E5EF"/>
                      </a:solidFill>
                    </a:endParaRPr>
                  </a:p>
                </p:txBody>
              </p:sp>
            </p:grpSp>
            <p:grpSp>
              <p:nvGrpSpPr>
                <p:cNvPr id="108" name="Группа 107"/>
                <p:cNvGrpSpPr/>
                <p:nvPr/>
              </p:nvGrpSpPr>
              <p:grpSpPr>
                <a:xfrm>
                  <a:off x="2883031" y="3515734"/>
                  <a:ext cx="484108" cy="484108"/>
                  <a:chOff x="726206" y="2539272"/>
                  <a:chExt cx="484108" cy="484108"/>
                </a:xfrm>
                <a:solidFill>
                  <a:srgbClr val="FFFFFF"/>
                </a:solidFill>
              </p:grpSpPr>
              <p:sp>
                <p:nvSpPr>
                  <p:cNvPr id="123" name="Shape 3"/>
                  <p:cNvSpPr/>
                  <p:nvPr/>
                </p:nvSpPr>
                <p:spPr>
                  <a:xfrm>
                    <a:off x="726206" y="2539272"/>
                    <a:ext cx="484108" cy="484108"/>
                  </a:xfrm>
                  <a:prstGeom prst="roundRect">
                    <a:avLst>
                      <a:gd name="adj" fmla="val 6668"/>
                    </a:avLst>
                  </a:prstGeom>
                  <a:solidFill>
                    <a:srgbClr val="EAEAEA"/>
                  </a:solidFill>
                  <a:ln>
                    <a:noFill/>
                  </a:ln>
                </p:spPr>
                <p:txBody>
                  <a:bodyPr/>
                  <a:p/>
                </p:txBody>
              </p:sp>
              <p:sp>
                <p:nvSpPr>
                  <p:cNvPr id="124" name="Text 4"/>
                  <p:cNvSpPr/>
                  <p:nvPr/>
                </p:nvSpPr>
                <p:spPr>
                  <a:xfrm>
                    <a:off x="912896" y="2629402"/>
                    <a:ext cx="110609" cy="303848"/>
                  </a:xfrm>
                  <a:prstGeom prst="rect">
                    <a:avLst/>
                  </a:prstGeom>
                  <a:solidFill>
                    <a:srgbClr val="EAEAEA"/>
                  </a:solidFill>
                  <a:ln>
                    <a:noFill/>
                  </a:ln>
                </p:spPr>
                <p:txBody>
                  <a:bodyPr wrap="none" lIns="0" tIns="0" rIns="0" bIns="0" rtlCol="0" anchor="t"/>
                  <a:lstStyle/>
                  <a:p>
                    <a:pPr marL="0" indent="0" algn="ctr">
                      <a:lnSpc>
                        <a:spcPts val="2350"/>
                      </a:lnSpc>
                      <a:buNone/>
                    </a:pPr>
                    <a:r>
                      <a:rPr lang="ru-RU" sz="2350" dirty="0" smtClean="0">
                        <a:solidFill>
                          <a:srgbClr val="5B5F71"/>
                        </a:solidFill>
                        <a:latin typeface="Lora" panose="020B0604020202020204" pitchFamily="34" charset="0"/>
                        <a:ea typeface="Lora" panose="020B0604020202020204" pitchFamily="34" charset="-122"/>
                        <a:cs typeface="Lora" panose="020B0604020202020204" pitchFamily="34" charset="-120"/>
                      </a:rPr>
                      <a:t>2</a:t>
                    </a:r>
                    <a:endParaRPr lang="en-US" sz="2350" dirty="0">
                      <a:solidFill>
                        <a:srgbClr val="D6E5EF"/>
                      </a:solidFill>
                    </a:endParaRPr>
                  </a:p>
                </p:txBody>
              </p:sp>
            </p:grpSp>
            <p:grpSp>
              <p:nvGrpSpPr>
                <p:cNvPr id="109" name="Группа 108"/>
                <p:cNvGrpSpPr/>
                <p:nvPr/>
              </p:nvGrpSpPr>
              <p:grpSpPr>
                <a:xfrm>
                  <a:off x="4380484" y="3514612"/>
                  <a:ext cx="484108" cy="484108"/>
                  <a:chOff x="726206" y="2539272"/>
                  <a:chExt cx="484108" cy="484108"/>
                </a:xfrm>
                <a:solidFill>
                  <a:srgbClr val="FFFFFF"/>
                </a:solidFill>
              </p:grpSpPr>
              <p:sp>
                <p:nvSpPr>
                  <p:cNvPr id="121" name="Shape 3"/>
                  <p:cNvSpPr/>
                  <p:nvPr/>
                </p:nvSpPr>
                <p:spPr>
                  <a:xfrm>
                    <a:off x="726206" y="2539272"/>
                    <a:ext cx="484108" cy="484108"/>
                  </a:xfrm>
                  <a:prstGeom prst="roundRect">
                    <a:avLst>
                      <a:gd name="adj" fmla="val 6668"/>
                    </a:avLst>
                  </a:prstGeom>
                  <a:solidFill>
                    <a:srgbClr val="EAEAEA"/>
                  </a:solidFill>
                  <a:ln>
                    <a:noFill/>
                  </a:ln>
                </p:spPr>
                <p:txBody>
                  <a:bodyPr/>
                  <a:p/>
                </p:txBody>
              </p:sp>
              <p:sp>
                <p:nvSpPr>
                  <p:cNvPr id="122" name="Text 4"/>
                  <p:cNvSpPr/>
                  <p:nvPr/>
                </p:nvSpPr>
                <p:spPr>
                  <a:xfrm>
                    <a:off x="912896" y="2629402"/>
                    <a:ext cx="110609" cy="303848"/>
                  </a:xfrm>
                  <a:prstGeom prst="rect">
                    <a:avLst/>
                  </a:prstGeom>
                  <a:solidFill>
                    <a:srgbClr val="EAEAEA"/>
                  </a:solidFill>
                  <a:ln>
                    <a:noFill/>
                  </a:ln>
                </p:spPr>
                <p:txBody>
                  <a:bodyPr wrap="none" lIns="0" tIns="0" rIns="0" bIns="0" rtlCol="0" anchor="t"/>
                  <a:lstStyle/>
                  <a:p>
                    <a:pPr marL="0" indent="0" algn="ctr">
                      <a:lnSpc>
                        <a:spcPts val="2350"/>
                      </a:lnSpc>
                      <a:buNone/>
                    </a:pPr>
                    <a:r>
                      <a:rPr lang="ru-RU" sz="2350" dirty="0" smtClean="0">
                        <a:solidFill>
                          <a:srgbClr val="5B5F71"/>
                        </a:solidFill>
                        <a:latin typeface="Lora" panose="020B0604020202020204" pitchFamily="34" charset="0"/>
                        <a:ea typeface="Lora" panose="020B0604020202020204" pitchFamily="34" charset="-122"/>
                        <a:cs typeface="Lora" panose="020B0604020202020204" pitchFamily="34" charset="-120"/>
                      </a:rPr>
                      <a:t>3</a:t>
                    </a:r>
                    <a:endParaRPr lang="ru-RU" sz="2350" dirty="0" smtClean="0">
                      <a:solidFill>
                        <a:srgbClr val="5B5F71"/>
                      </a:solidFill>
                      <a:latin typeface="Lora" panose="020B0604020202020204" pitchFamily="34" charset="0"/>
                      <a:ea typeface="Lora" panose="020B0604020202020204" pitchFamily="34" charset="-122"/>
                      <a:cs typeface="Lora" panose="020B0604020202020204" pitchFamily="34" charset="-120"/>
                    </a:endParaRPr>
                  </a:p>
                  <a:p>
                    <a:pPr marL="0" indent="0" algn="ctr">
                      <a:lnSpc>
                        <a:spcPts val="2350"/>
                      </a:lnSpc>
                      <a:buNone/>
                    </a:pPr>
                    <a:endParaRPr lang="en-US" sz="2350" dirty="0">
                      <a:solidFill>
                        <a:srgbClr val="CC99FF"/>
                      </a:solidFill>
                    </a:endParaRPr>
                  </a:p>
                </p:txBody>
              </p:sp>
            </p:grpSp>
            <p:grpSp>
              <p:nvGrpSpPr>
                <p:cNvPr id="110" name="Группа 109"/>
                <p:cNvGrpSpPr/>
                <p:nvPr/>
              </p:nvGrpSpPr>
              <p:grpSpPr>
                <a:xfrm>
                  <a:off x="5826531" y="3507882"/>
                  <a:ext cx="484108" cy="484108"/>
                  <a:chOff x="726206" y="2539272"/>
                  <a:chExt cx="484108" cy="484108"/>
                </a:xfrm>
                <a:solidFill>
                  <a:srgbClr val="FFFFFF"/>
                </a:solidFill>
              </p:grpSpPr>
              <p:sp>
                <p:nvSpPr>
                  <p:cNvPr id="119" name="Shape 3"/>
                  <p:cNvSpPr/>
                  <p:nvPr/>
                </p:nvSpPr>
                <p:spPr>
                  <a:xfrm>
                    <a:off x="726206" y="2539272"/>
                    <a:ext cx="484108" cy="484108"/>
                  </a:xfrm>
                  <a:prstGeom prst="roundRect">
                    <a:avLst>
                      <a:gd name="adj" fmla="val 6668"/>
                    </a:avLst>
                  </a:prstGeom>
                  <a:solidFill>
                    <a:srgbClr val="EAEAEA"/>
                  </a:solidFill>
                  <a:ln>
                    <a:noFill/>
                  </a:ln>
                </p:spPr>
                <p:txBody>
                  <a:bodyPr/>
                  <a:p/>
                </p:txBody>
              </p:sp>
              <p:sp>
                <p:nvSpPr>
                  <p:cNvPr id="120" name="Text 4"/>
                  <p:cNvSpPr/>
                  <p:nvPr/>
                </p:nvSpPr>
                <p:spPr>
                  <a:xfrm>
                    <a:off x="912896" y="2629402"/>
                    <a:ext cx="110609" cy="303848"/>
                  </a:xfrm>
                  <a:prstGeom prst="rect">
                    <a:avLst/>
                  </a:prstGeom>
                  <a:solidFill>
                    <a:srgbClr val="EAEAEA"/>
                  </a:solidFill>
                  <a:ln>
                    <a:noFill/>
                  </a:ln>
                </p:spPr>
                <p:txBody>
                  <a:bodyPr wrap="none" lIns="0" tIns="0" rIns="0" bIns="0" rtlCol="0" anchor="t"/>
                  <a:lstStyle/>
                  <a:p>
                    <a:pPr marL="0" indent="0" algn="ctr">
                      <a:lnSpc>
                        <a:spcPts val="2350"/>
                      </a:lnSpc>
                      <a:buNone/>
                    </a:pPr>
                    <a:r>
                      <a:rPr lang="ru-RU" sz="2350" dirty="0" smtClean="0">
                        <a:solidFill>
                          <a:srgbClr val="5B5F71"/>
                        </a:solidFill>
                        <a:latin typeface="Lora" panose="020B0604020202020204" pitchFamily="34" charset="0"/>
                        <a:ea typeface="Lora" panose="020B0604020202020204" pitchFamily="34" charset="-122"/>
                        <a:cs typeface="Lora" panose="020B0604020202020204" pitchFamily="34" charset="-120"/>
                      </a:rPr>
                      <a:t>4</a:t>
                    </a:r>
                    <a:endParaRPr lang="ru-RU" sz="2350" dirty="0" smtClean="0">
                      <a:solidFill>
                        <a:srgbClr val="5B5F71"/>
                      </a:solidFill>
                      <a:latin typeface="Lora" panose="020B0604020202020204" pitchFamily="34" charset="0"/>
                      <a:ea typeface="Lora" panose="020B0604020202020204" pitchFamily="34" charset="-122"/>
                      <a:cs typeface="Lora" panose="020B0604020202020204" pitchFamily="34" charset="-120"/>
                    </a:endParaRPr>
                  </a:p>
                  <a:p>
                    <a:pPr marL="0" indent="0" algn="ctr">
                      <a:lnSpc>
                        <a:spcPts val="2350"/>
                      </a:lnSpc>
                      <a:buNone/>
                    </a:pPr>
                    <a:endParaRPr lang="en-US" sz="2350" dirty="0">
                      <a:solidFill>
                        <a:srgbClr val="CC99FF"/>
                      </a:solidFill>
                    </a:endParaRPr>
                  </a:p>
                </p:txBody>
              </p:sp>
            </p:grpSp>
            <p:grpSp>
              <p:nvGrpSpPr>
                <p:cNvPr id="111" name="Группа 110"/>
                <p:cNvGrpSpPr/>
                <p:nvPr/>
              </p:nvGrpSpPr>
              <p:grpSpPr>
                <a:xfrm>
                  <a:off x="7345838" y="3507882"/>
                  <a:ext cx="484108" cy="484108"/>
                  <a:chOff x="726206" y="2539272"/>
                  <a:chExt cx="484108" cy="484108"/>
                </a:xfrm>
                <a:solidFill>
                  <a:srgbClr val="FFFFFF"/>
                </a:solidFill>
              </p:grpSpPr>
              <p:sp>
                <p:nvSpPr>
                  <p:cNvPr id="117" name="Shape 3"/>
                  <p:cNvSpPr/>
                  <p:nvPr/>
                </p:nvSpPr>
                <p:spPr>
                  <a:xfrm>
                    <a:off x="726206" y="2539272"/>
                    <a:ext cx="484108" cy="484108"/>
                  </a:xfrm>
                  <a:prstGeom prst="roundRect">
                    <a:avLst>
                      <a:gd name="adj" fmla="val 6668"/>
                    </a:avLst>
                  </a:prstGeom>
                  <a:solidFill>
                    <a:srgbClr val="EAEAEA"/>
                  </a:solidFill>
                  <a:ln>
                    <a:noFill/>
                  </a:ln>
                </p:spPr>
                <p:txBody>
                  <a:bodyPr/>
                  <a:p/>
                </p:txBody>
              </p:sp>
              <p:sp>
                <p:nvSpPr>
                  <p:cNvPr id="118" name="Text 4"/>
                  <p:cNvSpPr/>
                  <p:nvPr/>
                </p:nvSpPr>
                <p:spPr>
                  <a:xfrm>
                    <a:off x="912896" y="2629402"/>
                    <a:ext cx="110609" cy="303848"/>
                  </a:xfrm>
                  <a:prstGeom prst="rect">
                    <a:avLst/>
                  </a:prstGeom>
                  <a:solidFill>
                    <a:srgbClr val="EAEAEA"/>
                  </a:solidFill>
                  <a:ln>
                    <a:noFill/>
                  </a:ln>
                </p:spPr>
                <p:txBody>
                  <a:bodyPr wrap="none" lIns="0" tIns="0" rIns="0" bIns="0" rtlCol="0" anchor="t"/>
                  <a:lstStyle/>
                  <a:p>
                    <a:pPr marL="0" indent="0" algn="ctr">
                      <a:lnSpc>
                        <a:spcPts val="2350"/>
                      </a:lnSpc>
                      <a:buNone/>
                    </a:pPr>
                    <a:r>
                      <a:rPr lang="ru-RU" sz="2350" dirty="0" smtClean="0">
                        <a:solidFill>
                          <a:srgbClr val="5B5F71"/>
                        </a:solidFill>
                        <a:latin typeface="Lora" panose="020B0604020202020204" pitchFamily="34" charset="0"/>
                        <a:ea typeface="Lora" panose="020B0604020202020204" pitchFamily="34" charset="-122"/>
                        <a:cs typeface="Lora" panose="020B0604020202020204" pitchFamily="34" charset="-120"/>
                      </a:rPr>
                      <a:t>5</a:t>
                    </a:r>
                    <a:endParaRPr lang="ru-RU" sz="2350" dirty="0" smtClean="0">
                      <a:solidFill>
                        <a:srgbClr val="5B5F71"/>
                      </a:solidFill>
                      <a:latin typeface="Lora" panose="020B0604020202020204" pitchFamily="34" charset="0"/>
                      <a:ea typeface="Lora" panose="020B0604020202020204" pitchFamily="34" charset="-122"/>
                      <a:cs typeface="Lora" panose="020B0604020202020204" pitchFamily="34" charset="-120"/>
                    </a:endParaRPr>
                  </a:p>
                  <a:p>
                    <a:pPr marL="0" indent="0" algn="ctr">
                      <a:lnSpc>
                        <a:spcPts val="2350"/>
                      </a:lnSpc>
                      <a:buNone/>
                    </a:pPr>
                    <a:endParaRPr lang="en-US" sz="2350" dirty="0">
                      <a:solidFill>
                        <a:srgbClr val="CC99FF"/>
                      </a:solidFill>
                    </a:endParaRPr>
                  </a:p>
                </p:txBody>
              </p:sp>
            </p:grpSp>
            <p:grpSp>
              <p:nvGrpSpPr>
                <p:cNvPr id="112" name="Группа 111"/>
                <p:cNvGrpSpPr/>
                <p:nvPr/>
              </p:nvGrpSpPr>
              <p:grpSpPr>
                <a:xfrm>
                  <a:off x="1833759" y="2563942"/>
                  <a:ext cx="6998588" cy="2388582"/>
                  <a:chOff x="1833759" y="2563942"/>
                  <a:chExt cx="6998588" cy="2388582"/>
                </a:xfrm>
              </p:grpSpPr>
              <p:sp>
                <p:nvSpPr>
                  <p:cNvPr id="113" name="Text 12"/>
                  <p:cNvSpPr/>
                  <p:nvPr/>
                </p:nvSpPr>
                <p:spPr>
                  <a:xfrm>
                    <a:off x="1833759" y="2563942"/>
                    <a:ext cx="2560649" cy="432382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lIns="0" tIns="0" rIns="0" bIns="0" rtlCol="0" anchor="ctr">
                    <a:noAutofit/>
                  </a:bodyPr>
                  <a:lstStyle/>
                  <a:p>
                    <a:pPr marL="0" indent="0" algn="ctr">
                      <a:buNone/>
                    </a:pPr>
                    <a:r>
                      <a:rPr sz="1100" b="0" i="0">
                        <a:solidFill>
                          <a:srgbClr val="5B5F71"/>
                        </a:solidFill>
                        <a:latin typeface="Arial Black" panose="020B0A04020102020204"/>
                      </a:rPr>
                      <a:t>Разные греческие диалекты использовали разные варианты алфавита</a:t>
                    </a:r>
                    <a:endParaRPr lang="en-US" dirty="0">
                      <a:solidFill>
                        <a:srgbClr val="D6E5EF"/>
                      </a:solidFill>
                      <a:latin typeface="Arial Black" panose="020B0A04020102020204" pitchFamily="34" charset="0"/>
                    </a:endParaRPr>
                  </a:p>
                </p:txBody>
              </p:sp>
              <p:sp>
                <p:nvSpPr>
                  <p:cNvPr id="114" name="Text 12"/>
                  <p:cNvSpPr/>
                  <p:nvPr/>
                </p:nvSpPr>
                <p:spPr>
                  <a:xfrm>
                    <a:off x="3345392" y="4528459"/>
                    <a:ext cx="2560649" cy="424065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lIns="0" tIns="0" rIns="0" bIns="0" rtlCol="0" anchor="ctr">
                    <a:noAutofit/>
                  </a:bodyPr>
                  <a:lstStyle/>
                  <a:p>
                    <a:pPr marL="0" indent="0" algn="ctr">
                      <a:buNone/>
                    </a:pPr>
                    <a:r>
                      <a:rPr sz="1100" b="0" i="0">
                        <a:solidFill>
                          <a:srgbClr val="5B5F71"/>
                        </a:solidFill>
                        <a:latin typeface="Arial Black" panose="020B0A04020102020204"/>
                      </a:rPr>
                      <a:t>Ионийский вариант стал доминирующим и распространился по Греции</a:t>
                    </a:r>
                    <a:endParaRPr lang="en-US" dirty="0">
                      <a:solidFill>
                        <a:srgbClr val="D6E5EF"/>
                      </a:solidFill>
                      <a:latin typeface="Arial Black" panose="020B0A04020102020204" pitchFamily="34" charset="0"/>
                    </a:endParaRPr>
                  </a:p>
                </p:txBody>
              </p:sp>
              <p:sp>
                <p:nvSpPr>
                  <p:cNvPr id="115" name="Text 12"/>
                  <p:cNvSpPr/>
                  <p:nvPr/>
                </p:nvSpPr>
                <p:spPr>
                  <a:xfrm>
                    <a:off x="4817875" y="2582296"/>
                    <a:ext cx="2491428" cy="404558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lIns="0" tIns="0" rIns="0" bIns="0" rtlCol="0" anchor="ctr">
                    <a:noAutofit/>
                  </a:bodyPr>
                  <a:lstStyle/>
                  <a:p>
                    <a:pPr marL="0" indent="0" algn="ctr">
                      <a:buNone/>
                    </a:pPr>
                    <a:r>
                      <a:rPr sz="1100" b="0" i="0">
                        <a:solidFill>
                          <a:srgbClr val="5B5F71"/>
                        </a:solidFill>
                        <a:latin typeface="Arial Black" panose="020B0A04020102020204"/>
                      </a:rPr>
                      <a:t>Основал этрусский и латинский алфавиты</a:t>
                    </a:r>
                    <a:endParaRPr lang="en-US" dirty="0">
                      <a:solidFill>
                        <a:srgbClr val="D6E5EF"/>
                      </a:solidFill>
                      <a:latin typeface="Arial Black" panose="020B0A04020102020204" pitchFamily="34" charset="0"/>
                    </a:endParaRPr>
                  </a:p>
                </p:txBody>
              </p:sp>
              <p:sp>
                <p:nvSpPr>
                  <p:cNvPr id="116" name="Text 12"/>
                  <p:cNvSpPr/>
                  <p:nvPr/>
                </p:nvSpPr>
                <p:spPr>
                  <a:xfrm>
                    <a:off x="6340919" y="4538213"/>
                    <a:ext cx="2491428" cy="404558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lIns="0" tIns="0" rIns="0" bIns="0" rtlCol="0" anchor="ctr">
                    <a:noAutofit/>
                  </a:bodyPr>
                  <a:lstStyle/>
                  <a:p>
                    <a:pPr marL="0" indent="0" algn="ctr">
                      <a:buNone/>
                    </a:pPr>
                    <a:r>
                      <a:rPr sz="1100" b="0" i="0">
                        <a:solidFill>
                          <a:srgbClr val="5B5F71"/>
                        </a:solidFill>
                        <a:latin typeface="Arial Black" panose="020B0A04020102020204"/>
                      </a:rPr>
                      <a:t>Влияние на современный алфавит</a:t>
                    </a:r>
                    <a:endParaRPr lang="en-US" dirty="0">
                      <a:solidFill>
                        <a:srgbClr val="D6E5EF"/>
                      </a:solidFill>
                      <a:latin typeface="Arial Black" panose="020B0A04020102020204" pitchFamily="34" charset="0"/>
                    </a:endParaRPr>
                  </a:p>
                </p:txBody>
              </p:sp>
            </p:grpSp>
          </p:grpSp>
        </p:grpSp>
        <p:cxnSp>
          <p:nvCxnSpPr>
            <p:cNvPr id="100" name="Прямая соединительная линия 99"/>
            <p:cNvCxnSpPr>
              <a:stCxn id="125" idx="2"/>
            </p:cNvCxnSpPr>
            <p:nvPr/>
          </p:nvCxnSpPr>
          <p:spPr>
            <a:xfrm>
              <a:off x="1588757" y="4024016"/>
              <a:ext cx="13127" cy="287143"/>
            </a:xfrm>
            <a:prstGeom prst="line">
              <a:avLst/>
            </a:prstGeom>
            <a:ln w="19050">
              <a:solidFill>
                <a:srgbClr val="EAEA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Прямая соединительная линия 100"/>
            <p:cNvCxnSpPr>
              <a:endCxn id="123" idx="0"/>
            </p:cNvCxnSpPr>
            <p:nvPr/>
          </p:nvCxnSpPr>
          <p:spPr>
            <a:xfrm>
              <a:off x="3095490" y="3248392"/>
              <a:ext cx="3847" cy="299109"/>
            </a:xfrm>
            <a:prstGeom prst="line">
              <a:avLst/>
            </a:prstGeom>
            <a:ln w="19050">
              <a:solidFill>
                <a:srgbClr val="EAEA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Прямая соединительная линия 101"/>
            <p:cNvCxnSpPr>
              <a:stCxn id="122" idx="2"/>
            </p:cNvCxnSpPr>
            <p:nvPr/>
          </p:nvCxnSpPr>
          <p:spPr>
            <a:xfrm>
              <a:off x="4596731" y="3940357"/>
              <a:ext cx="4040" cy="393170"/>
            </a:xfrm>
            <a:prstGeom prst="line">
              <a:avLst/>
            </a:prstGeom>
            <a:ln w="19050">
              <a:solidFill>
                <a:srgbClr val="EAEA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Прямая соединительная линия 102"/>
            <p:cNvCxnSpPr>
              <a:endCxn id="119" idx="0"/>
            </p:cNvCxnSpPr>
            <p:nvPr/>
          </p:nvCxnSpPr>
          <p:spPr>
            <a:xfrm flipH="1">
              <a:off x="6042837" y="3283854"/>
              <a:ext cx="1" cy="255795"/>
            </a:xfrm>
            <a:prstGeom prst="line">
              <a:avLst/>
            </a:prstGeom>
            <a:ln w="19050">
              <a:solidFill>
                <a:srgbClr val="EAEA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Text 12"/>
            <p:cNvSpPr/>
            <p:nvPr/>
          </p:nvSpPr>
          <p:spPr>
            <a:xfrm>
              <a:off x="316401" y="4506372"/>
              <a:ext cx="2560649" cy="4240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>
              <a:noAutofit/>
            </a:bodyPr>
            <a:lstStyle/>
            <a:p>
              <a:pPr marL="0" indent="0" algn="ctr">
                <a:buNone/>
              </a:pPr>
              <a:r>
                <a:rPr sz="1100" b="0" i="0">
                  <a:solidFill>
                    <a:srgbClr val="5B5F71"/>
                  </a:solidFill>
                  <a:latin typeface="Arial Black" panose="020B0A04020102020204"/>
                </a:rPr>
                <a:t>Финикийские буквы переосмыслены для обозначения гласных</a:t>
              </a:r>
              <a:endParaRPr lang="en-US" dirty="0">
                <a:solidFill>
                  <a:srgbClr val="D6E5EF"/>
                </a:solidFill>
                <a:latin typeface="Arial Black" panose="020B0A04020102020204" pitchFamily="34" charset="0"/>
              </a:endParaRPr>
            </a:p>
          </p:txBody>
        </p:sp>
      </p:grpSp>
      <p:cxnSp>
        <p:nvCxnSpPr>
          <p:cNvPr id="129" name="Прямая соединительная линия 128"/>
          <p:cNvCxnSpPr>
            <a:stCxn id="118" idx="2"/>
          </p:cNvCxnSpPr>
          <p:nvPr/>
        </p:nvCxnSpPr>
        <p:spPr>
          <a:xfrm flipH="1">
            <a:off x="7481133" y="2976089"/>
            <a:ext cx="1200" cy="377532"/>
          </a:xfrm>
          <a:prstGeom prst="line">
            <a:avLst/>
          </a:prstGeom>
          <a:ln w="19050">
            <a:solidFill>
              <a:srgbClr val="EAEAE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Изображение 1"/>
          <p:cNvPicPr/>
          <p:nvPr/>
        </p:nvPicPr>
        <p:blipFill>
          <a:blip r:embed="rId1"/>
          <a:stretch>
            <a:fillRect/>
          </a:stretch>
        </p:blipFill>
        <p:spPr>
          <a:xfrm rot="600000">
            <a:off x="5547995" y="-38735"/>
            <a:ext cx="2476500" cy="1748155"/>
          </a:xfrm>
          <a:prstGeom prst="rect">
            <a:avLst/>
          </a:prstGeom>
        </p:spPr>
      </p:pic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8380" y="402590"/>
            <a:ext cx="1447800" cy="200406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3">
      <a:dk1>
        <a:sysClr val="windowText" lastClr="000000"/>
      </a:dk1>
      <a:lt1>
        <a:srgbClr val="FA7AD8"/>
      </a:lt1>
      <a:dk2>
        <a:srgbClr val="222A35"/>
      </a:dk2>
      <a:lt2>
        <a:srgbClr val="D6DCE4"/>
      </a:lt2>
      <a:accent1>
        <a:srgbClr val="757070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7397</Words>
  <Application>WPS Presentation</Application>
  <PresentationFormat>Экран (16:9)</PresentationFormat>
  <Paragraphs>345</Paragraphs>
  <Slides>31</Slides>
  <Notes>90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56" baseType="lpstr">
      <vt:lpstr>Arial</vt:lpstr>
      <vt:lpstr>SimSun</vt:lpstr>
      <vt:lpstr>Wingdings</vt:lpstr>
      <vt:lpstr>Arial</vt:lpstr>
      <vt:lpstr>Arial Black</vt:lpstr>
      <vt:lpstr>Days One</vt:lpstr>
      <vt:lpstr>Lato</vt:lpstr>
      <vt:lpstr>Lato</vt:lpstr>
      <vt:lpstr>Poppins</vt:lpstr>
      <vt:lpstr>Segoe Print</vt:lpstr>
      <vt:lpstr>Roboto Condensed Light</vt:lpstr>
      <vt:lpstr>Verdana</vt:lpstr>
      <vt:lpstr>Arial Black</vt:lpstr>
      <vt:lpstr>Amatic SC</vt:lpstr>
      <vt:lpstr>DFMincho-SU</vt:lpstr>
      <vt:lpstr>MS UI Gothic</vt:lpstr>
      <vt:lpstr>Lora</vt:lpstr>
      <vt:lpstr>Lora</vt:lpstr>
      <vt:lpstr>Lora</vt:lpstr>
      <vt:lpstr>Tomorrow</vt:lpstr>
      <vt:lpstr>Tomorrow</vt:lpstr>
      <vt:lpstr>Tomorrow</vt:lpstr>
      <vt:lpstr>Microsoft YaHei</vt:lpstr>
      <vt:lpstr>Arial Unicode MS</vt:lpstr>
      <vt:lpstr>Тема Office</vt:lpstr>
      <vt:lpstr>"История английского алфавита"</vt:lpstr>
      <vt:lpstr>PowerPoint 演示文稿</vt:lpstr>
      <vt:lpstr>1</vt:lpstr>
      <vt:lpstr>Шумерская клинопись: истоки письменности</vt:lpstr>
      <vt:lpstr>Иероглифы:  Многообразие функций и влияние</vt:lpstr>
      <vt:lpstr>PowerPoint 演示文稿</vt:lpstr>
      <vt:lpstr>Протосинайское письмо</vt:lpstr>
      <vt:lpstr>PowerPoint 演示文稿</vt:lpstr>
      <vt:lpstr>Эволюция греческого алфавита</vt:lpstr>
      <vt:lpstr>Происхождение латинского алфавита</vt:lpstr>
      <vt:lpstr>Староанглийская письменность</vt:lpstr>
      <vt:lpstr>2</vt:lpstr>
      <vt:lpstr>Изменения в латинском алфавите в среднеанглийский период</vt:lpstr>
      <vt:lpstr>Влияние нормандского завоевания на английский язык</vt:lpstr>
      <vt:lpstr>Влияние книгопечатания на английский алфавит</vt:lpstr>
      <vt:lpstr>Эволюция английского алфавита</vt:lpstr>
      <vt:lpstr>PowerPoint 演示文稿</vt:lpstr>
      <vt:lpstr>Современный английский алфавит</vt:lpstr>
      <vt:lpstr>Викторина “Путешествие сквозь века: История английского алфавита”</vt:lpstr>
      <vt:lpstr>I. Теоретический блок (выбор ответа):  Инструкция: Выберите правильный ответ в заданиях с выбором ответа и выполните интерактивные задания. За каждый правильный ответ вы получаете 1 балл.</vt:lpstr>
      <vt:lpstr>От какого древнего алфавита произошел английский алфавит?  a) Египетские иероглифы b) Финикийский алфавит c) Клинопись d) Китайские иероглифы </vt:lpstr>
      <vt:lpstr>Какая древняя цивилизация внесла большой вклад в развитие алфавита, добавив гласные буквы?  a) Римская империя b) Древняя Греция c) Древний Египет d) Вавилон</vt:lpstr>
      <vt:lpstr>Как назывался алфавит, который использовали англосаксы до принятия латиницы?  a) Кириллица b) Глаголица c) Рунический алфавит d) Иероглифы</vt:lpstr>
      <vt:lpstr>Какие буквы отсутствовали в латинском алфавите, но были добавлены позже в английский?  a) A, B, C b) X, Y, Z c) J, U, W d) K, L, M</vt:lpstr>
      <vt:lpstr>Кто изобрел печатный станок с подвижными литерами, что способствовало распространению письменности?  a) Леонардо да Винчи b) Иоганн Гутенберг c) Исаак Ньютон d) Архимед </vt:lpstr>
      <vt:lpstr>II. Интерактивные задания</vt:lpstr>
      <vt:lpstr>Расшифруйте фразу, записанную древнеанглийскими рунами:  ᚠᚩᚱᚹᚫᚱᛞ ᛏᚩ ᚹᛁᚳᛏᚩᚱᚣ</vt:lpstr>
      <vt:lpstr>Соедините современные английские слова с их соответствиями:</vt:lpstr>
      <vt:lpstr>Запишите современное английское слово “wisdom” (мудрость) древнеанглийскими рунами (используйте таблицу соответствия рун и букв)</vt:lpstr>
      <vt:lpstr>Выпишите все слова, связанные с книгопечатанием, из следующего списка:  Book, Runes, Papyrus, Scroll, Computer, Print, Manuscript, Tablet, Typeface, Quill, Keyboard, Ink, Editor, Publisher, Algorithm, Font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INTERNET OF THINGS</dc:title>
  <dc:creator>Константин Половинко</dc:creator>
  <cp:lastModifiedBy>Дарья Войченко</cp:lastModifiedBy>
  <cp:revision>738</cp:revision>
  <dcterms:created xsi:type="dcterms:W3CDTF">2025-03-29T00:36:00Z</dcterms:created>
  <dcterms:modified xsi:type="dcterms:W3CDTF">2025-03-30T22:01:45Z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89B22617411A44C892F8BEA3BA9A7886_12</vt:lpwstr>
  </property>
  <property fmtid="{D5CDD505-2E9C-101B-9397-08002B2CF9AE}" pid="3" name="KSOProductBuildVer">
    <vt:lpwstr>1049-12.2.0.20326</vt:lpwstr>
  </property>
</Properties>
</file>