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80" r:id="rId4"/>
    <p:sldId id="273" r:id="rId5"/>
    <p:sldId id="272" r:id="rId6"/>
    <p:sldId id="257" r:id="rId7"/>
    <p:sldId id="275" r:id="rId8"/>
    <p:sldId id="276" r:id="rId9"/>
    <p:sldId id="269" r:id="rId10"/>
    <p:sldId id="258" r:id="rId11"/>
    <p:sldId id="279" r:id="rId12"/>
    <p:sldId id="271" r:id="rId13"/>
    <p:sldId id="261" r:id="rId14"/>
    <p:sldId id="262" r:id="rId15"/>
    <p:sldId id="263" r:id="rId16"/>
    <p:sldId id="264" r:id="rId17"/>
    <p:sldId id="265" r:id="rId18"/>
    <p:sldId id="268" r:id="rId19"/>
    <p:sldId id="27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FF0000"/>
    <a:srgbClr val="CC0066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8F278-0665-4569-AB89-D1667E71FA1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04252-1630-469C-82BC-2D2A37C67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B15A7-9054-4A11-BF26-BA893EDE5080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711C-F0C4-4063-8A26-0BC16E3B6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69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3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7" y="2158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68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38" y="2203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1" y="1318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8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022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22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BDCEC-EDE9-407D-8877-DD282E6557E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8BDF-F625-4895-AB07-7EC74C97F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792C2-4404-4879-8128-A8515B00C357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E6DD5-CE21-4DB1-B868-B5C4AD08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37E55-9DC5-43CA-ABDB-C55C1C94BD76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826DE-BDEA-4138-8406-0545CAD11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215D2-EBE7-4A67-A1A7-EDFE2ED1566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3241B-C64E-47C4-A7DA-517C994B5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96314-B35E-4681-B70F-97A065C1FEA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6460F-98C3-481F-8A45-445B06E28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DD86C-5B7E-499F-832C-DBED6AEB42F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33D31-3C5D-4391-AD7E-FCC0C4F92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9B894-86AB-4FA8-9168-B22EBC2477FE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9A724-F9F6-442C-B960-1BD13F85B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A66FF-4E81-4FDA-978D-9C80DF1C56DF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9CBAB-5363-40E2-8D23-4E962CB6B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7E894-FB25-43AF-9F40-525F31033C4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DD5C2-2618-41EF-B2B4-DB306EA73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66835-6751-465A-B5CE-AA9092FB3C7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4E0B7-3133-4ACA-89AF-2CC2A07AD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0AB89-BBD5-4BBF-941A-B9608F34309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1BCFA-7CF9-4590-872E-097B7A8C6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5A5C5-F7F1-4887-B069-D37F8D450867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8328B-277E-4285-8946-E320297CF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72AD5-A89C-43C2-812F-4AAC4E890493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F5A04-2A5A-4C50-82CA-7F74AB8A1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610BB-C97D-4695-A451-D70D7F24F2A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D25CE-C732-48CE-88AE-33B5E1CAD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7B50-111D-42A5-B94F-C052833FD1BF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A811F-B20A-4B92-8C3E-DDECF1ECC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23E4-5E3A-4DBA-ACE7-B40BA3515236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0FCC-B340-4600-95A1-C78F02392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D394-A527-4B5A-8F3D-DABD13CD0C37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F3AC3-A8A7-43CA-BFEE-D2A203A61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36BD0-5319-4A0D-A153-F338D4D029B9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5497E-2ADB-4117-A654-5B6ACBFC7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C1D5D-9ECD-4CDE-A977-70C1A4998DC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67712-783B-4343-9987-D9554F5AA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A8C44A-0A8E-4996-AE88-55CB33181A6E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B74FFE-0D13-4090-97BF-86E2E55CB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4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95" r:id="rId8"/>
    <p:sldLayoutId id="2147483677" r:id="rId9"/>
    <p:sldLayoutId id="21474836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49155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297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49157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58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59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9160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29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491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233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491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1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84" y="1723"/>
                  <a:ext cx="60" cy="28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2300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49172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3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4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230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4917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2302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49180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1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2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9183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4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5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6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7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8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9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0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1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2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3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4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5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6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919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19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CBDE4701-85B0-46D9-B8A4-56F1333139B9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920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20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913F0E5-E3EC-4C32-A5D2-F42B1298B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8" descr="1"/>
          <p:cNvPicPr>
            <a:picLocks noChangeAspect="1" noChangeArrowheads="1"/>
          </p:cNvPicPr>
          <p:nvPr/>
        </p:nvPicPr>
        <p:blipFill>
          <a:blip r:embed="rId2">
            <a:lum bright="-10000" contrast="6000"/>
          </a:blip>
          <a:srcRect/>
          <a:stretch>
            <a:fillRect/>
          </a:stretch>
        </p:blipFill>
        <p:spPr bwMode="auto">
          <a:xfrm>
            <a:off x="1547813" y="1052513"/>
            <a:ext cx="633571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327159" y="5424647"/>
            <a:ext cx="8412689" cy="1146578"/>
          </a:xfrm>
          <a:gradFill>
            <a:gsLst>
              <a:gs pos="0">
                <a:schemeClr val="accent1">
                  <a:tint val="70000"/>
                  <a:satMod val="130000"/>
                </a:schemeClr>
              </a:gs>
              <a:gs pos="43000">
                <a:schemeClr val="accent1">
                  <a:tint val="44000"/>
                  <a:satMod val="165000"/>
                </a:schemeClr>
              </a:gs>
              <a:gs pos="93000">
                <a:schemeClr val="accent1">
                  <a:tint val="15000"/>
                  <a:satMod val="165000"/>
                </a:schemeClr>
              </a:gs>
              <a:gs pos="100000">
                <a:schemeClr val="accent1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1">
                <a:shade val="50000"/>
                <a:satMod val="103000"/>
              </a:schemeClr>
            </a:solidFill>
          </a:ln>
          <a:effectLst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2000" smtClean="0">
                <a:solidFill>
                  <a:srgbClr val="CC0066"/>
                </a:solidFill>
                <a:latin typeface="Arial Black" pitchFamily="34" charset="0"/>
              </a:rPr>
              <a:t>«Дети – это счастье, созданное нашим трудом. Но, ведь и мы  счастливы тогда, когда счастливы наши дети, когда их глаза наполнены радостью».</a:t>
            </a:r>
            <a:r>
              <a:rPr lang="uk-UA" sz="2000" smtClean="0">
                <a:solidFill>
                  <a:srgbClr val="CC0066"/>
                </a:solidFill>
                <a:latin typeface="Arial Black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sz="2000" smtClean="0">
                <a:solidFill>
                  <a:srgbClr val="CC0066"/>
                </a:solidFill>
                <a:latin typeface="Arial Black" pitchFamily="34" charset="0"/>
              </a:rPr>
              <a:t>                                                              В.</a:t>
            </a:r>
            <a:r>
              <a:rPr lang="ru-RU" sz="2000" smtClean="0">
                <a:solidFill>
                  <a:srgbClr val="CC0066"/>
                </a:solidFill>
                <a:latin typeface="Arial Black" pitchFamily="34" charset="0"/>
              </a:rPr>
              <a:t>А. Сухомлинский</a:t>
            </a:r>
            <a:r>
              <a:rPr lang="ru-RU" sz="2000" b="1" smtClean="0">
                <a:solidFill>
                  <a:srgbClr val="2713BD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4581" name="Заголовок 1"/>
          <p:cNvSpPr txBox="1">
            <a:spLocks/>
          </p:cNvSpPr>
          <p:nvPr/>
        </p:nvSpPr>
        <p:spPr bwMode="auto">
          <a:xfrm>
            <a:off x="468313" y="142875"/>
            <a:ext cx="8389937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rgbClr val="9933FF"/>
                </a:solidFill>
              </a:rPr>
              <a:t>ПРОЕКТ «ВСЕ МЫ РОДОМ ИЗ ДЕТСТВА»</a:t>
            </a:r>
            <a:endParaRPr lang="uk-UA" sz="2000" b="1" dirty="0">
              <a:solidFill>
                <a:srgbClr val="9933FF"/>
              </a:solidFill>
            </a:endParaRPr>
          </a:p>
          <a:p>
            <a:pPr algn="ctr"/>
            <a:r>
              <a:rPr lang="ru-RU" sz="2000" b="1" dirty="0">
                <a:solidFill>
                  <a:srgbClr val="0000FF"/>
                </a:solidFill>
              </a:rPr>
              <a:t>Создание  условий </a:t>
            </a:r>
          </a:p>
          <a:p>
            <a:pPr algn="ctr"/>
            <a:r>
              <a:rPr lang="ru-RU" sz="2000" b="1" dirty="0">
                <a:solidFill>
                  <a:srgbClr val="0000FF"/>
                </a:solidFill>
              </a:rPr>
              <a:t>для сотрудничества взрослого с ребенком </a:t>
            </a:r>
          </a:p>
          <a:p>
            <a:pPr algn="ctr"/>
            <a:r>
              <a:rPr lang="ru-RU" sz="2000" b="1" dirty="0">
                <a:solidFill>
                  <a:srgbClr val="0000FF"/>
                </a:solidFill>
              </a:rPr>
              <a:t>в рамках дошкольного образовательного учреждения</a:t>
            </a:r>
            <a:r>
              <a:rPr lang="ru-RU" sz="2000" dirty="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290512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0000FF"/>
                </a:solidFill>
              </a:rPr>
              <a:t>Интерактивные формы работы с родителями</a:t>
            </a:r>
          </a:p>
        </p:txBody>
      </p:sp>
      <p:pic>
        <p:nvPicPr>
          <p:cNvPr id="34818" name="Picture 5" descr="SAM_2395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/>
          <a:stretch>
            <a:fillRect/>
          </a:stretch>
        </p:blipFill>
        <p:spPr bwMode="auto">
          <a:xfrm>
            <a:off x="250825" y="3500438"/>
            <a:ext cx="3671888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6" descr="Изображение 003"/>
          <p:cNvPicPr>
            <a:picLocks noChangeAspect="1" noChangeArrowheads="1"/>
          </p:cNvPicPr>
          <p:nvPr/>
        </p:nvPicPr>
        <p:blipFill>
          <a:blip r:embed="rId3">
            <a:lum bright="12000" contrast="6000"/>
          </a:blip>
          <a:srcRect/>
          <a:stretch>
            <a:fillRect/>
          </a:stretch>
        </p:blipFill>
        <p:spPr bwMode="auto">
          <a:xfrm>
            <a:off x="179388" y="404813"/>
            <a:ext cx="374491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xfrm>
            <a:off x="250825" y="2924175"/>
            <a:ext cx="3421063" cy="576263"/>
          </a:xfrm>
          <a:solidFill>
            <a:srgbClr val="CCFFFF">
              <a:alpha val="63921"/>
            </a:srgbClr>
          </a:solidFill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   Блиц-опрос и анкетирование</a:t>
            </a:r>
          </a:p>
          <a:p>
            <a:pPr>
              <a:buFont typeface="Wingdings 2" pitchFamily="18" charset="2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 в рамках работы с родителями</a:t>
            </a:r>
          </a:p>
        </p:txBody>
      </p:sp>
      <p:sp>
        <p:nvSpPr>
          <p:cNvPr id="34821" name="Rectangle 3"/>
          <p:cNvSpPr>
            <a:spLocks/>
          </p:cNvSpPr>
          <p:nvPr/>
        </p:nvSpPr>
        <p:spPr bwMode="auto">
          <a:xfrm>
            <a:off x="0" y="6021388"/>
            <a:ext cx="4211638" cy="549275"/>
          </a:xfrm>
          <a:prstGeom prst="rect">
            <a:avLst/>
          </a:prstGeom>
          <a:solidFill>
            <a:srgbClr val="CCFFFF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>
                <a:solidFill>
                  <a:srgbClr val="FF0000"/>
                </a:solidFill>
                <a:latin typeface="Times New Roman" pitchFamily="18" charset="0"/>
              </a:rPr>
              <a:t>Тренинговые упражнения и свобода импровизации создает психологический комфорт у участников</a:t>
            </a:r>
          </a:p>
        </p:txBody>
      </p:sp>
      <p:pic>
        <p:nvPicPr>
          <p:cNvPr id="7" name="Рисунок 2" descr="Изображение 54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5" y="392850"/>
            <a:ext cx="3857653" cy="289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/>
          </p:cNvSpPr>
          <p:nvPr/>
        </p:nvSpPr>
        <p:spPr bwMode="auto">
          <a:xfrm>
            <a:off x="4429124" y="2928934"/>
            <a:ext cx="3421063" cy="576263"/>
          </a:xfrm>
          <a:prstGeom prst="rect">
            <a:avLst/>
          </a:prstGeom>
          <a:solidFill>
            <a:srgbClr val="CCFFFF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Скайп-консультация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родителей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9" name="Рисунок 3" descr="Изображение 49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500438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/>
          </p:cNvSpPr>
          <p:nvPr/>
        </p:nvSpPr>
        <p:spPr bwMode="auto">
          <a:xfrm>
            <a:off x="4429124" y="6072206"/>
            <a:ext cx="4357718" cy="549275"/>
          </a:xfrm>
          <a:prstGeom prst="rect">
            <a:avLst/>
          </a:prstGeom>
          <a:solidFill>
            <a:srgbClr val="CCFFFF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Использование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мультимедиапособий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 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знакомство родителей с  адресами порталов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SAM_1971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4427538" y="333375"/>
            <a:ext cx="43211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6" descr="SAM_4076"/>
          <p:cNvPicPr>
            <a:picLocks noChangeAspect="1" noChangeArrowheads="1"/>
          </p:cNvPicPr>
          <p:nvPr/>
        </p:nvPicPr>
        <p:blipFill>
          <a:blip r:embed="rId3"/>
          <a:srcRect t="4718" r="22185" b="1967"/>
          <a:stretch>
            <a:fillRect/>
          </a:stretch>
        </p:blipFill>
        <p:spPr bwMode="auto">
          <a:xfrm>
            <a:off x="179388" y="188913"/>
            <a:ext cx="4211637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964613" cy="561975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z="2900" b="1" smtClean="0">
                <a:solidFill>
                  <a:srgbClr val="0000FF"/>
                </a:solidFill>
                <a:latin typeface="Times New Roman" pitchFamily="18" charset="0"/>
              </a:rPr>
              <a:t>ВОЛШЕБНЫЙ МИР СЕНСОРНОЙ КОМНАТЫ</a:t>
            </a:r>
          </a:p>
        </p:txBody>
      </p:sp>
      <p:sp>
        <p:nvSpPr>
          <p:cNvPr id="34821" name="Rectangle 2"/>
          <p:cNvSpPr>
            <a:spLocks/>
          </p:cNvSpPr>
          <p:nvPr/>
        </p:nvSpPr>
        <p:spPr bwMode="auto">
          <a:xfrm>
            <a:off x="323850" y="4149725"/>
            <a:ext cx="40322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900" b="1">
                <a:solidFill>
                  <a:srgbClr val="0000FF"/>
                </a:solidFill>
                <a:latin typeface="Times New Roman" pitchFamily="18" charset="0"/>
              </a:rPr>
              <a:t>«Игра – это искра, зажигающая огонек пытливости </a:t>
            </a:r>
            <a:br>
              <a:rPr lang="ru-RU" sz="2900" b="1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900" b="1">
                <a:solidFill>
                  <a:srgbClr val="0000FF"/>
                </a:solidFill>
                <a:latin typeface="Times New Roman" pitchFamily="18" charset="0"/>
              </a:rPr>
              <a:t>и любознательности». В.А. Сухомлинский</a:t>
            </a:r>
          </a:p>
        </p:txBody>
      </p:sp>
      <p:pic>
        <p:nvPicPr>
          <p:cNvPr id="35845" name="Picture 7" descr="Изображение 0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571875"/>
            <a:ext cx="43211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61" name="AutoShape 5"/>
          <p:cNvSpPr>
            <a:spLocks noChangeArrowheads="1"/>
          </p:cNvSpPr>
          <p:nvPr/>
        </p:nvSpPr>
        <p:spPr bwMode="auto">
          <a:xfrm>
            <a:off x="2555875" y="333375"/>
            <a:ext cx="4464050" cy="863600"/>
          </a:xfrm>
          <a:prstGeom prst="plaque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b="1">
                <a:solidFill>
                  <a:srgbClr val="000000"/>
                </a:solidFill>
                <a:latin typeface="Constantia" pitchFamily="18" charset="0"/>
              </a:rPr>
              <a:t>ЭТАПЫ  РАБОТИ С РОДИТЕЛЯМИ</a:t>
            </a:r>
            <a:endParaRPr lang="ru-RU" b="1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49862" name="AutoShape 6"/>
          <p:cNvSpPr>
            <a:spLocks noChangeArrowheads="1"/>
          </p:cNvSpPr>
          <p:nvPr/>
        </p:nvSpPr>
        <p:spPr bwMode="auto">
          <a:xfrm>
            <a:off x="250825" y="1484313"/>
            <a:ext cx="1963738" cy="1657350"/>
          </a:xfrm>
          <a:prstGeom prst="flowChartMagneticDisk">
            <a:avLst/>
          </a:pr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>
                <a:solidFill>
                  <a:srgbClr val="660066"/>
                </a:solidFill>
                <a:latin typeface="Constantia" pitchFamily="18" charset="0"/>
              </a:rPr>
              <a:t>диагностический</a:t>
            </a:r>
            <a:endParaRPr lang="ru-RU">
              <a:solidFill>
                <a:srgbClr val="660066"/>
              </a:solidFill>
              <a:latin typeface="Constantia" pitchFamily="18" charset="0"/>
            </a:endParaRPr>
          </a:p>
        </p:txBody>
      </p:sp>
      <p:sp>
        <p:nvSpPr>
          <p:cNvPr id="249863" name="AutoShape 7"/>
          <p:cNvSpPr>
            <a:spLocks noChangeArrowheads="1"/>
          </p:cNvSpPr>
          <p:nvPr/>
        </p:nvSpPr>
        <p:spPr bwMode="auto">
          <a:xfrm>
            <a:off x="4787900" y="1484313"/>
            <a:ext cx="1873250" cy="1584325"/>
          </a:xfrm>
          <a:prstGeom prst="flowChartMagneticDisk">
            <a:avLst/>
          </a:prstGeom>
          <a:gradFill rotWithShape="0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>
                <a:solidFill>
                  <a:srgbClr val="660066"/>
                </a:solidFill>
                <a:latin typeface="Constantia" pitchFamily="18" charset="0"/>
              </a:rPr>
              <a:t>развивающий</a:t>
            </a:r>
            <a:endParaRPr lang="ru-RU">
              <a:solidFill>
                <a:srgbClr val="660066"/>
              </a:solidFill>
              <a:latin typeface="Constantia" pitchFamily="18" charset="0"/>
            </a:endParaRPr>
          </a:p>
        </p:txBody>
      </p:sp>
      <p:sp>
        <p:nvSpPr>
          <p:cNvPr id="249864" name="AutoShape 8"/>
          <p:cNvSpPr>
            <a:spLocks noChangeArrowheads="1"/>
          </p:cNvSpPr>
          <p:nvPr/>
        </p:nvSpPr>
        <p:spPr bwMode="auto">
          <a:xfrm>
            <a:off x="7019925" y="1412875"/>
            <a:ext cx="1873250" cy="1655763"/>
          </a:xfrm>
          <a:prstGeom prst="flowChartMagneticDisk">
            <a:avLst/>
          </a:pr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>
                <a:solidFill>
                  <a:srgbClr val="660066"/>
                </a:solidFill>
                <a:latin typeface="Constantia" pitchFamily="18" charset="0"/>
              </a:rPr>
              <a:t>результативный</a:t>
            </a:r>
            <a:endParaRPr lang="ru-RU">
              <a:solidFill>
                <a:srgbClr val="660066"/>
              </a:solidFill>
              <a:latin typeface="Constantia" pitchFamily="18" charset="0"/>
            </a:endParaRPr>
          </a:p>
        </p:txBody>
      </p:sp>
      <p:sp>
        <p:nvSpPr>
          <p:cNvPr id="249865" name="AutoShape 9"/>
          <p:cNvSpPr>
            <a:spLocks noChangeArrowheads="1"/>
          </p:cNvSpPr>
          <p:nvPr/>
        </p:nvSpPr>
        <p:spPr bwMode="auto">
          <a:xfrm>
            <a:off x="2411413" y="1484313"/>
            <a:ext cx="2017712" cy="1584325"/>
          </a:xfrm>
          <a:prstGeom prst="flowChartMagneticDisk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uk-UA">
                <a:solidFill>
                  <a:srgbClr val="660066"/>
                </a:solidFill>
                <a:latin typeface="Constantia" pitchFamily="18" charset="0"/>
              </a:rPr>
              <a:t>организационный</a:t>
            </a:r>
            <a:endParaRPr lang="ru-RU">
              <a:solidFill>
                <a:srgbClr val="660066"/>
              </a:solidFill>
              <a:latin typeface="Constantia" pitchFamily="18" charset="0"/>
            </a:endParaRPr>
          </a:p>
        </p:txBody>
      </p:sp>
      <p:sp>
        <p:nvSpPr>
          <p:cNvPr id="249874" name="Rectangle 18"/>
          <p:cNvSpPr>
            <a:spLocks noChangeArrowheads="1"/>
          </p:cNvSpPr>
          <p:nvPr/>
        </p:nvSpPr>
        <p:spPr bwMode="auto">
          <a:xfrm>
            <a:off x="2627313" y="5084763"/>
            <a:ext cx="115093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sz="1200" b="1">
              <a:latin typeface="Times New Roman" pitchFamily="18" charset="0"/>
            </a:endParaRP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Занятия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 детьми</a:t>
            </a:r>
          </a:p>
        </p:txBody>
      </p:sp>
      <p:sp>
        <p:nvSpPr>
          <p:cNvPr id="249875" name="Rectangle 19"/>
          <p:cNvSpPr>
            <a:spLocks noChangeArrowheads="1"/>
          </p:cNvSpPr>
          <p:nvPr/>
        </p:nvSpPr>
        <p:spPr bwMode="auto">
          <a:xfrm>
            <a:off x="1908175" y="4149725"/>
            <a:ext cx="115093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Занятия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 родитлями</a:t>
            </a:r>
          </a:p>
        </p:txBody>
      </p:sp>
      <p:sp>
        <p:nvSpPr>
          <p:cNvPr id="249876" name="Rectangle 20"/>
          <p:cNvSpPr>
            <a:spLocks noChangeArrowheads="1"/>
          </p:cNvSpPr>
          <p:nvPr/>
        </p:nvSpPr>
        <p:spPr bwMode="auto">
          <a:xfrm>
            <a:off x="5292725" y="3500438"/>
            <a:ext cx="1008063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Создания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детских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дневников</a:t>
            </a:r>
          </a:p>
        </p:txBody>
      </p:sp>
      <p:sp>
        <p:nvSpPr>
          <p:cNvPr id="249877" name="Rectangle 21"/>
          <p:cNvSpPr>
            <a:spLocks noChangeArrowheads="1"/>
          </p:cNvSpPr>
          <p:nvPr/>
        </p:nvSpPr>
        <p:spPr bwMode="auto">
          <a:xfrm>
            <a:off x="3348038" y="4149725"/>
            <a:ext cx="115093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 sz="1400" b="1">
              <a:latin typeface="Times New Roman" pitchFamily="18" charset="0"/>
            </a:endParaRP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Занятия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 педагогами</a:t>
            </a:r>
          </a:p>
          <a:p>
            <a:endParaRPr lang="ru-RU" sz="1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49878" name="Rectangle 22"/>
          <p:cNvSpPr>
            <a:spLocks noChangeArrowheads="1"/>
          </p:cNvSpPr>
          <p:nvPr/>
        </p:nvSpPr>
        <p:spPr bwMode="auto">
          <a:xfrm>
            <a:off x="5364163" y="5013325"/>
            <a:ext cx="1350962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Конференции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Семинары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Мастер-классы</a:t>
            </a:r>
          </a:p>
        </p:txBody>
      </p:sp>
      <p:sp>
        <p:nvSpPr>
          <p:cNvPr id="249879" name="Rectangle 23"/>
          <p:cNvSpPr>
            <a:spLocks noChangeArrowheads="1"/>
          </p:cNvSpPr>
          <p:nvPr/>
        </p:nvSpPr>
        <p:spPr bwMode="auto">
          <a:xfrm>
            <a:off x="6011863" y="4149725"/>
            <a:ext cx="1008062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Родительские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собрания</a:t>
            </a:r>
          </a:p>
        </p:txBody>
      </p:sp>
      <p:sp>
        <p:nvSpPr>
          <p:cNvPr id="249880" name="Rectangle 24"/>
          <p:cNvSpPr>
            <a:spLocks noChangeArrowheads="1"/>
          </p:cNvSpPr>
          <p:nvPr/>
        </p:nvSpPr>
        <p:spPr bwMode="auto">
          <a:xfrm>
            <a:off x="4716463" y="4149725"/>
            <a:ext cx="10795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sz="1400" b="1">
                <a:solidFill>
                  <a:srgbClr val="0000FF"/>
                </a:solidFill>
                <a:latin typeface="Trajan Pro"/>
              </a:rPr>
              <a:t>Круглый </a:t>
            </a:r>
          </a:p>
          <a:p>
            <a:r>
              <a:rPr lang="uk-UA" sz="1400" b="1">
                <a:solidFill>
                  <a:srgbClr val="0000FF"/>
                </a:solidFill>
                <a:latin typeface="Trajan Pro"/>
              </a:rPr>
              <a:t>стол </a:t>
            </a:r>
            <a:endParaRPr lang="ru-RU" sz="1400" b="1">
              <a:solidFill>
                <a:srgbClr val="0000FF"/>
              </a:solidFill>
              <a:latin typeface="Trajan Pro"/>
            </a:endParaRPr>
          </a:p>
        </p:txBody>
      </p:sp>
      <p:sp>
        <p:nvSpPr>
          <p:cNvPr id="249882" name="Rectangle 26"/>
          <p:cNvSpPr>
            <a:spLocks noChangeArrowheads="1"/>
          </p:cNvSpPr>
          <p:nvPr/>
        </p:nvSpPr>
        <p:spPr bwMode="auto">
          <a:xfrm>
            <a:off x="3419475" y="5876925"/>
            <a:ext cx="2232025" cy="9810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Детские праздники, </a:t>
            </a:r>
          </a:p>
          <a:p>
            <a:pPr algn="ctr"/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развлечения,</a:t>
            </a:r>
          </a:p>
          <a:p>
            <a:pPr algn="ctr"/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выставки поделок</a:t>
            </a:r>
          </a:p>
          <a:p>
            <a:pPr algn="ctr"/>
            <a:endParaRPr lang="ru-RU" sz="1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49886" name="Rectangle 30"/>
          <p:cNvSpPr>
            <a:spLocks noChangeArrowheads="1"/>
          </p:cNvSpPr>
          <p:nvPr/>
        </p:nvSpPr>
        <p:spPr bwMode="auto">
          <a:xfrm>
            <a:off x="2627313" y="3500438"/>
            <a:ext cx="11525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Проведение 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тестов, блиц-</a:t>
            </a:r>
          </a:p>
          <a:p>
            <a:r>
              <a:rPr lang="ru-RU" sz="1400" b="1">
                <a:solidFill>
                  <a:srgbClr val="0000FF"/>
                </a:solidFill>
                <a:latin typeface="Times New Roman" pitchFamily="18" charset="0"/>
              </a:rPr>
              <a:t>опросов</a:t>
            </a:r>
          </a:p>
        </p:txBody>
      </p:sp>
      <p:sp>
        <p:nvSpPr>
          <p:cNvPr id="249887" name="AutoShape 31"/>
          <p:cNvSpPr>
            <a:spLocks noChangeArrowheads="1"/>
          </p:cNvSpPr>
          <p:nvPr/>
        </p:nvSpPr>
        <p:spPr bwMode="auto">
          <a:xfrm>
            <a:off x="323850" y="3573463"/>
            <a:ext cx="1368425" cy="855662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Консультации </a:t>
            </a:r>
          </a:p>
          <a:p>
            <a:pPr algn="ctr"/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(он-лайн) </a:t>
            </a:r>
          </a:p>
          <a:p>
            <a:pPr algn="ctr"/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для родителей</a:t>
            </a:r>
          </a:p>
        </p:txBody>
      </p:sp>
      <p:sp>
        <p:nvSpPr>
          <p:cNvPr id="249888" name="AutoShape 32"/>
          <p:cNvSpPr>
            <a:spLocks noChangeArrowheads="1"/>
          </p:cNvSpPr>
          <p:nvPr/>
        </p:nvSpPr>
        <p:spPr bwMode="auto">
          <a:xfrm>
            <a:off x="323850" y="4652963"/>
            <a:ext cx="1368425" cy="692150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Анкетирование</a:t>
            </a:r>
          </a:p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 родителей</a:t>
            </a:r>
            <a:endParaRPr lang="ru-RU" sz="1400">
              <a:latin typeface="Times New Roman" pitchFamily="18" charset="0"/>
            </a:endParaRPr>
          </a:p>
        </p:txBody>
      </p:sp>
      <p:sp>
        <p:nvSpPr>
          <p:cNvPr id="249891" name="AutoShape 35"/>
          <p:cNvSpPr>
            <a:spLocks noChangeArrowheads="1"/>
          </p:cNvSpPr>
          <p:nvPr/>
        </p:nvSpPr>
        <p:spPr bwMode="auto">
          <a:xfrm>
            <a:off x="468313" y="5734050"/>
            <a:ext cx="1389062" cy="981075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Рекламные </a:t>
            </a:r>
          </a:p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Объявления</a:t>
            </a:r>
          </a:p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Информация </a:t>
            </a:r>
          </a:p>
          <a:p>
            <a:r>
              <a:rPr lang="uk-UA" sz="1400">
                <a:solidFill>
                  <a:srgbClr val="000000"/>
                </a:solidFill>
                <a:latin typeface="Times New Roman" pitchFamily="18" charset="0"/>
              </a:rPr>
              <a:t>на сайте</a:t>
            </a:r>
            <a:endParaRPr lang="ru-RU" sz="140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sz="1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9892" name="AutoShape 36"/>
          <p:cNvSpPr>
            <a:spLocks noChangeArrowheads="1"/>
          </p:cNvSpPr>
          <p:nvPr/>
        </p:nvSpPr>
        <p:spPr bwMode="auto">
          <a:xfrm>
            <a:off x="7308850" y="3500438"/>
            <a:ext cx="1368425" cy="692150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Библиотечка </a:t>
            </a:r>
          </a:p>
          <a:p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для родителей</a:t>
            </a:r>
          </a:p>
        </p:txBody>
      </p:sp>
      <p:sp>
        <p:nvSpPr>
          <p:cNvPr id="249893" name="AutoShape 37"/>
          <p:cNvSpPr>
            <a:spLocks noChangeArrowheads="1"/>
          </p:cNvSpPr>
          <p:nvPr/>
        </p:nvSpPr>
        <p:spPr bwMode="auto">
          <a:xfrm>
            <a:off x="7235825" y="5516563"/>
            <a:ext cx="1512888" cy="909637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40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День открытых </a:t>
            </a:r>
          </a:p>
          <a:p>
            <a:r>
              <a:rPr lang="ru-RU" sz="1400">
                <a:solidFill>
                  <a:srgbClr val="000000"/>
                </a:solidFill>
                <a:latin typeface="Times New Roman" pitchFamily="18" charset="0"/>
              </a:rPr>
              <a:t>дверей </a:t>
            </a:r>
          </a:p>
          <a:p>
            <a:endParaRPr lang="ru-RU" sz="1400">
              <a:solidFill>
                <a:srgbClr val="000000"/>
              </a:solidFill>
              <a:latin typeface="Times New Roman" pitchFamily="18" charset="0"/>
            </a:endParaRPr>
          </a:p>
          <a:p>
            <a:endParaRPr lang="ru-RU" sz="1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9894" name="AutoShape 38"/>
          <p:cNvSpPr>
            <a:spLocks noChangeArrowheads="1"/>
          </p:cNvSpPr>
          <p:nvPr/>
        </p:nvSpPr>
        <p:spPr bwMode="auto">
          <a:xfrm>
            <a:off x="7380288" y="4437063"/>
            <a:ext cx="1512887" cy="720725"/>
          </a:xfrm>
          <a:prstGeom prst="octagon">
            <a:avLst>
              <a:gd name="adj" fmla="val 2928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>
                <a:latin typeface="Times New Roman" pitchFamily="18" charset="0"/>
              </a:rPr>
              <a:t>Конкурсы газет,</a:t>
            </a:r>
          </a:p>
          <a:p>
            <a:pPr algn="ctr"/>
            <a:r>
              <a:rPr lang="ru-RU" sz="1400">
                <a:latin typeface="Times New Roman" pitchFamily="18" charset="0"/>
              </a:rPr>
              <a:t> коллажей</a:t>
            </a:r>
          </a:p>
          <a:p>
            <a:pPr algn="ctr"/>
            <a:r>
              <a:rPr lang="ru-RU" sz="1400">
                <a:latin typeface="Times New Roman" pitchFamily="18" charset="0"/>
              </a:rPr>
              <a:t>акций</a:t>
            </a:r>
            <a:r>
              <a:rPr lang="ru-RU" sz="1200">
                <a:latin typeface="Times New Roman" pitchFamily="18" charset="0"/>
              </a:rPr>
              <a:t> </a:t>
            </a:r>
          </a:p>
        </p:txBody>
      </p:sp>
      <p:sp>
        <p:nvSpPr>
          <p:cNvPr id="249900" name="AutoShape 44"/>
          <p:cNvSpPr>
            <a:spLocks noChangeArrowheads="1"/>
          </p:cNvSpPr>
          <p:nvPr/>
        </p:nvSpPr>
        <p:spPr bwMode="auto">
          <a:xfrm rot="5400000">
            <a:off x="2969419" y="3015457"/>
            <a:ext cx="612775" cy="287337"/>
          </a:xfrm>
          <a:prstGeom prst="rightArrow">
            <a:avLst>
              <a:gd name="adj1" fmla="val 50000"/>
              <a:gd name="adj2" fmla="val 53315"/>
            </a:avLst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49901" name="AutoShape 45"/>
          <p:cNvSpPr>
            <a:spLocks noChangeArrowheads="1"/>
          </p:cNvSpPr>
          <p:nvPr/>
        </p:nvSpPr>
        <p:spPr bwMode="auto">
          <a:xfrm rot="5400000">
            <a:off x="5470525" y="2962275"/>
            <a:ext cx="649288" cy="287338"/>
          </a:xfrm>
          <a:prstGeom prst="rightArrow">
            <a:avLst>
              <a:gd name="adj1" fmla="val 50000"/>
              <a:gd name="adj2" fmla="val 56492"/>
            </a:avLst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49902" name="AutoShape 46"/>
          <p:cNvSpPr>
            <a:spLocks noChangeArrowheads="1"/>
          </p:cNvSpPr>
          <p:nvPr/>
        </p:nvSpPr>
        <p:spPr bwMode="auto">
          <a:xfrm rot="5400000">
            <a:off x="809625" y="3014663"/>
            <a:ext cx="611187" cy="287338"/>
          </a:xfrm>
          <a:prstGeom prst="rightArrow">
            <a:avLst>
              <a:gd name="adj1" fmla="val 50000"/>
              <a:gd name="adj2" fmla="val 53177"/>
            </a:avLst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49903" name="AutoShape 47"/>
          <p:cNvSpPr>
            <a:spLocks noChangeArrowheads="1"/>
          </p:cNvSpPr>
          <p:nvPr/>
        </p:nvSpPr>
        <p:spPr bwMode="auto">
          <a:xfrm rot="5400000">
            <a:off x="7649369" y="2944019"/>
            <a:ext cx="612775" cy="287337"/>
          </a:xfrm>
          <a:prstGeom prst="rightArrow">
            <a:avLst>
              <a:gd name="adj1" fmla="val 50000"/>
              <a:gd name="adj2" fmla="val 53315"/>
            </a:avLst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49906" name="Line 50"/>
          <p:cNvSpPr>
            <a:spLocks noChangeShapeType="1"/>
          </p:cNvSpPr>
          <p:nvPr/>
        </p:nvSpPr>
        <p:spPr bwMode="auto">
          <a:xfrm flipH="1">
            <a:off x="3635375" y="4797425"/>
            <a:ext cx="21590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07" name="Line 51"/>
          <p:cNvSpPr>
            <a:spLocks noChangeShapeType="1"/>
          </p:cNvSpPr>
          <p:nvPr/>
        </p:nvSpPr>
        <p:spPr bwMode="auto">
          <a:xfrm>
            <a:off x="2700338" y="4797425"/>
            <a:ext cx="287337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08" name="Line 52"/>
          <p:cNvSpPr>
            <a:spLocks noChangeShapeType="1"/>
          </p:cNvSpPr>
          <p:nvPr/>
        </p:nvSpPr>
        <p:spPr bwMode="auto">
          <a:xfrm flipH="1">
            <a:off x="5076825" y="3860800"/>
            <a:ext cx="21590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09" name="Line 53"/>
          <p:cNvSpPr>
            <a:spLocks noChangeShapeType="1"/>
          </p:cNvSpPr>
          <p:nvPr/>
        </p:nvSpPr>
        <p:spPr bwMode="auto">
          <a:xfrm flipH="1">
            <a:off x="6156325" y="4797425"/>
            <a:ext cx="142875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0" name="Line 54"/>
          <p:cNvSpPr>
            <a:spLocks noChangeShapeType="1"/>
          </p:cNvSpPr>
          <p:nvPr/>
        </p:nvSpPr>
        <p:spPr bwMode="auto">
          <a:xfrm flipH="1">
            <a:off x="5076825" y="5516563"/>
            <a:ext cx="215900" cy="2873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1" name="Line 55"/>
          <p:cNvSpPr>
            <a:spLocks noChangeShapeType="1"/>
          </p:cNvSpPr>
          <p:nvPr/>
        </p:nvSpPr>
        <p:spPr bwMode="auto">
          <a:xfrm>
            <a:off x="3851275" y="5516563"/>
            <a:ext cx="21590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2" name="Line 56"/>
          <p:cNvSpPr>
            <a:spLocks noChangeShapeType="1"/>
          </p:cNvSpPr>
          <p:nvPr/>
        </p:nvSpPr>
        <p:spPr bwMode="auto">
          <a:xfrm>
            <a:off x="5508625" y="4797425"/>
            <a:ext cx="21590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3" name="Line 57"/>
          <p:cNvSpPr>
            <a:spLocks noChangeShapeType="1"/>
          </p:cNvSpPr>
          <p:nvPr/>
        </p:nvSpPr>
        <p:spPr bwMode="auto">
          <a:xfrm>
            <a:off x="6300788" y="3860800"/>
            <a:ext cx="21590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4" name="Line 58"/>
          <p:cNvSpPr>
            <a:spLocks noChangeShapeType="1"/>
          </p:cNvSpPr>
          <p:nvPr/>
        </p:nvSpPr>
        <p:spPr bwMode="auto">
          <a:xfrm>
            <a:off x="3779838" y="3860800"/>
            <a:ext cx="21590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5" name="Line 59"/>
          <p:cNvSpPr>
            <a:spLocks noChangeShapeType="1"/>
          </p:cNvSpPr>
          <p:nvPr/>
        </p:nvSpPr>
        <p:spPr bwMode="auto">
          <a:xfrm flipH="1">
            <a:off x="2411413" y="3860800"/>
            <a:ext cx="21590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8" name="Line 62"/>
          <p:cNvSpPr>
            <a:spLocks noChangeShapeType="1"/>
          </p:cNvSpPr>
          <p:nvPr/>
        </p:nvSpPr>
        <p:spPr bwMode="auto">
          <a:xfrm>
            <a:off x="1042988" y="4292600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19" name="Line 63"/>
          <p:cNvSpPr>
            <a:spLocks noChangeShapeType="1"/>
          </p:cNvSpPr>
          <p:nvPr/>
        </p:nvSpPr>
        <p:spPr bwMode="auto">
          <a:xfrm>
            <a:off x="1116013" y="5373688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20" name="Line 64"/>
          <p:cNvSpPr>
            <a:spLocks noChangeShapeType="1"/>
          </p:cNvSpPr>
          <p:nvPr/>
        </p:nvSpPr>
        <p:spPr bwMode="auto">
          <a:xfrm>
            <a:off x="8101013" y="5157788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9924" name="Line 68"/>
          <p:cNvSpPr>
            <a:spLocks noChangeShapeType="1"/>
          </p:cNvSpPr>
          <p:nvPr/>
        </p:nvSpPr>
        <p:spPr bwMode="auto">
          <a:xfrm>
            <a:off x="7956550" y="422116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9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9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9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9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9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9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9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9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9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9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9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9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9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9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9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9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9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9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9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9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9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9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9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9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9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9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9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9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9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9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9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9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9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9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9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9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9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9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9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9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9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9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9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9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4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4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9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9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9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9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9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9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49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9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4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49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49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49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49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49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49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49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49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4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4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8500"/>
                            </p:stCondLst>
                            <p:childTnLst>
                              <p:par>
                                <p:cTn id="22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4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4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9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9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9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49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4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38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249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49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4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4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24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1500"/>
                            </p:stCondLst>
                            <p:childTnLst>
                              <p:par>
                                <p:cTn id="24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49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49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49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49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249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249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49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9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4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6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49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49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49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49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1" grpId="0" animBg="1"/>
      <p:bldP spid="249862" grpId="0" animBg="1"/>
      <p:bldP spid="249863" grpId="0" animBg="1"/>
      <p:bldP spid="249864" grpId="0" animBg="1"/>
      <p:bldP spid="249865" grpId="0" animBg="1"/>
      <p:bldP spid="249874" grpId="0" animBg="1"/>
      <p:bldP spid="249875" grpId="0" animBg="1"/>
      <p:bldP spid="249876" grpId="0" animBg="1"/>
      <p:bldP spid="249877" grpId="0" animBg="1"/>
      <p:bldP spid="249878" grpId="0" animBg="1"/>
      <p:bldP spid="249879" grpId="0" animBg="1"/>
      <p:bldP spid="249880" grpId="0" animBg="1"/>
      <p:bldP spid="249882" grpId="0" animBg="1"/>
      <p:bldP spid="249886" grpId="0" animBg="1"/>
      <p:bldP spid="249887" grpId="0" animBg="1"/>
      <p:bldP spid="249888" grpId="0" animBg="1"/>
      <p:bldP spid="249891" grpId="0" animBg="1"/>
      <p:bldP spid="249892" grpId="0" animBg="1"/>
      <p:bldP spid="249893" grpId="0" animBg="1"/>
      <p:bldP spid="249894" grpId="0" animBg="1"/>
      <p:bldP spid="249900" grpId="0" animBg="1"/>
      <p:bldP spid="249901" grpId="0" animBg="1"/>
      <p:bldP spid="249902" grpId="0" animBg="1"/>
      <p:bldP spid="249903" grpId="0" animBg="1"/>
      <p:bldP spid="249906" grpId="0" animBg="1"/>
      <p:bldP spid="249907" grpId="0" animBg="1"/>
      <p:bldP spid="249908" grpId="0" animBg="1"/>
      <p:bldP spid="249909" grpId="0" animBg="1"/>
      <p:bldP spid="249910" grpId="0" animBg="1"/>
      <p:bldP spid="249911" grpId="0" animBg="1"/>
      <p:bldP spid="249912" grpId="0" animBg="1"/>
      <p:bldP spid="249913" grpId="0" animBg="1"/>
      <p:bldP spid="249914" grpId="0" animBg="1"/>
      <p:bldP spid="249915" grpId="0" animBg="1"/>
      <p:bldP spid="249918" grpId="0" animBg="1"/>
      <p:bldP spid="249919" grpId="0" animBg="1"/>
      <p:bldP spid="249920" grpId="0" animBg="1"/>
      <p:bldP spid="2499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68" name="Picture 16" descr="IMG_0008"/>
          <p:cNvPicPr>
            <a:picLocks noChangeAspect="1" noChangeArrowheads="1"/>
          </p:cNvPicPr>
          <p:nvPr/>
        </p:nvPicPr>
        <p:blipFill>
          <a:blip r:embed="rId2"/>
          <a:srcRect l="35184" t="11449" r="3714"/>
          <a:stretch>
            <a:fillRect/>
          </a:stretch>
        </p:blipFill>
        <p:spPr bwMode="auto">
          <a:xfrm>
            <a:off x="6215063" y="1357313"/>
            <a:ext cx="2587625" cy="2473325"/>
          </a:xfrm>
          <a:prstGeom prst="rect">
            <a:avLst/>
          </a:prstGeom>
          <a:noFill/>
          <a:ln w="57150" cmpd="thinThick">
            <a:solidFill>
              <a:srgbClr val="660066"/>
            </a:solidFill>
            <a:miter lim="800000"/>
            <a:headEnd/>
            <a:tailEnd/>
          </a:ln>
        </p:spPr>
      </p:pic>
      <p:sp>
        <p:nvSpPr>
          <p:cNvPr id="253985" name="Rectangle 33"/>
          <p:cNvSpPr>
            <a:spLocks noChangeArrowheads="1"/>
          </p:cNvSpPr>
          <p:nvPr/>
        </p:nvSpPr>
        <p:spPr bwMode="auto">
          <a:xfrm>
            <a:off x="5000625" y="3786188"/>
            <a:ext cx="3914775" cy="954087"/>
          </a:xfrm>
          <a:prstGeom prst="rect">
            <a:avLst/>
          </a:prstGeom>
          <a:solidFill>
            <a:schemeClr val="accent6">
              <a:lumMod val="40000"/>
              <a:lumOff val="60000"/>
              <a:alpha val="8705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Анкетирование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 и </a:t>
            </a: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тесты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:</a:t>
            </a:r>
          </a:p>
          <a:p>
            <a:pPr lvl="1"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Какие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вы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родители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?»</a:t>
            </a:r>
          </a:p>
          <a:p>
            <a:pPr lvl="1">
              <a:defRPr/>
            </a:pP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“Права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и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обязанности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наших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детей”</a:t>
            </a:r>
            <a:endParaRPr lang="uk-UA" sz="1400" b="1" dirty="0">
              <a:solidFill>
                <a:srgbClr val="000000"/>
              </a:solidFill>
              <a:latin typeface="Constantia" pitchFamily="18" charset="0"/>
            </a:endParaRPr>
          </a:p>
          <a:p>
            <a:pPr lvl="1"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«Рисунок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семьи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»</a:t>
            </a:r>
            <a:endParaRPr lang="ru-RU" sz="1400" b="1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53961" name="AutoShape 9"/>
          <p:cNvSpPr>
            <a:spLocks noChangeArrowheads="1"/>
          </p:cNvSpPr>
          <p:nvPr/>
        </p:nvSpPr>
        <p:spPr bwMode="auto">
          <a:xfrm>
            <a:off x="2857500" y="142875"/>
            <a:ext cx="3929063" cy="1285875"/>
          </a:xfrm>
          <a:prstGeom prst="foldedCorner">
            <a:avLst>
              <a:gd name="adj" fmla="val 43162"/>
            </a:avLst>
          </a:prstGeom>
          <a:gradFill rotWithShape="0">
            <a:gsLst>
              <a:gs pos="0">
                <a:schemeClr val="bg1"/>
              </a:gs>
              <a:gs pos="100000">
                <a:srgbClr val="6600CC"/>
              </a:gs>
            </a:gsLst>
            <a:path path="rect">
              <a:fillToRect l="50000" t="50000" r="50000" b="50000"/>
            </a:path>
          </a:gradFill>
          <a:ln w="158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800" b="1" i="1">
              <a:solidFill>
                <a:srgbClr val="660066"/>
              </a:solidFill>
              <a:latin typeface="Harlow Solid Italic" pitchFamily="82" charset="0"/>
            </a:endParaRPr>
          </a:p>
          <a:p>
            <a:r>
              <a:rPr lang="ru-RU" sz="2800" b="1" i="1">
                <a:solidFill>
                  <a:srgbClr val="FF0000"/>
                </a:solidFill>
                <a:latin typeface="Harlow Solid Italic" pitchFamily="82" charset="0"/>
              </a:rPr>
              <a:t>ДИАГНОСТИЧЕСКИЙ </a:t>
            </a:r>
          </a:p>
          <a:p>
            <a:r>
              <a:rPr lang="ru-RU" sz="2800" b="1" i="1">
                <a:solidFill>
                  <a:srgbClr val="FF0000"/>
                </a:solidFill>
                <a:latin typeface="Harlow Solid Italic" pitchFamily="82" charset="0"/>
              </a:rPr>
              <a:t>ЭТАП</a:t>
            </a:r>
          </a:p>
        </p:txBody>
      </p:sp>
      <p:pic>
        <p:nvPicPr>
          <p:cNvPr id="253970" name="Picture 18" descr="IMG_0001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rcRect r="1698" b="19084"/>
          <a:stretch>
            <a:fillRect/>
          </a:stretch>
        </p:blipFill>
        <p:spPr bwMode="auto">
          <a:xfrm>
            <a:off x="6465888" y="4686300"/>
            <a:ext cx="2678112" cy="2171700"/>
          </a:xfrm>
          <a:prstGeom prst="rect">
            <a:avLst/>
          </a:prstGeom>
          <a:noFill/>
          <a:ln w="38100" cmpd="dbl">
            <a:solidFill>
              <a:srgbClr val="660066"/>
            </a:solidFill>
            <a:miter lim="800000"/>
            <a:headEnd/>
            <a:tailEnd/>
          </a:ln>
        </p:spPr>
      </p:pic>
      <p:pic>
        <p:nvPicPr>
          <p:cNvPr id="253977" name="Picture 25" descr="IMG_0009"/>
          <p:cNvPicPr>
            <a:picLocks noChangeAspect="1" noChangeArrowheads="1"/>
          </p:cNvPicPr>
          <p:nvPr/>
        </p:nvPicPr>
        <p:blipFill>
          <a:blip r:embed="rId4"/>
          <a:srcRect l="19766" t="11584" r="10289"/>
          <a:stretch>
            <a:fillRect/>
          </a:stretch>
        </p:blipFill>
        <p:spPr bwMode="auto">
          <a:xfrm>
            <a:off x="214313" y="3929063"/>
            <a:ext cx="2719387" cy="2281237"/>
          </a:xfrm>
          <a:prstGeom prst="rect">
            <a:avLst/>
          </a:prstGeom>
          <a:noFill/>
          <a:ln w="57150" cmpd="thickThin">
            <a:solidFill>
              <a:srgbClr val="660066"/>
            </a:solidFill>
            <a:miter lim="800000"/>
            <a:headEnd/>
            <a:tailEnd/>
          </a:ln>
        </p:spPr>
      </p:pic>
      <p:pic>
        <p:nvPicPr>
          <p:cNvPr id="253980" name="Picture 28" descr="IMG_0018"/>
          <p:cNvPicPr>
            <a:picLocks noChangeAspect="1" noChangeArrowheads="1"/>
          </p:cNvPicPr>
          <p:nvPr/>
        </p:nvPicPr>
        <p:blipFill>
          <a:blip r:embed="rId5">
            <a:lum bright="-12000"/>
          </a:blip>
          <a:srcRect l="6691" r="13235"/>
          <a:stretch>
            <a:fillRect/>
          </a:stretch>
        </p:blipFill>
        <p:spPr bwMode="auto">
          <a:xfrm>
            <a:off x="-109538" y="642938"/>
            <a:ext cx="2952751" cy="2393950"/>
          </a:xfrm>
          <a:prstGeom prst="rect">
            <a:avLst/>
          </a:prstGeom>
          <a:noFill/>
          <a:ln w="57150" cmpd="thinThick">
            <a:solidFill>
              <a:srgbClr val="660066"/>
            </a:solidFill>
            <a:miter lim="800000"/>
            <a:headEnd/>
            <a:tailEnd/>
          </a:ln>
        </p:spPr>
      </p:pic>
      <p:pic>
        <p:nvPicPr>
          <p:cNvPr id="253981" name="Picture 29" descr="j030125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260350"/>
            <a:ext cx="1441450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983" name="Rectangle 31"/>
          <p:cNvSpPr>
            <a:spLocks noChangeArrowheads="1"/>
          </p:cNvSpPr>
          <p:nvPr/>
        </p:nvSpPr>
        <p:spPr bwMode="auto">
          <a:xfrm>
            <a:off x="2286000" y="2428875"/>
            <a:ext cx="2952750" cy="13843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Консультации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 для </a:t>
            </a: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родителей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:</a:t>
            </a:r>
          </a:p>
          <a:p>
            <a:pPr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Ваши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отношения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с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детьми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»</a:t>
            </a:r>
          </a:p>
          <a:p>
            <a:pPr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Благополучие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в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семье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»</a:t>
            </a:r>
            <a:r>
              <a:rPr lang="ru-RU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</a:p>
          <a:p>
            <a:pPr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Особенности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развития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ребенка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с 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образовательными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проблемами »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3984" name="Rectangle 32"/>
          <p:cNvSpPr>
            <a:spLocks noChangeArrowheads="1"/>
          </p:cNvSpPr>
          <p:nvPr/>
        </p:nvSpPr>
        <p:spPr bwMode="auto">
          <a:xfrm>
            <a:off x="2786063" y="4857750"/>
            <a:ext cx="2879725" cy="1600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Рекламные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u="sng" dirty="0" err="1">
                <a:solidFill>
                  <a:srgbClr val="000000"/>
                </a:solidFill>
                <a:latin typeface="Constantia" pitchFamily="18" charset="0"/>
              </a:rPr>
              <a:t>объявления</a:t>
            </a:r>
            <a:r>
              <a:rPr lang="uk-UA" sz="1400" b="1" u="sng" dirty="0">
                <a:solidFill>
                  <a:srgbClr val="000000"/>
                </a:solidFill>
                <a:latin typeface="Constantia" pitchFamily="18" charset="0"/>
              </a:rPr>
              <a:t>:</a:t>
            </a:r>
            <a:r>
              <a:rPr lang="uk-UA" sz="1400" u="sng" dirty="0">
                <a:latin typeface="Constantia" pitchFamily="18" charset="0"/>
              </a:rPr>
              <a:t> </a:t>
            </a:r>
          </a:p>
          <a:p>
            <a:pPr>
              <a:defRPr/>
            </a:pP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«Для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родителей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наши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двери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всегда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открыты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»</a:t>
            </a:r>
          </a:p>
          <a:p>
            <a:pPr>
              <a:defRPr/>
            </a:pP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“Приглашаем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на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праздники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детского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сада”</a:t>
            </a:r>
            <a:endParaRPr lang="uk-UA" sz="1400" b="1" dirty="0">
              <a:solidFill>
                <a:srgbClr val="000000"/>
              </a:solidFill>
              <a:latin typeface="Constantia" pitchFamily="18" charset="0"/>
            </a:endParaRPr>
          </a:p>
          <a:p>
            <a:pPr>
              <a:defRPr/>
            </a:pP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“Встречаемся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в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Сказочном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400" b="1" dirty="0" err="1">
                <a:solidFill>
                  <a:srgbClr val="000000"/>
                </a:solidFill>
                <a:latin typeface="Constantia" pitchFamily="18" charset="0"/>
              </a:rPr>
              <a:t>городе</a:t>
            </a:r>
            <a:r>
              <a:rPr lang="uk-UA" sz="1400" b="1" dirty="0">
                <a:solidFill>
                  <a:srgbClr val="000000"/>
                </a:solidFill>
                <a:latin typeface="Constantia" pitchFamily="18" charset="0"/>
              </a:rPr>
              <a:t> ” </a:t>
            </a:r>
            <a:endParaRPr lang="ru-RU" sz="1400" b="1" dirty="0">
              <a:solidFill>
                <a:srgbClr val="0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3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3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3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3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3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53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3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3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3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85" grpId="0" animBg="1"/>
      <p:bldP spid="253961" grpId="0" animBg="1"/>
      <p:bldP spid="253983" grpId="0" animBg="1"/>
      <p:bldP spid="2539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5" name="Picture 5" descr="IMG_0001"/>
          <p:cNvPicPr>
            <a:picLocks noChangeAspect="1" noChangeArrowheads="1"/>
          </p:cNvPicPr>
          <p:nvPr/>
        </p:nvPicPr>
        <p:blipFill>
          <a:blip r:embed="rId2">
            <a:lum contrast="-6000"/>
          </a:blip>
          <a:srcRect l="56865" t="77399" r="9007" b="810"/>
          <a:stretch>
            <a:fillRect/>
          </a:stretch>
        </p:blipFill>
        <p:spPr bwMode="auto">
          <a:xfrm rot="-1030672">
            <a:off x="228600" y="58738"/>
            <a:ext cx="2422525" cy="2152650"/>
          </a:xfrm>
          <a:prstGeom prst="rect">
            <a:avLst/>
          </a:prstGeom>
          <a:noFill/>
          <a:ln w="57150" cmpd="thickThin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56007" name="Picture 7" descr="IMG_0001"/>
          <p:cNvPicPr>
            <a:picLocks noChangeAspect="1" noChangeArrowheads="1"/>
          </p:cNvPicPr>
          <p:nvPr/>
        </p:nvPicPr>
        <p:blipFill>
          <a:blip r:embed="rId3">
            <a:lum bright="-6000" contrast="6000"/>
          </a:blip>
          <a:srcRect l="49738" t="15527" r="18938" b="51662"/>
          <a:stretch>
            <a:fillRect/>
          </a:stretch>
        </p:blipFill>
        <p:spPr bwMode="auto">
          <a:xfrm>
            <a:off x="5929313" y="3714750"/>
            <a:ext cx="3111500" cy="2339975"/>
          </a:xfrm>
          <a:prstGeom prst="rect">
            <a:avLst/>
          </a:prstGeom>
          <a:noFill/>
          <a:ln w="57150" cmpd="thinThick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56017" name="Picture 17" descr="IMG_0003"/>
          <p:cNvPicPr>
            <a:picLocks noChangeAspect="1" noChangeArrowheads="1"/>
          </p:cNvPicPr>
          <p:nvPr/>
        </p:nvPicPr>
        <p:blipFill>
          <a:blip r:embed="rId4">
            <a:lum bright="-12000"/>
          </a:blip>
          <a:srcRect l="3058" b="5550"/>
          <a:stretch>
            <a:fillRect/>
          </a:stretch>
        </p:blipFill>
        <p:spPr bwMode="auto">
          <a:xfrm>
            <a:off x="0" y="3786188"/>
            <a:ext cx="3189288" cy="2084387"/>
          </a:xfrm>
          <a:prstGeom prst="rect">
            <a:avLst/>
          </a:prstGeom>
          <a:noFill/>
          <a:ln w="57150" cmpd="thinThick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56021" name="Picture 21" descr="IMG_0013"/>
          <p:cNvPicPr>
            <a:picLocks noChangeAspect="1" noChangeArrowheads="1"/>
          </p:cNvPicPr>
          <p:nvPr/>
        </p:nvPicPr>
        <p:blipFill>
          <a:blip r:embed="rId5">
            <a:lum bright="-6000"/>
          </a:blip>
          <a:srcRect t="9164" r="67" b="-504"/>
          <a:stretch>
            <a:fillRect/>
          </a:stretch>
        </p:blipFill>
        <p:spPr bwMode="auto">
          <a:xfrm>
            <a:off x="2786063" y="1785938"/>
            <a:ext cx="3240087" cy="2052637"/>
          </a:xfrm>
          <a:prstGeom prst="rect">
            <a:avLst/>
          </a:prstGeom>
          <a:noFill/>
          <a:ln w="57150" cmpd="thinThick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56022" name="Picture 22" descr="IMG_0006"/>
          <p:cNvPicPr>
            <a:picLocks noChangeAspect="1" noChangeArrowheads="1"/>
          </p:cNvPicPr>
          <p:nvPr/>
        </p:nvPicPr>
        <p:blipFill>
          <a:blip r:embed="rId6">
            <a:lum bright="-6000"/>
          </a:blip>
          <a:srcRect t="5089" b="-333"/>
          <a:stretch>
            <a:fillRect/>
          </a:stretch>
        </p:blipFill>
        <p:spPr bwMode="auto">
          <a:xfrm rot="-833985">
            <a:off x="6664325" y="354013"/>
            <a:ext cx="2625725" cy="1846262"/>
          </a:xfrm>
          <a:prstGeom prst="rect">
            <a:avLst/>
          </a:prstGeom>
          <a:noFill/>
          <a:ln w="57150" cmpd="thinThick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256025" name="Rectangle 25"/>
          <p:cNvSpPr>
            <a:spLocks noChangeArrowheads="1"/>
          </p:cNvSpPr>
          <p:nvPr/>
        </p:nvSpPr>
        <p:spPr bwMode="auto">
          <a:xfrm>
            <a:off x="3286125" y="3786188"/>
            <a:ext cx="2592388" cy="6461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Занятия с педагогами</a:t>
            </a:r>
          </a:p>
          <a:p>
            <a:r>
              <a:rPr lang="uk-UA" sz="1200" b="1">
                <a:solidFill>
                  <a:srgbClr val="000000"/>
                </a:solidFill>
                <a:latin typeface="Constantia" pitchFamily="18" charset="0"/>
              </a:rPr>
              <a:t> </a:t>
            </a:r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Цикл «Психологическая компетентность взрослых»</a:t>
            </a:r>
            <a:r>
              <a:rPr lang="ru-RU" sz="1200">
                <a:solidFill>
                  <a:srgbClr val="6600CC"/>
                </a:solidFill>
                <a:latin typeface="Constantia" pitchFamily="18" charset="0"/>
              </a:rPr>
              <a:t> </a:t>
            </a:r>
          </a:p>
        </p:txBody>
      </p:sp>
      <p:sp>
        <p:nvSpPr>
          <p:cNvPr id="256026" name="Rectangle 26"/>
          <p:cNvSpPr>
            <a:spLocks noChangeArrowheads="1"/>
          </p:cNvSpPr>
          <p:nvPr/>
        </p:nvSpPr>
        <p:spPr bwMode="auto">
          <a:xfrm>
            <a:off x="285750" y="5857875"/>
            <a:ext cx="3732213" cy="83026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Занятия с родителями</a:t>
            </a:r>
          </a:p>
          <a:p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«Методы общения с детьми»</a:t>
            </a:r>
          </a:p>
          <a:p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«Детские проблемы дошкольного возраста»</a:t>
            </a:r>
            <a:r>
              <a:rPr lang="ru-RU" sz="1200">
                <a:solidFill>
                  <a:srgbClr val="6600CC"/>
                </a:solidFill>
                <a:latin typeface="Constantia" pitchFamily="18" charset="0"/>
              </a:rPr>
              <a:t> </a:t>
            </a:r>
            <a:endParaRPr lang="ru-RU" sz="1200" b="1">
              <a:solidFill>
                <a:srgbClr val="6600CC"/>
              </a:solidFill>
              <a:latin typeface="Constantia" pitchFamily="18" charset="0"/>
            </a:endParaRPr>
          </a:p>
          <a:p>
            <a:endParaRPr lang="ru-RU" sz="1200" b="1">
              <a:solidFill>
                <a:srgbClr val="6600CC"/>
              </a:solidFill>
              <a:latin typeface="Constantia" pitchFamily="18" charset="0"/>
            </a:endParaRPr>
          </a:p>
        </p:txBody>
      </p:sp>
      <p:sp>
        <p:nvSpPr>
          <p:cNvPr id="256028" name="Rectangle 28"/>
          <p:cNvSpPr>
            <a:spLocks noChangeArrowheads="1"/>
          </p:cNvSpPr>
          <p:nvPr/>
        </p:nvSpPr>
        <p:spPr bwMode="auto">
          <a:xfrm>
            <a:off x="5000625" y="5929313"/>
            <a:ext cx="3214688" cy="83026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Занятия с детьми</a:t>
            </a:r>
          </a:p>
          <a:p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Цикл «Интересная психология »</a:t>
            </a:r>
          </a:p>
          <a:p>
            <a:pPr lvl="1"/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     -путь в садик; путь к себе;</a:t>
            </a:r>
          </a:p>
          <a:p>
            <a:pPr lvl="1"/>
            <a:r>
              <a:rPr lang="uk-UA" sz="1200" b="1">
                <a:solidFill>
                  <a:srgbClr val="6600CC"/>
                </a:solidFill>
                <a:latin typeface="Constantia" pitchFamily="18" charset="0"/>
              </a:rPr>
              <a:t>     - путь в школу.</a:t>
            </a:r>
          </a:p>
        </p:txBody>
      </p:sp>
      <p:sp>
        <p:nvSpPr>
          <p:cNvPr id="256029" name="Rectangle 29"/>
          <p:cNvSpPr>
            <a:spLocks noChangeArrowheads="1"/>
          </p:cNvSpPr>
          <p:nvPr/>
        </p:nvSpPr>
        <p:spPr bwMode="auto">
          <a:xfrm>
            <a:off x="250825" y="2420938"/>
            <a:ext cx="1873250" cy="46196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Проведение тестов </a:t>
            </a:r>
          </a:p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с детьми</a:t>
            </a:r>
          </a:p>
        </p:txBody>
      </p:sp>
      <p:sp>
        <p:nvSpPr>
          <p:cNvPr id="256030" name="Rectangle 30"/>
          <p:cNvSpPr>
            <a:spLocks noChangeArrowheads="1"/>
          </p:cNvSpPr>
          <p:nvPr/>
        </p:nvSpPr>
        <p:spPr bwMode="auto">
          <a:xfrm>
            <a:off x="6659563" y="2133600"/>
            <a:ext cx="2305050" cy="46196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i="1" u="sng">
                <a:solidFill>
                  <a:srgbClr val="000000"/>
                </a:solidFill>
                <a:latin typeface="Constantia" pitchFamily="18" charset="0"/>
              </a:rPr>
              <a:t>Проведение тестов с педагогами и родителями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2857500" y="142875"/>
            <a:ext cx="3929063" cy="1285875"/>
          </a:xfrm>
          <a:prstGeom prst="foldedCorner">
            <a:avLst>
              <a:gd name="adj" fmla="val 43162"/>
            </a:avLst>
          </a:prstGeom>
          <a:gradFill rotWithShape="0">
            <a:gsLst>
              <a:gs pos="0">
                <a:schemeClr val="bg1"/>
              </a:gs>
              <a:gs pos="100000">
                <a:srgbClr val="6600CC"/>
              </a:gs>
            </a:gsLst>
            <a:path path="rect">
              <a:fillToRect l="50000" t="50000" r="50000" b="50000"/>
            </a:path>
          </a:gradFill>
          <a:ln w="158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800" b="1" i="1">
              <a:solidFill>
                <a:srgbClr val="660066"/>
              </a:solidFill>
              <a:latin typeface="Harlow Solid Italic" pitchFamily="82" charset="0"/>
            </a:endParaRPr>
          </a:p>
          <a:p>
            <a:r>
              <a:rPr lang="ru-RU" sz="2800" b="1" i="1">
                <a:solidFill>
                  <a:srgbClr val="FF0000"/>
                </a:solidFill>
                <a:latin typeface="Harlow Solid Italic" pitchFamily="82" charset="0"/>
              </a:rPr>
              <a:t>ОРГАНИЗАЦИОННЫЙ  </a:t>
            </a:r>
          </a:p>
          <a:p>
            <a:r>
              <a:rPr lang="ru-RU" sz="2800" b="1" i="1">
                <a:solidFill>
                  <a:srgbClr val="FF0000"/>
                </a:solidFill>
                <a:latin typeface="Harlow Solid Italic" pitchFamily="82" charset="0"/>
              </a:rPr>
              <a:t>ЭТАП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25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5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5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2000"/>
                                        <p:tgtEl>
                                          <p:spTgt spid="25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25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5" grpId="0" animBg="1"/>
      <p:bldP spid="256026" grpId="0" animBg="1"/>
      <p:bldP spid="256028" grpId="0" animBg="1"/>
      <p:bldP spid="256029" grpId="0" animBg="1"/>
      <p:bldP spid="256030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ФОТОМАТЕРІАЛИ\батьківські збори гр7\Изображение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142875"/>
            <a:ext cx="278606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9" name="Picture 15" descr="IMG_0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4400" y="4214813"/>
            <a:ext cx="3017838" cy="2071687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57041" name="Picture 17" descr="IMG_0004"/>
          <p:cNvPicPr>
            <a:picLocks noChangeAspect="1" noChangeArrowheads="1"/>
          </p:cNvPicPr>
          <p:nvPr/>
        </p:nvPicPr>
        <p:blipFill>
          <a:blip r:embed="rId4">
            <a:lum bright="-18000"/>
          </a:blip>
          <a:srcRect l="16840"/>
          <a:stretch>
            <a:fillRect/>
          </a:stretch>
        </p:blipFill>
        <p:spPr bwMode="auto">
          <a:xfrm rot="-764379">
            <a:off x="122238" y="307975"/>
            <a:ext cx="2214562" cy="1784350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57049" name="Picture 25" descr="DSCN088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3573463"/>
            <a:ext cx="2519362" cy="18891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7034" name="Picture 10" descr="IMG_00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1785938"/>
            <a:ext cx="2519362" cy="1692275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57028" name="AutoShape 4"/>
          <p:cNvSpPr>
            <a:spLocks noChangeArrowheads="1"/>
          </p:cNvSpPr>
          <p:nvPr/>
        </p:nvSpPr>
        <p:spPr bwMode="auto">
          <a:xfrm>
            <a:off x="2214563" y="0"/>
            <a:ext cx="4248150" cy="1381125"/>
          </a:xfrm>
          <a:prstGeom prst="foldedCorner">
            <a:avLst>
              <a:gd name="adj" fmla="val 43162"/>
            </a:avLst>
          </a:prstGeom>
          <a:gradFill rotWithShape="0">
            <a:gsLst>
              <a:gs pos="0">
                <a:schemeClr val="bg1"/>
              </a:gs>
              <a:gs pos="100000">
                <a:srgbClr val="6600CC"/>
              </a:gs>
            </a:gsLst>
            <a:path path="rect">
              <a:fillToRect l="50000" t="50000" r="50000" b="50000"/>
            </a:path>
          </a:gradFill>
          <a:ln w="158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 sz="2800" b="1" i="1">
              <a:solidFill>
                <a:srgbClr val="FF0000"/>
              </a:solidFill>
              <a:latin typeface="Harlow Solid Italic" pitchFamily="82" charset="0"/>
            </a:endParaRPr>
          </a:p>
          <a:p>
            <a:r>
              <a:rPr lang="uk-UA" sz="2800" b="1" i="1">
                <a:solidFill>
                  <a:srgbClr val="FF0000"/>
                </a:solidFill>
                <a:latin typeface="Harlow Solid Italic" pitchFamily="82" charset="0"/>
              </a:rPr>
              <a:t>РАЗВИВАЮЩИЙ ЭТАП</a:t>
            </a:r>
          </a:p>
        </p:txBody>
      </p:sp>
      <p:pic>
        <p:nvPicPr>
          <p:cNvPr id="257036" name="Picture 12" descr="IMG_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143375"/>
            <a:ext cx="3135313" cy="2049463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57040" name="Picture 16" descr="IMG_0016"/>
          <p:cNvPicPr>
            <a:picLocks noChangeAspect="1" noChangeArrowheads="1"/>
          </p:cNvPicPr>
          <p:nvPr/>
        </p:nvPicPr>
        <p:blipFill>
          <a:blip r:embed="rId8">
            <a:lum bright="12000"/>
          </a:blip>
          <a:srcRect/>
          <a:stretch>
            <a:fillRect/>
          </a:stretch>
        </p:blipFill>
        <p:spPr bwMode="auto">
          <a:xfrm>
            <a:off x="2500313" y="2500313"/>
            <a:ext cx="2087562" cy="1365250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57044" name="Rectangle 20"/>
          <p:cNvSpPr>
            <a:spLocks noChangeArrowheads="1"/>
          </p:cNvSpPr>
          <p:nvPr/>
        </p:nvSpPr>
        <p:spPr bwMode="auto">
          <a:xfrm>
            <a:off x="3857625" y="5214938"/>
            <a:ext cx="2151063" cy="5842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i="1" u="sng">
                <a:solidFill>
                  <a:srgbClr val="000000"/>
                </a:solidFill>
                <a:latin typeface="Times New Roman" pitchFamily="18" charset="0"/>
              </a:rPr>
              <a:t>Создание детского дневника</a:t>
            </a:r>
          </a:p>
        </p:txBody>
      </p:sp>
      <p:sp>
        <p:nvSpPr>
          <p:cNvPr id="257045" name="Rectangle 21"/>
          <p:cNvSpPr>
            <a:spLocks noChangeArrowheads="1"/>
          </p:cNvSpPr>
          <p:nvPr/>
        </p:nvSpPr>
        <p:spPr bwMode="auto">
          <a:xfrm>
            <a:off x="4643438" y="5934075"/>
            <a:ext cx="3286125" cy="9239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 b="1" i="1" u="sng">
                <a:solidFill>
                  <a:srgbClr val="000000"/>
                </a:solidFill>
                <a:latin typeface="Times New Roman" pitchFamily="18" charset="0"/>
              </a:rPr>
              <a:t>Круглый стол, мастер-класс </a:t>
            </a:r>
          </a:p>
          <a:p>
            <a:pPr algn="ctr"/>
            <a:r>
              <a:rPr lang="uk-UA" sz="1400" b="1">
                <a:latin typeface="Times New Roman" pitchFamily="18" charset="0"/>
              </a:rPr>
              <a:t>«Психологическое здоровье детей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«Особенности развития детей с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 образовательными потребностями»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57046" name="Rectangle 22"/>
          <p:cNvSpPr>
            <a:spLocks noChangeArrowheads="1"/>
          </p:cNvSpPr>
          <p:nvPr/>
        </p:nvSpPr>
        <p:spPr bwMode="auto">
          <a:xfrm>
            <a:off x="6443663" y="2000250"/>
            <a:ext cx="2414587" cy="12620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 b="1" i="1" u="sng">
                <a:solidFill>
                  <a:srgbClr val="000000"/>
                </a:solidFill>
                <a:latin typeface="Times New Roman" pitchFamily="18" charset="0"/>
              </a:rPr>
              <a:t>Родительские собрания</a:t>
            </a:r>
            <a:endParaRPr lang="uk-UA" sz="1600" b="1">
              <a:latin typeface="Constantia" pitchFamily="18" charset="0"/>
            </a:endParaRPr>
          </a:p>
          <a:p>
            <a:r>
              <a:rPr lang="uk-UA" sz="1200" b="1">
                <a:latin typeface="Times New Roman" pitchFamily="18" charset="0"/>
              </a:rPr>
              <a:t>«Адаптация к дошкольному учреждению»</a:t>
            </a:r>
          </a:p>
          <a:p>
            <a:r>
              <a:rPr lang="uk-UA" sz="1200" b="1">
                <a:latin typeface="Times New Roman" pitchFamily="18" charset="0"/>
              </a:rPr>
              <a:t>«Подготовка детей к школе</a:t>
            </a:r>
          </a:p>
          <a:p>
            <a:r>
              <a:rPr lang="uk-UA" sz="1200" b="1">
                <a:latin typeface="Times New Roman" pitchFamily="18" charset="0"/>
              </a:rPr>
              <a:t>«Социализация в детском коллективе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57047" name="Rectangle 23"/>
          <p:cNvSpPr>
            <a:spLocks noChangeArrowheads="1"/>
          </p:cNvSpPr>
          <p:nvPr/>
        </p:nvSpPr>
        <p:spPr bwMode="auto">
          <a:xfrm>
            <a:off x="214313" y="2071688"/>
            <a:ext cx="2500312" cy="10779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 i="1" u="sng">
                <a:solidFill>
                  <a:srgbClr val="000000"/>
                </a:solidFill>
                <a:latin typeface="Times New Roman" pitchFamily="18" charset="0"/>
              </a:rPr>
              <a:t>Конференции: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 «Инклюзивное обучение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 в детсаду»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«Современная семья глазами родителей»</a:t>
            </a:r>
          </a:p>
        </p:txBody>
      </p:sp>
      <p:sp>
        <p:nvSpPr>
          <p:cNvPr id="257048" name="Rectangle 24"/>
          <p:cNvSpPr>
            <a:spLocks noChangeArrowheads="1"/>
          </p:cNvSpPr>
          <p:nvPr/>
        </p:nvSpPr>
        <p:spPr bwMode="auto">
          <a:xfrm>
            <a:off x="285750" y="6000750"/>
            <a:ext cx="3103563" cy="677863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 b="1" i="1" u="sng">
                <a:solidFill>
                  <a:srgbClr val="000000"/>
                </a:solidFill>
                <a:latin typeface="Times New Roman" pitchFamily="18" charset="0"/>
              </a:rPr>
              <a:t>Детские конкурсы, праздники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«Семья года», «Маленькие журавлята», «День здоровья»</a:t>
            </a:r>
            <a:r>
              <a:rPr lang="ru-RU" sz="1200">
                <a:latin typeface="Times New Roman" pitchFamily="18" charset="0"/>
              </a:rPr>
              <a:t> </a:t>
            </a:r>
            <a:endParaRPr lang="uk-UA" sz="12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7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25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25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2000"/>
                                        <p:tgtEl>
                                          <p:spTgt spid="25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3" dur="2000"/>
                                        <p:tgtEl>
                                          <p:spTgt spid="257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6" dur="2000"/>
                                        <p:tgtEl>
                                          <p:spTgt spid="25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5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25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25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8" grpId="0" animBg="1"/>
      <p:bldP spid="257044" grpId="0" animBg="1"/>
      <p:bldP spid="257045" grpId="0" animBg="1"/>
      <p:bldP spid="257046" grpId="0" animBg="1"/>
      <p:bldP spid="257047" grpId="0" animBg="1"/>
      <p:bldP spid="2570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4" name="Picture 8" descr="SAM_35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4076700"/>
            <a:ext cx="33020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 descr="SAM_21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96975"/>
            <a:ext cx="3889375" cy="29686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" name="Рисунок 11" descr="SAM_4150.JPG"/>
          <p:cNvPicPr>
            <a:picLocks noChangeAspect="1"/>
          </p:cNvPicPr>
          <p:nvPr/>
        </p:nvPicPr>
        <p:blipFill>
          <a:blip r:embed="rId4">
            <a:lum bright="18000"/>
          </a:blip>
          <a:srcRect t="27820" r="2255"/>
          <a:stretch>
            <a:fillRect/>
          </a:stretch>
        </p:blipFill>
        <p:spPr bwMode="auto">
          <a:xfrm>
            <a:off x="5273675" y="620713"/>
            <a:ext cx="3870325" cy="2143125"/>
          </a:xfrm>
          <a:prstGeom prst="rect">
            <a:avLst/>
          </a:prstGeom>
          <a:noFill/>
          <a:ln w="9525">
            <a:solidFill>
              <a:srgbClr val="0076A3"/>
            </a:solidFill>
            <a:miter lim="800000"/>
            <a:headEnd/>
            <a:tailEnd/>
          </a:ln>
        </p:spPr>
      </p:pic>
      <p:sp>
        <p:nvSpPr>
          <p:cNvPr id="258052" name="AutoShape 4"/>
          <p:cNvSpPr>
            <a:spLocks noChangeArrowheads="1"/>
          </p:cNvSpPr>
          <p:nvPr/>
        </p:nvSpPr>
        <p:spPr bwMode="auto">
          <a:xfrm>
            <a:off x="2051050" y="142875"/>
            <a:ext cx="4537075" cy="1095375"/>
          </a:xfrm>
          <a:prstGeom prst="foldedCorner">
            <a:avLst>
              <a:gd name="adj" fmla="val 43162"/>
            </a:avLst>
          </a:prstGeom>
          <a:gradFill rotWithShape="0">
            <a:gsLst>
              <a:gs pos="0">
                <a:schemeClr val="bg1"/>
              </a:gs>
              <a:gs pos="100000">
                <a:srgbClr val="6600CC"/>
              </a:gs>
            </a:gsLst>
            <a:path path="rect">
              <a:fillToRect l="50000" t="50000" r="50000" b="50000"/>
            </a:path>
          </a:gradFill>
          <a:ln w="158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i="1">
                <a:solidFill>
                  <a:srgbClr val="FF0000"/>
                </a:solidFill>
                <a:latin typeface="Harlow Solid Italic" pitchFamily="82" charset="0"/>
              </a:rPr>
              <a:t>РЕЗУЛЬТАТИВНЫЙ ЭТАП</a:t>
            </a:r>
          </a:p>
        </p:txBody>
      </p:sp>
      <p:sp>
        <p:nvSpPr>
          <p:cNvPr id="258068" name="Rectangle 20"/>
          <p:cNvSpPr>
            <a:spLocks noChangeArrowheads="1"/>
          </p:cNvSpPr>
          <p:nvPr/>
        </p:nvSpPr>
        <p:spPr bwMode="auto">
          <a:xfrm>
            <a:off x="5867400" y="2636838"/>
            <a:ext cx="2963863" cy="134143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600" b="1" i="1" u="sng">
                <a:solidFill>
                  <a:srgbClr val="000000"/>
                </a:solidFill>
                <a:latin typeface="Times New Roman" pitchFamily="18" charset="0"/>
              </a:rPr>
              <a:t>Психологическая библиотека для родителей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«Советы психолога»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«Практика сказкотерапии»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«Вместе в школу»</a:t>
            </a:r>
            <a:r>
              <a:rPr lang="ru-RU" sz="1200" b="1">
                <a:latin typeface="Times New Roman" pitchFamily="18" charset="0"/>
              </a:rPr>
              <a:t> </a:t>
            </a:r>
          </a:p>
          <a:p>
            <a:pPr algn="ctr"/>
            <a:endParaRPr lang="ru-RU" sz="1400" b="1">
              <a:latin typeface="Times New Roman" pitchFamily="18" charset="0"/>
            </a:endParaRPr>
          </a:p>
        </p:txBody>
      </p:sp>
      <p:sp>
        <p:nvSpPr>
          <p:cNvPr id="258069" name="Rectangle 21"/>
          <p:cNvSpPr>
            <a:spLocks noChangeArrowheads="1"/>
          </p:cNvSpPr>
          <p:nvPr/>
        </p:nvSpPr>
        <p:spPr bwMode="auto">
          <a:xfrm>
            <a:off x="539750" y="3860800"/>
            <a:ext cx="2714625" cy="14938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u="sng">
                <a:latin typeface="Times New Roman" pitchFamily="18" charset="0"/>
              </a:rPr>
              <a:t>Конкурсы газет,</a:t>
            </a:r>
          </a:p>
          <a:p>
            <a:pPr algn="ctr"/>
            <a:r>
              <a:rPr lang="ru-RU" b="1" i="1" u="sng">
                <a:latin typeface="Times New Roman" pitchFamily="18" charset="0"/>
              </a:rPr>
              <a:t> коллажей</a:t>
            </a:r>
          </a:p>
          <a:p>
            <a:pPr algn="ctr"/>
            <a:r>
              <a:rPr lang="ru-RU" b="1" i="1" u="sng">
                <a:latin typeface="Times New Roman" pitchFamily="18" charset="0"/>
              </a:rPr>
              <a:t>акций </a:t>
            </a:r>
          </a:p>
          <a:p>
            <a:pPr algn="ctr"/>
            <a:r>
              <a:rPr lang="uk-UA" sz="1400" b="1">
                <a:latin typeface="Times New Roman" pitchFamily="18" charset="0"/>
              </a:rPr>
              <a:t>«</a:t>
            </a:r>
            <a:r>
              <a:rPr lang="uk-UA" sz="1200" b="1">
                <a:latin typeface="Times New Roman" pitchFamily="18" charset="0"/>
              </a:rPr>
              <a:t>Подари улыбку», </a:t>
            </a:r>
          </a:p>
          <a:p>
            <a:pPr algn="ctr"/>
            <a:r>
              <a:rPr lang="uk-UA" sz="1200" b="1">
                <a:latin typeface="Times New Roman" pitchFamily="18" charset="0"/>
              </a:rPr>
              <a:t>«Мы вместе, малыш!»</a:t>
            </a:r>
            <a:r>
              <a:rPr lang="ru-RU" sz="1200" b="1">
                <a:latin typeface="Times New Roman" pitchFamily="18" charset="0"/>
              </a:rPr>
              <a:t> </a:t>
            </a:r>
          </a:p>
          <a:p>
            <a:pPr algn="ctr"/>
            <a:r>
              <a:rPr lang="ru-RU" sz="1200" b="1">
                <a:latin typeface="Times New Roman" pitchFamily="18" charset="0"/>
              </a:rPr>
              <a:t>«Счастливая семья!»</a:t>
            </a:r>
          </a:p>
        </p:txBody>
      </p:sp>
      <p:sp>
        <p:nvSpPr>
          <p:cNvPr id="258070" name="Rectangle 22"/>
          <p:cNvSpPr>
            <a:spLocks noChangeArrowheads="1"/>
          </p:cNvSpPr>
          <p:nvPr/>
        </p:nvSpPr>
        <p:spPr bwMode="auto">
          <a:xfrm>
            <a:off x="3851275" y="6521450"/>
            <a:ext cx="4608513" cy="3968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u="sng">
                <a:solidFill>
                  <a:srgbClr val="000000"/>
                </a:solidFill>
                <a:latin typeface="Times New Roman" pitchFamily="18" charset="0"/>
              </a:rPr>
              <a:t>День открытых дверей</a:t>
            </a:r>
          </a:p>
        </p:txBody>
      </p:sp>
      <p:pic>
        <p:nvPicPr>
          <p:cNvPr id="39945" name="Picture 9" descr="DSCN1149"/>
          <p:cNvPicPr>
            <a:picLocks noChangeAspect="1" noChangeArrowheads="1"/>
          </p:cNvPicPr>
          <p:nvPr/>
        </p:nvPicPr>
        <p:blipFill>
          <a:blip r:embed="rId5"/>
          <a:srcRect l="4164"/>
          <a:stretch>
            <a:fillRect/>
          </a:stretch>
        </p:blipFill>
        <p:spPr bwMode="auto">
          <a:xfrm>
            <a:off x="6588125" y="4076700"/>
            <a:ext cx="25558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8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80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80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2" grpId="0" animBg="1"/>
      <p:bldP spid="258068" grpId="0" animBg="1"/>
      <p:bldP spid="258069" grpId="0" animBg="1"/>
      <p:bldP spid="2580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6429375" y="2643188"/>
            <a:ext cx="2714625" cy="18573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О</a:t>
            </a:r>
            <a:r>
              <a:rPr lang="uk-UA" sz="1400" dirty="0" err="1"/>
              <a:t>владение</a:t>
            </a:r>
            <a:r>
              <a:rPr lang="uk-UA" sz="1400" dirty="0"/>
              <a:t> </a:t>
            </a:r>
            <a:r>
              <a:rPr lang="uk-UA" sz="1400" dirty="0" err="1"/>
              <a:t>организационными</a:t>
            </a:r>
            <a:r>
              <a:rPr lang="uk-UA" sz="1400" dirty="0"/>
              <a:t> </a:t>
            </a:r>
            <a:r>
              <a:rPr lang="uk-UA" sz="1400" dirty="0" err="1"/>
              <a:t>навыками</a:t>
            </a:r>
            <a:r>
              <a:rPr lang="uk-UA" sz="1400" dirty="0"/>
              <a:t> </a:t>
            </a:r>
            <a:r>
              <a:rPr lang="uk-UA" sz="1400" dirty="0" err="1"/>
              <a:t>проведения</a:t>
            </a:r>
            <a:r>
              <a:rPr lang="uk-UA" sz="1400" dirty="0"/>
              <a:t> </a:t>
            </a:r>
            <a:r>
              <a:rPr lang="uk-UA" sz="1400" dirty="0" err="1"/>
              <a:t>совместного</a:t>
            </a:r>
            <a:r>
              <a:rPr lang="uk-UA" sz="1400" dirty="0"/>
              <a:t> </a:t>
            </a:r>
            <a:r>
              <a:rPr lang="uk-UA" sz="1400" dirty="0" err="1"/>
              <a:t>досуга</a:t>
            </a:r>
            <a:r>
              <a:rPr lang="uk-UA" sz="1400" dirty="0"/>
              <a:t> в </a:t>
            </a:r>
            <a:r>
              <a:rPr lang="uk-UA" sz="1400" dirty="0" err="1"/>
              <a:t>семье</a:t>
            </a:r>
            <a:endParaRPr lang="ru-RU" sz="1400" dirty="0"/>
          </a:p>
        </p:txBody>
      </p:sp>
      <p:sp>
        <p:nvSpPr>
          <p:cNvPr id="7" name="Облако 6"/>
          <p:cNvSpPr/>
          <p:nvPr/>
        </p:nvSpPr>
        <p:spPr>
          <a:xfrm>
            <a:off x="0" y="2643188"/>
            <a:ext cx="2786063" cy="20716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err="1"/>
              <a:t>Овладение</a:t>
            </a:r>
            <a:r>
              <a:rPr lang="uk-UA" sz="1400" dirty="0"/>
              <a:t> </a:t>
            </a:r>
            <a:r>
              <a:rPr lang="uk-UA" sz="1400" dirty="0" err="1"/>
              <a:t>практическими</a:t>
            </a:r>
            <a:r>
              <a:rPr lang="uk-UA" sz="1400" dirty="0"/>
              <a:t> </a:t>
            </a:r>
            <a:r>
              <a:rPr lang="uk-UA" sz="1400" dirty="0" err="1"/>
              <a:t>навыками</a:t>
            </a:r>
            <a:r>
              <a:rPr lang="uk-UA" sz="1400" dirty="0"/>
              <a:t> позитивного </a:t>
            </a:r>
            <a:r>
              <a:rPr lang="uk-UA" sz="1400" dirty="0" err="1"/>
              <a:t>взаимодействия</a:t>
            </a:r>
            <a:r>
              <a:rPr lang="uk-UA" sz="1400" dirty="0"/>
              <a:t> </a:t>
            </a:r>
          </a:p>
          <a:p>
            <a:pPr algn="ctr">
              <a:defRPr/>
            </a:pPr>
            <a:r>
              <a:rPr lang="uk-UA" sz="1400" dirty="0"/>
              <a:t>с </a:t>
            </a:r>
            <a:r>
              <a:rPr lang="uk-UA" sz="1400" dirty="0" err="1"/>
              <a:t>детьми</a:t>
            </a:r>
            <a:endParaRPr lang="ru-RU" sz="1400" dirty="0"/>
          </a:p>
        </p:txBody>
      </p:sp>
      <p:sp>
        <p:nvSpPr>
          <p:cNvPr id="4" name="Облако 3"/>
          <p:cNvSpPr/>
          <p:nvPr/>
        </p:nvSpPr>
        <p:spPr>
          <a:xfrm>
            <a:off x="0" y="285750"/>
            <a:ext cx="2571750" cy="18573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dirty="0" err="1"/>
              <a:t>Повышение</a:t>
            </a:r>
            <a:r>
              <a:rPr lang="uk-UA" sz="1400" dirty="0"/>
              <a:t> </a:t>
            </a:r>
            <a:r>
              <a:rPr lang="uk-UA" sz="1400" dirty="0" err="1"/>
              <a:t>педагогической</a:t>
            </a:r>
            <a:r>
              <a:rPr lang="uk-UA" sz="1400" dirty="0"/>
              <a:t> </a:t>
            </a:r>
            <a:r>
              <a:rPr lang="uk-UA" sz="1400" dirty="0" err="1"/>
              <a:t>компетентности</a:t>
            </a:r>
            <a:r>
              <a:rPr lang="uk-UA" sz="1400" dirty="0"/>
              <a:t> </a:t>
            </a:r>
            <a:r>
              <a:rPr lang="uk-UA" sz="1400" dirty="0" err="1"/>
              <a:t>родителей</a:t>
            </a:r>
            <a:r>
              <a:rPr lang="uk-UA" sz="1400" dirty="0"/>
              <a:t>;</a:t>
            </a:r>
            <a:endParaRPr lang="ru-RU" sz="1400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5857875" y="142875"/>
            <a:ext cx="3500438" cy="19288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1400" dirty="0"/>
          </a:p>
          <a:p>
            <a:pPr algn="ctr">
              <a:defRPr/>
            </a:pPr>
            <a:r>
              <a:rPr lang="uk-UA" sz="1400" dirty="0"/>
              <a:t> </a:t>
            </a:r>
            <a:r>
              <a:rPr lang="uk-UA" sz="1400" dirty="0" err="1"/>
              <a:t>Овладение</a:t>
            </a:r>
            <a:r>
              <a:rPr lang="uk-UA" sz="1400" dirty="0"/>
              <a:t> </a:t>
            </a:r>
            <a:r>
              <a:rPr lang="uk-UA" sz="1400" dirty="0" err="1"/>
              <a:t>навыками</a:t>
            </a:r>
            <a:r>
              <a:rPr lang="uk-UA" sz="1400" dirty="0"/>
              <a:t> </a:t>
            </a:r>
            <a:r>
              <a:rPr lang="uk-UA" sz="1400" dirty="0" err="1"/>
              <a:t>творческой</a:t>
            </a:r>
            <a:r>
              <a:rPr lang="uk-UA" sz="1400" dirty="0"/>
              <a:t> </a:t>
            </a:r>
            <a:r>
              <a:rPr lang="uk-UA" sz="1400" dirty="0" err="1"/>
              <a:t>педагогической</a:t>
            </a:r>
            <a:r>
              <a:rPr lang="uk-UA" sz="1400" dirty="0"/>
              <a:t> </a:t>
            </a:r>
            <a:r>
              <a:rPr lang="uk-UA" sz="1400" dirty="0" err="1"/>
              <a:t>импровизации</a:t>
            </a:r>
            <a:r>
              <a:rPr lang="uk-UA" sz="1400" dirty="0"/>
              <a:t> в </a:t>
            </a:r>
            <a:r>
              <a:rPr lang="uk-UA" sz="1400" dirty="0" err="1"/>
              <a:t>общении</a:t>
            </a:r>
            <a:r>
              <a:rPr lang="uk-UA" sz="1400" dirty="0"/>
              <a:t> и </a:t>
            </a:r>
            <a:r>
              <a:rPr lang="uk-UA" sz="1400" dirty="0" err="1"/>
              <a:t>совместной</a:t>
            </a:r>
            <a:r>
              <a:rPr lang="uk-UA" sz="1400" dirty="0"/>
              <a:t> </a:t>
            </a:r>
            <a:r>
              <a:rPr lang="uk-UA" sz="1400" dirty="0" err="1"/>
              <a:t>деятельности</a:t>
            </a:r>
            <a:r>
              <a:rPr lang="uk-UA" sz="1400" dirty="0"/>
              <a:t> с </a:t>
            </a:r>
            <a:r>
              <a:rPr lang="uk-UA" sz="1400" dirty="0" err="1"/>
              <a:t>детьми</a:t>
            </a:r>
            <a:r>
              <a:rPr lang="uk-UA" sz="1400" dirty="0"/>
              <a:t>;</a:t>
            </a:r>
            <a:endParaRPr lang="ru-RU" sz="1400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5857875" y="4929188"/>
            <a:ext cx="3286125" cy="19288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 </a:t>
            </a:r>
            <a:r>
              <a:rPr lang="uk-UA" sz="1400" dirty="0" err="1"/>
              <a:t>Знание</a:t>
            </a:r>
            <a:r>
              <a:rPr lang="uk-UA" sz="1400" dirty="0"/>
              <a:t> </a:t>
            </a:r>
            <a:r>
              <a:rPr lang="uk-UA" sz="1400" dirty="0" err="1"/>
              <a:t>возрастных</a:t>
            </a:r>
            <a:r>
              <a:rPr lang="uk-UA" sz="1400" dirty="0"/>
              <a:t> </a:t>
            </a:r>
            <a:r>
              <a:rPr lang="uk-UA" sz="1400" dirty="0" err="1"/>
              <a:t>особенностей</a:t>
            </a:r>
            <a:r>
              <a:rPr lang="uk-UA" sz="1400" dirty="0"/>
              <a:t> </a:t>
            </a:r>
            <a:r>
              <a:rPr lang="uk-UA" sz="1400" dirty="0" err="1"/>
              <a:t>детей</a:t>
            </a:r>
            <a:r>
              <a:rPr lang="uk-UA" sz="1400" dirty="0"/>
              <a:t> </a:t>
            </a:r>
            <a:r>
              <a:rPr lang="ru-RU" sz="1400" dirty="0"/>
              <a:t>дошкольного возраста </a:t>
            </a:r>
            <a:r>
              <a:rPr lang="uk-UA" sz="1400" dirty="0"/>
              <a:t>и </a:t>
            </a:r>
            <a:r>
              <a:rPr lang="uk-UA" sz="1400" dirty="0" err="1"/>
              <a:t>умение</a:t>
            </a:r>
            <a:r>
              <a:rPr lang="uk-UA" sz="1400" dirty="0"/>
              <a:t> </a:t>
            </a:r>
            <a:r>
              <a:rPr lang="uk-UA" sz="1400" dirty="0" err="1"/>
              <a:t>применять</a:t>
            </a:r>
            <a:r>
              <a:rPr lang="uk-UA" sz="1400" dirty="0"/>
              <a:t> </a:t>
            </a:r>
            <a:r>
              <a:rPr lang="uk-UA" sz="1400" dirty="0" err="1"/>
              <a:t>это</a:t>
            </a:r>
            <a:r>
              <a:rPr lang="uk-UA" sz="1400" dirty="0"/>
              <a:t> </a:t>
            </a:r>
            <a:r>
              <a:rPr lang="uk-UA" sz="1400" dirty="0" err="1"/>
              <a:t>знание</a:t>
            </a:r>
            <a:r>
              <a:rPr lang="uk-UA" sz="1400" dirty="0"/>
              <a:t> в </a:t>
            </a:r>
            <a:r>
              <a:rPr lang="uk-UA" sz="1400" dirty="0" err="1"/>
              <a:t>практике</a:t>
            </a:r>
            <a:r>
              <a:rPr lang="uk-UA" sz="1400" dirty="0"/>
              <a:t> </a:t>
            </a:r>
            <a:r>
              <a:rPr lang="uk-UA" sz="1400" dirty="0" err="1"/>
              <a:t>семейного</a:t>
            </a:r>
            <a:r>
              <a:rPr lang="uk-UA" sz="1400" dirty="0"/>
              <a:t> </a:t>
            </a:r>
            <a:r>
              <a:rPr lang="uk-UA" sz="1400" dirty="0" err="1"/>
              <a:t>воспитания</a:t>
            </a:r>
            <a:endParaRPr lang="ru-RU" sz="1400" dirty="0"/>
          </a:p>
        </p:txBody>
      </p:sp>
      <p:sp>
        <p:nvSpPr>
          <p:cNvPr id="8" name="Облако 7"/>
          <p:cNvSpPr/>
          <p:nvPr/>
        </p:nvSpPr>
        <p:spPr>
          <a:xfrm>
            <a:off x="357188" y="5000625"/>
            <a:ext cx="3929062" cy="18573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Ф</a:t>
            </a:r>
            <a:r>
              <a:rPr lang="uk-UA" sz="1400" dirty="0" err="1"/>
              <a:t>ормирование</a:t>
            </a:r>
            <a:r>
              <a:rPr lang="uk-UA" sz="1400" dirty="0"/>
              <a:t> </a:t>
            </a:r>
            <a:r>
              <a:rPr lang="uk-UA" sz="1400" dirty="0" err="1"/>
              <a:t>активной</a:t>
            </a:r>
            <a:r>
              <a:rPr lang="uk-UA" sz="1400" dirty="0"/>
              <a:t> </a:t>
            </a:r>
            <a:r>
              <a:rPr lang="uk-UA" sz="1400" dirty="0" err="1"/>
              <a:t>позиции</a:t>
            </a:r>
            <a:r>
              <a:rPr lang="uk-UA" sz="1400" dirty="0"/>
              <a:t> </a:t>
            </a:r>
            <a:r>
              <a:rPr lang="uk-UA" sz="1400" dirty="0" err="1"/>
              <a:t>родителей</a:t>
            </a:r>
            <a:r>
              <a:rPr lang="uk-UA" sz="1400" dirty="0"/>
              <a:t> </a:t>
            </a:r>
            <a:r>
              <a:rPr lang="uk-UA" sz="1400" dirty="0" err="1"/>
              <a:t>как</a:t>
            </a:r>
            <a:r>
              <a:rPr lang="uk-UA" sz="1400" dirty="0"/>
              <a:t> </a:t>
            </a:r>
            <a:r>
              <a:rPr lang="uk-UA" sz="1400" dirty="0" err="1"/>
              <a:t>субъектов</a:t>
            </a:r>
            <a:r>
              <a:rPr lang="uk-UA" sz="1400" dirty="0"/>
              <a:t> </a:t>
            </a:r>
            <a:r>
              <a:rPr lang="uk-UA" sz="1400" dirty="0" err="1"/>
              <a:t>образовательного</a:t>
            </a:r>
            <a:r>
              <a:rPr lang="uk-UA" sz="1400" dirty="0"/>
              <a:t> и </a:t>
            </a:r>
            <a:r>
              <a:rPr lang="uk-UA" sz="1400" dirty="0" err="1"/>
              <a:t>воспитательного</a:t>
            </a:r>
            <a:r>
              <a:rPr lang="uk-UA" sz="1400" dirty="0"/>
              <a:t> </a:t>
            </a:r>
            <a:r>
              <a:rPr lang="uk-UA" sz="1400" dirty="0" err="1"/>
              <a:t>процессов</a:t>
            </a:r>
            <a:r>
              <a:rPr lang="uk-UA" sz="1400" dirty="0"/>
              <a:t> </a:t>
            </a:r>
            <a:r>
              <a:rPr lang="ru-RU" sz="1400" dirty="0"/>
              <a:t>в дошкольном учреждении.</a:t>
            </a:r>
          </a:p>
          <a:p>
            <a:pPr algn="ctr">
              <a:defRPr/>
            </a:pPr>
            <a:endParaRPr lang="ru-RU" sz="1400" dirty="0"/>
          </a:p>
        </p:txBody>
      </p:sp>
      <p:sp>
        <p:nvSpPr>
          <p:cNvPr id="13" name="Солнце 12"/>
          <p:cNvSpPr/>
          <p:nvPr/>
        </p:nvSpPr>
        <p:spPr>
          <a:xfrm>
            <a:off x="1643063" y="142875"/>
            <a:ext cx="5786437" cy="528637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ОЖИДАЕМЫЕ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РЕЗУЛЬТАТЫ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 animBg="1"/>
      <p:bldP spid="5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1298268893_Interesnye_fakty_iz_zhizni_zhivotnyh_i_rasteniiy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1"/>
          <p:cNvSpPr>
            <a:spLocks noChangeArrowheads="1"/>
          </p:cNvSpPr>
          <p:nvPr/>
        </p:nvSpPr>
        <p:spPr bwMode="auto">
          <a:xfrm>
            <a:off x="2265363" y="5241925"/>
            <a:ext cx="6878637" cy="1616075"/>
          </a:xfrm>
          <a:prstGeom prst="rect">
            <a:avLst/>
          </a:prstGeom>
          <a:solidFill>
            <a:srgbClr val="CCFFFF">
              <a:alpha val="23921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tabLst>
                <a:tab pos="457200" algn="l"/>
              </a:tabLst>
            </a:pPr>
            <a:r>
              <a:rPr lang="ru-RU" sz="2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«Человек может стать человеком только путем воспитания. Он - то, что делает из него воспитание. Воспитание есть искусство, применение которого должно совершенствоваться многими поколениями»</a:t>
            </a:r>
            <a:endParaRPr lang="ru-RU" sz="2000" b="1">
              <a:solidFill>
                <a:srgbClr val="FF0000"/>
              </a:solidFill>
              <a:latin typeface="Arial Black" pitchFamily="34" charset="0"/>
            </a:endParaRPr>
          </a:p>
          <a:p>
            <a:pPr algn="r">
              <a:tabLst>
                <a:tab pos="457200" algn="l"/>
              </a:tabLst>
            </a:pPr>
            <a:r>
              <a:rPr lang="ru-RU" sz="20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Кант  Иммануил  Немецкий философ</a:t>
            </a:r>
            <a:endParaRPr lang="ru-RU" sz="2000" b="1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0" y="0"/>
            <a:ext cx="7272338" cy="1739900"/>
          </a:xfrm>
          <a:prstGeom prst="rect">
            <a:avLst/>
          </a:prstGeom>
          <a:solidFill>
            <a:srgbClr val="CCFFFF">
              <a:alpha val="23921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  </a:t>
            </a:r>
            <a:r>
              <a:rPr lang="ru-RU">
                <a:solidFill>
                  <a:srgbClr val="FF0000"/>
                </a:solidFill>
              </a:rPr>
              <a:t>« </a:t>
            </a:r>
            <a:r>
              <a:rPr lang="ru-RU" b="1">
                <a:solidFill>
                  <a:srgbClr val="FF0000"/>
                </a:solidFill>
              </a:rPr>
              <a:t>Ваше собственное поведение – самая решающая вещь. Не думайте, что вы воспитываете ребенка только тогда, когда с ним разговариваете, или поучаете его, или приказываете ему. Вы воспитываете его в каждый момент вашей жизни, даже тогда, когда вас нет дома»</a:t>
            </a:r>
          </a:p>
          <a:p>
            <a:pPr algn="r"/>
            <a:r>
              <a:rPr lang="ru-RU" b="1">
                <a:solidFill>
                  <a:srgbClr val="FF0000"/>
                </a:solidFill>
              </a:rPr>
              <a:t>А.С.Макаренко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AM_05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42852"/>
            <a:ext cx="3194865" cy="33575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1472" y="642918"/>
            <a:ext cx="49292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err="1" smtClean="0">
                <a:solidFill>
                  <a:srgbClr val="660066"/>
                </a:solidFill>
              </a:rPr>
              <a:t>Шкодина</a:t>
            </a:r>
            <a:r>
              <a:rPr lang="uk-UA" sz="3200" dirty="0" smtClean="0">
                <a:solidFill>
                  <a:srgbClr val="660066"/>
                </a:solidFill>
              </a:rPr>
              <a:t> Ольга             </a:t>
            </a:r>
          </a:p>
          <a:p>
            <a:r>
              <a:rPr lang="uk-UA" sz="3200" dirty="0" smtClean="0">
                <a:solidFill>
                  <a:srgbClr val="660066"/>
                </a:solidFill>
              </a:rPr>
              <a:t>                     </a:t>
            </a:r>
            <a:r>
              <a:rPr lang="ru-RU" sz="3200" dirty="0" smtClean="0">
                <a:solidFill>
                  <a:srgbClr val="660066"/>
                </a:solidFill>
              </a:rPr>
              <a:t>Витальевна</a:t>
            </a:r>
            <a:r>
              <a:rPr lang="uk-UA" sz="3200" dirty="0" smtClean="0">
                <a:solidFill>
                  <a:srgbClr val="660066"/>
                </a:solidFill>
              </a:rPr>
              <a:t/>
            </a:r>
            <a:br>
              <a:rPr lang="uk-UA" sz="3200" dirty="0" smtClean="0">
                <a:solidFill>
                  <a:srgbClr val="660066"/>
                </a:solidFill>
              </a:rPr>
            </a:br>
            <a:r>
              <a:rPr lang="uk-UA" sz="3200" dirty="0" smtClean="0">
                <a:solidFill>
                  <a:srgbClr val="660066"/>
                </a:solidFill>
              </a:rPr>
              <a:t/>
            </a:r>
            <a:br>
              <a:rPr lang="uk-UA" sz="3200" dirty="0" smtClean="0">
                <a:solidFill>
                  <a:srgbClr val="660066"/>
                </a:solidFill>
              </a:rPr>
            </a:br>
            <a:endParaRPr lang="ru-RU" dirty="0"/>
          </a:p>
        </p:txBody>
      </p:sp>
      <p:pic>
        <p:nvPicPr>
          <p:cNvPr id="6" name="Рисунок 5" descr="Soven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795304"/>
            <a:ext cx="2928958" cy="28820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29058" y="4286256"/>
            <a:ext cx="4414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660066"/>
                </a:solidFill>
              </a:rPr>
              <a:t>педагог-психолог МБДОУ </a:t>
            </a:r>
            <a:r>
              <a:rPr lang="uk-UA" sz="2000" dirty="0" err="1" smtClean="0">
                <a:solidFill>
                  <a:srgbClr val="660066"/>
                </a:solidFill>
              </a:rPr>
              <a:t>“Шахтёрский</a:t>
            </a:r>
            <a:r>
              <a:rPr lang="uk-UA" sz="2000" dirty="0" smtClean="0">
                <a:solidFill>
                  <a:srgbClr val="660066"/>
                </a:solidFill>
              </a:rPr>
              <a:t> </a:t>
            </a:r>
            <a:r>
              <a:rPr lang="uk-UA" sz="2000" dirty="0" err="1" smtClean="0">
                <a:solidFill>
                  <a:srgbClr val="660066"/>
                </a:solidFill>
              </a:rPr>
              <a:t>ясли-сад</a:t>
            </a:r>
            <a:r>
              <a:rPr lang="uk-UA" sz="2000" dirty="0" smtClean="0">
                <a:solidFill>
                  <a:srgbClr val="660066"/>
                </a:solidFill>
              </a:rPr>
              <a:t> №4”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 smtClean="0">
                <a:solidFill>
                  <a:srgbClr val="0000FF"/>
                </a:solidFill>
                <a:effectLst/>
              </a:rPr>
              <a:t>«В семье, образно говоря, закладывается корни, из которого вырастает побег и ветки, и цветки, и плоды. Семья — это источник, водами которого питается полноводная река нашего государства». В.А.Сухомлинский</a:t>
            </a:r>
            <a:endParaRPr lang="ru-RU" sz="2000" b="1" smtClean="0">
              <a:solidFill>
                <a:srgbClr val="0000FF"/>
              </a:solidFill>
              <a:effectLst/>
            </a:endParaRPr>
          </a:p>
        </p:txBody>
      </p:sp>
      <p:pic>
        <p:nvPicPr>
          <p:cNvPr id="25603" name="Picture 6" descr="5"/>
          <p:cNvPicPr>
            <a:picLocks noChangeAspect="1" noChangeArrowheads="1"/>
          </p:cNvPicPr>
          <p:nvPr/>
        </p:nvPicPr>
        <p:blipFill>
          <a:blip r:embed="rId2"/>
          <a:srcRect l="8377" r="9253" b="5180"/>
          <a:stretch>
            <a:fillRect/>
          </a:stretch>
        </p:blipFill>
        <p:spPr bwMode="auto">
          <a:xfrm>
            <a:off x="0" y="1484313"/>
            <a:ext cx="4608513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9" descr="6"/>
          <p:cNvPicPr>
            <a:picLocks noChangeAspect="1" noChangeArrowheads="1"/>
          </p:cNvPicPr>
          <p:nvPr/>
        </p:nvPicPr>
        <p:blipFill>
          <a:blip r:embed="rId3"/>
          <a:srcRect l="6728" t="4056" r="9407"/>
          <a:stretch>
            <a:fillRect/>
          </a:stretch>
        </p:blipFill>
        <p:spPr bwMode="auto">
          <a:xfrm>
            <a:off x="4572000" y="1484313"/>
            <a:ext cx="4572000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Изображение 012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t="6660" r="73"/>
          <a:stretch>
            <a:fillRect/>
          </a:stretch>
        </p:blipFill>
        <p:spPr bwMode="auto">
          <a:xfrm>
            <a:off x="4572000" y="1268413"/>
            <a:ext cx="4572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4" descr="Изображение 005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/>
          <a:stretch>
            <a:fillRect/>
          </a:stretch>
        </p:blipFill>
        <p:spPr bwMode="auto">
          <a:xfrm>
            <a:off x="0" y="1196975"/>
            <a:ext cx="45720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620713"/>
            <a:ext cx="8243887" cy="796925"/>
          </a:xfrm>
        </p:spPr>
        <p:txBody>
          <a:bodyPr/>
          <a:lstStyle/>
          <a:p>
            <a:r>
              <a:rPr lang="uk-UA" sz="2400" smtClean="0">
                <a:solidFill>
                  <a:srgbClr val="0000FF"/>
                </a:solidFill>
                <a:effectLst/>
              </a:rPr>
              <a:t>Обеспечение психологического благополучия </a:t>
            </a:r>
            <a:br>
              <a:rPr lang="uk-UA" sz="2400" smtClean="0">
                <a:solidFill>
                  <a:srgbClr val="0000FF"/>
                </a:solidFill>
                <a:effectLst/>
              </a:rPr>
            </a:br>
            <a:r>
              <a:rPr lang="uk-UA" sz="2400" smtClean="0">
                <a:solidFill>
                  <a:srgbClr val="0000FF"/>
                </a:solidFill>
                <a:effectLst/>
              </a:rPr>
              <a:t>в семьях возможно только при условии положительно направленного взаимодействия семьи и дошкольного учреждения.</a:t>
            </a:r>
            <a:endParaRPr lang="ru-RU" sz="2400" smtClean="0">
              <a:solidFill>
                <a:srgbClr val="0000FF"/>
              </a:solidFill>
              <a:effectLst/>
            </a:endParaRPr>
          </a:p>
        </p:txBody>
      </p:sp>
      <p:pic>
        <p:nvPicPr>
          <p:cNvPr id="27652" name="Picture 8" descr="IMG_0556"/>
          <p:cNvPicPr>
            <a:picLocks noChangeAspect="1" noChangeArrowheads="1"/>
          </p:cNvPicPr>
          <p:nvPr/>
        </p:nvPicPr>
        <p:blipFill>
          <a:blip r:embed="rId4"/>
          <a:srcRect t="16225" r="-543" b="15379"/>
          <a:stretch>
            <a:fillRect/>
          </a:stretch>
        </p:blipFill>
        <p:spPr bwMode="auto">
          <a:xfrm>
            <a:off x="2411413" y="4543425"/>
            <a:ext cx="45370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Изображение 070"/>
          <p:cNvPicPr>
            <a:picLocks noChangeAspect="1" noChangeArrowheads="1"/>
          </p:cNvPicPr>
          <p:nvPr/>
        </p:nvPicPr>
        <p:blipFill>
          <a:blip r:embed="rId2" cstate="print"/>
          <a:srcRect t="12488"/>
          <a:stretch>
            <a:fillRect/>
          </a:stretch>
        </p:blipFill>
        <p:spPr bwMode="auto">
          <a:xfrm>
            <a:off x="214282" y="3429000"/>
            <a:ext cx="3821108" cy="311254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8675" name="Picture 7" descr="2"/>
          <p:cNvPicPr>
            <a:picLocks noChangeAspect="1" noChangeArrowheads="1"/>
          </p:cNvPicPr>
          <p:nvPr/>
        </p:nvPicPr>
        <p:blipFill>
          <a:blip r:embed="rId3"/>
          <a:srcRect l="6589"/>
          <a:stretch>
            <a:fillRect/>
          </a:stretch>
        </p:blipFill>
        <p:spPr bwMode="auto">
          <a:xfrm>
            <a:off x="4787900" y="333375"/>
            <a:ext cx="4032250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Рисунок35"/>
          <p:cNvPicPr>
            <a:picLocks noChangeAspect="1" noChangeArrowheads="1"/>
          </p:cNvPicPr>
          <p:nvPr/>
        </p:nvPicPr>
        <p:blipFill>
          <a:blip r:embed="rId4"/>
          <a:srcRect l="11783" t="409"/>
          <a:stretch>
            <a:fillRect/>
          </a:stretch>
        </p:blipFill>
        <p:spPr bwMode="auto">
          <a:xfrm>
            <a:off x="179388" y="260351"/>
            <a:ext cx="3892546" cy="306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250825" y="0"/>
            <a:ext cx="8497888" cy="396875"/>
          </a:xfrm>
          <a:prstGeom prst="rect">
            <a:avLst/>
          </a:prstGeom>
          <a:solidFill>
            <a:srgbClr val="CCFFFF">
              <a:alpha val="64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000" b="1">
                <a:solidFill>
                  <a:srgbClr val="0000FF"/>
                </a:solidFill>
              </a:rPr>
              <a:t>Сотрудничество  специалистов детского сада с родителями</a:t>
            </a:r>
            <a:r>
              <a:rPr lang="uk-UA" sz="2000"/>
              <a:t> </a:t>
            </a:r>
          </a:p>
        </p:txBody>
      </p:sp>
      <p:pic>
        <p:nvPicPr>
          <p:cNvPr id="28679" name="Содержимое 3" descr="Фото2664.jpg"/>
          <p:cNvPicPr>
            <a:picLocks noChangeAspect="1"/>
          </p:cNvPicPr>
          <p:nvPr/>
        </p:nvPicPr>
        <p:blipFill>
          <a:blip r:embed="rId5">
            <a:lum bright="10000" contrast="10000"/>
          </a:blip>
          <a:srcRect/>
          <a:stretch>
            <a:fillRect/>
          </a:stretch>
        </p:blipFill>
        <p:spPr bwMode="auto">
          <a:xfrm>
            <a:off x="4786314" y="3429000"/>
            <a:ext cx="3748084" cy="312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928662" y="6286520"/>
            <a:ext cx="7000924" cy="431801"/>
          </a:xfrm>
          <a:prstGeom prst="rect">
            <a:avLst/>
          </a:prstGeom>
          <a:solidFill>
            <a:schemeClr val="bg1">
              <a:alpha val="43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Участие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педагога –психолога в родительском клубе</a:t>
            </a:r>
          </a:p>
          <a:p>
            <a:pPr marL="273050" marR="0" lvl="0" indent="-27305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«Жемчужины здоровья»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142844" y="3000372"/>
            <a:ext cx="3500462" cy="431801"/>
          </a:xfrm>
          <a:prstGeom prst="rect">
            <a:avLst/>
          </a:prstGeom>
          <a:solidFill>
            <a:schemeClr val="bg1">
              <a:alpha val="43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lang="ru-RU" sz="1600" b="1" dirty="0" smtClean="0">
                <a:solidFill>
                  <a:srgbClr val="0000FF"/>
                </a:solidFill>
                <a:latin typeface="+mn-lt"/>
              </a:rPr>
              <a:t>Игры с песком проводит учитель-логопед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5214942" y="2928934"/>
            <a:ext cx="3500462" cy="431801"/>
          </a:xfrm>
          <a:prstGeom prst="rect">
            <a:avLst/>
          </a:prstGeom>
          <a:solidFill>
            <a:schemeClr val="bg1">
              <a:alpha val="43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Инструктор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 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физвоспитанию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знакомит с упражнениями по профилактике осанки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Перспективное планирование работы с родителями во второй младшей групп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161925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2339975" y="404813"/>
            <a:ext cx="4751388" cy="434975"/>
          </a:xfrm>
        </p:spPr>
        <p:txBody>
          <a:bodyPr/>
          <a:lstStyle/>
          <a:p>
            <a:r>
              <a:rPr lang="ru-RU" sz="4000" b="1" smtClean="0">
                <a:solidFill>
                  <a:srgbClr val="0000FF"/>
                </a:solidFill>
              </a:rPr>
              <a:t>ЗАДАЧИ ПРОЕКТА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3276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000" b="1" smtClean="0"/>
              <a:t>Вооружить родителей современными психолого-педагогическими знаниями о психическом, физическом и интеллектуальном развитии ребёнка на различных возрастных этапах его жизни;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uk-UA" sz="1000" b="1" smtClean="0"/>
          </a:p>
          <a:p>
            <a:pPr>
              <a:lnSpc>
                <a:spcPct val="80000"/>
              </a:lnSpc>
            </a:pPr>
            <a:r>
              <a:rPr lang="uk-UA" sz="2000" b="1" smtClean="0"/>
              <a:t>Предоставить возможность родителям овладеть педагогическими знаниями, умениями организации семейного воспитательного процесса;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uk-UA" sz="1000" b="1" smtClean="0"/>
          </a:p>
          <a:p>
            <a:pPr>
              <a:lnSpc>
                <a:spcPct val="80000"/>
              </a:lnSpc>
            </a:pPr>
            <a:r>
              <a:rPr lang="uk-UA" sz="2000" b="1" smtClean="0"/>
              <a:t>Помочь родителям грамотно оценивать проблемные и критические ситуации во взаимоотношениях с детьми с учётом специфики каждого возраста;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uk-UA" sz="1000" b="1" smtClean="0"/>
          </a:p>
          <a:p>
            <a:pPr>
              <a:lnSpc>
                <a:spcPct val="80000"/>
              </a:lnSpc>
            </a:pPr>
            <a:r>
              <a:rPr lang="uk-UA" sz="2000" b="1" smtClean="0"/>
              <a:t>Научить родителей умению анализировать типичные ошибки в семейном воспитании детей, в том числе и своё собственное поведение;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uk-UA" sz="1000" b="1" smtClean="0"/>
          </a:p>
          <a:p>
            <a:pPr>
              <a:lnSpc>
                <a:spcPct val="80000"/>
              </a:lnSpc>
            </a:pPr>
            <a:r>
              <a:rPr lang="uk-UA" sz="2000" b="1" smtClean="0"/>
              <a:t>Оказать практическую помощь родителям по повышению позитивного уровня моральной подготовки ребёнка к систематическому школьному обучению;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uk-UA" sz="1000" b="1" smtClean="0"/>
          </a:p>
          <a:p>
            <a:pPr>
              <a:lnSpc>
                <a:spcPct val="80000"/>
              </a:lnSpc>
            </a:pPr>
            <a:r>
              <a:rPr lang="uk-UA" sz="2000" b="1" smtClean="0"/>
              <a:t>Способствовать осознанию родителями важности и значимости организации в семье интересного и содержательного досуга как одного из средств  профилактики асоциального поведения детей.</a:t>
            </a:r>
            <a:endParaRPr lang="ru-RU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0"/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0"/>
                                        <p:tgtEl>
                                          <p:spTgt spid="307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8" descr="SAM_41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105275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D:\ФОТОМАТЕРІАЛИ\конкурс Психолог Года\Изображение 448.jpg"/>
          <p:cNvPicPr>
            <a:picLocks noChangeAspect="1" noChangeArrowheads="1"/>
          </p:cNvPicPr>
          <p:nvPr/>
        </p:nvPicPr>
        <p:blipFill>
          <a:blip r:embed="rId3">
            <a:lum bright="30000" contrast="36000"/>
          </a:blip>
          <a:srcRect/>
          <a:stretch>
            <a:fillRect/>
          </a:stretch>
        </p:blipFill>
        <p:spPr bwMode="auto">
          <a:xfrm>
            <a:off x="323850" y="188913"/>
            <a:ext cx="3743325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250825" y="3141663"/>
            <a:ext cx="3959225" cy="288925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dirty="0" smtClean="0"/>
              <a:t>Принцип добровольного участия</a:t>
            </a:r>
          </a:p>
        </p:txBody>
      </p:sp>
      <p:sp>
        <p:nvSpPr>
          <p:cNvPr id="31748" name="Rectangle 6"/>
          <p:cNvSpPr>
            <a:spLocks noGrp="1"/>
          </p:cNvSpPr>
          <p:nvPr>
            <p:ph type="title"/>
          </p:nvPr>
        </p:nvSpPr>
        <p:spPr>
          <a:xfrm>
            <a:off x="1187450" y="0"/>
            <a:ext cx="5472113" cy="434975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ru-RU" sz="3200" b="1" smtClean="0">
                <a:solidFill>
                  <a:srgbClr val="0000FF"/>
                </a:solidFill>
              </a:rPr>
              <a:t>ПРИНЦИПЫ РАБОТЫ ПРОЕКТА</a:t>
            </a:r>
          </a:p>
        </p:txBody>
      </p:sp>
      <p:sp>
        <p:nvSpPr>
          <p:cNvPr id="31749" name="Rectangle 9"/>
          <p:cNvSpPr>
            <a:spLocks/>
          </p:cNvSpPr>
          <p:nvPr/>
        </p:nvSpPr>
        <p:spPr bwMode="auto">
          <a:xfrm>
            <a:off x="4500563" y="3141663"/>
            <a:ext cx="39592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>
                <a:latin typeface="Constantia" pitchFamily="18" charset="0"/>
              </a:rPr>
              <a:t>Принцип самодиагностики</a:t>
            </a:r>
          </a:p>
        </p:txBody>
      </p:sp>
      <p:pic>
        <p:nvPicPr>
          <p:cNvPr id="31750" name="Picture 10" descr="SAM_20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429000"/>
            <a:ext cx="40322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Rectangle 11"/>
          <p:cNvSpPr>
            <a:spLocks/>
          </p:cNvSpPr>
          <p:nvPr/>
        </p:nvSpPr>
        <p:spPr bwMode="auto">
          <a:xfrm>
            <a:off x="468313" y="6570663"/>
            <a:ext cx="324008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>
                <a:latin typeface="Constantia" pitchFamily="18" charset="0"/>
              </a:rPr>
              <a:t>Принцип научности</a:t>
            </a:r>
          </a:p>
        </p:txBody>
      </p:sp>
      <p:pic>
        <p:nvPicPr>
          <p:cNvPr id="31752" name="Рисунок 4" descr="Изображение 499.jpg"/>
          <p:cNvPicPr>
            <a:picLocks noChangeAspect="1"/>
          </p:cNvPicPr>
          <p:nvPr/>
        </p:nvPicPr>
        <p:blipFill>
          <a:blip r:embed="rId5"/>
          <a:srcRect r="2527" b="5626"/>
          <a:stretch>
            <a:fillRect/>
          </a:stretch>
        </p:blipFill>
        <p:spPr bwMode="auto">
          <a:xfrm>
            <a:off x="4787900" y="3429000"/>
            <a:ext cx="367347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Rectangle 13"/>
          <p:cNvSpPr>
            <a:spLocks/>
          </p:cNvSpPr>
          <p:nvPr/>
        </p:nvSpPr>
        <p:spPr bwMode="auto">
          <a:xfrm>
            <a:off x="4356100" y="6453188"/>
            <a:ext cx="46069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600" b="1">
                <a:latin typeface="Constantia" pitchFamily="18" charset="0"/>
              </a:rPr>
              <a:t>Принцип диалогизации взаимодействия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6"/>
          <p:cNvSpPr>
            <a:spLocks noGrp="1"/>
          </p:cNvSpPr>
          <p:nvPr>
            <p:ph type="title"/>
          </p:nvPr>
        </p:nvSpPr>
        <p:spPr>
          <a:xfrm>
            <a:off x="1295400" y="717550"/>
            <a:ext cx="5905500" cy="433388"/>
          </a:xfrm>
        </p:spPr>
        <p:txBody>
          <a:bodyPr/>
          <a:lstStyle/>
          <a:p>
            <a:pPr eaLnBrk="1" hangingPunct="1"/>
            <a:r>
              <a:rPr lang="uk-UA" sz="2900" i="1" smtClean="0">
                <a:solidFill>
                  <a:srgbClr val="0B0BE3"/>
                </a:solidFill>
              </a:rPr>
              <a:t/>
            </a:r>
            <a:br>
              <a:rPr lang="uk-UA" sz="2900" i="1" smtClean="0">
                <a:solidFill>
                  <a:srgbClr val="0B0BE3"/>
                </a:solidFill>
              </a:rPr>
            </a:br>
            <a:endParaRPr lang="ru-RU" sz="2900" i="1" smtClean="0">
              <a:solidFill>
                <a:srgbClr val="0B0BE3"/>
              </a:solidFill>
            </a:endParaRPr>
          </a:p>
        </p:txBody>
      </p:sp>
      <p:pic>
        <p:nvPicPr>
          <p:cNvPr id="32770" name="Picture 8"/>
          <p:cNvPicPr>
            <a:picLocks noChangeAspect="1" noChangeArrowheads="1"/>
          </p:cNvPicPr>
          <p:nvPr/>
        </p:nvPicPr>
        <p:blipFill>
          <a:blip r:embed="rId2"/>
          <a:srcRect t="1617" r="5043"/>
          <a:stretch>
            <a:fillRect/>
          </a:stretch>
        </p:blipFill>
        <p:spPr bwMode="auto">
          <a:xfrm rot="-957953">
            <a:off x="6156325" y="3573463"/>
            <a:ext cx="1522413" cy="30083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1" name="Picture 9"/>
          <p:cNvPicPr>
            <a:picLocks noChangeAspect="1" noChangeArrowheads="1"/>
          </p:cNvPicPr>
          <p:nvPr/>
        </p:nvPicPr>
        <p:blipFill>
          <a:blip r:embed="rId3"/>
          <a:srcRect l="11214" r="10049"/>
          <a:stretch>
            <a:fillRect/>
          </a:stretch>
        </p:blipFill>
        <p:spPr bwMode="auto">
          <a:xfrm rot="-972281">
            <a:off x="1116013" y="404813"/>
            <a:ext cx="1550987" cy="28416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2" name="Picture 10" descr="SAM_9460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4572000" y="0"/>
            <a:ext cx="435610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1" descr="SAM_9462"/>
          <p:cNvPicPr>
            <a:picLocks noChangeAspect="1" noChangeArrowheads="1"/>
          </p:cNvPicPr>
          <p:nvPr/>
        </p:nvPicPr>
        <p:blipFill>
          <a:blip r:embed="rId5">
            <a:lum bright="18000" contrast="6000"/>
          </a:blip>
          <a:srcRect/>
          <a:stretch>
            <a:fillRect/>
          </a:stretch>
        </p:blipFill>
        <p:spPr bwMode="auto">
          <a:xfrm>
            <a:off x="0" y="3508375"/>
            <a:ext cx="4643438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12"/>
          <p:cNvSpPr>
            <a:spLocks/>
          </p:cNvSpPr>
          <p:nvPr/>
        </p:nvSpPr>
        <p:spPr bwMode="auto">
          <a:xfrm>
            <a:off x="1187450" y="0"/>
            <a:ext cx="6192838" cy="434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eaLnBrk="0" hangingPunct="0"/>
            <a:r>
              <a:rPr lang="ru-RU" sz="3200" b="1">
                <a:solidFill>
                  <a:srgbClr val="0000FF"/>
                </a:solidFill>
                <a:latin typeface="Calibri" pitchFamily="34" charset="0"/>
              </a:rPr>
              <a:t>ИНФОРМИРОВАНИЕ РОДИТЕЛЕЙ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38" y="214313"/>
            <a:ext cx="6572250" cy="785812"/>
          </a:xfrm>
        </p:spPr>
        <p:txBody>
          <a:bodyPr/>
          <a:lstStyle/>
          <a:p>
            <a:pPr algn="ctr" eaLnBrk="1" hangingPunct="1"/>
            <a:r>
              <a:rPr lang="uk-UA" sz="2400" b="1" i="1" smtClean="0">
                <a:solidFill>
                  <a:srgbClr val="660066"/>
                </a:solidFill>
              </a:rPr>
              <a:t>Модель взаемодействия </a:t>
            </a:r>
            <a:br>
              <a:rPr lang="uk-UA" sz="2400" b="1" i="1" smtClean="0">
                <a:solidFill>
                  <a:srgbClr val="660066"/>
                </a:solidFill>
              </a:rPr>
            </a:br>
            <a:r>
              <a:rPr lang="uk-UA" sz="2400" b="1" i="1" smtClean="0">
                <a:solidFill>
                  <a:srgbClr val="660066"/>
                </a:solidFill>
              </a:rPr>
              <a:t>родителй и педагогов</a:t>
            </a:r>
            <a:endParaRPr lang="ru-RU" smtClean="0"/>
          </a:p>
        </p:txBody>
      </p:sp>
      <p:sp>
        <p:nvSpPr>
          <p:cNvPr id="262148" name="AutoShape 4"/>
          <p:cNvSpPr>
            <a:spLocks noChangeArrowheads="1"/>
          </p:cNvSpPr>
          <p:nvPr/>
        </p:nvSpPr>
        <p:spPr bwMode="auto">
          <a:xfrm>
            <a:off x="3203575" y="1341438"/>
            <a:ext cx="2663825" cy="2014537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156B13"/>
              </a:gs>
              <a:gs pos="50000">
                <a:srgbClr val="9CB86E"/>
              </a:gs>
              <a:gs pos="100000">
                <a:srgbClr val="DDEBCF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uk-UA" sz="2000" b="1">
              <a:solidFill>
                <a:srgbClr val="0000FF"/>
              </a:solidFill>
              <a:latin typeface="Constantia" pitchFamily="18" charset="0"/>
            </a:endParaRPr>
          </a:p>
          <a:p>
            <a:pPr algn="ctr"/>
            <a:r>
              <a:rPr lang="uk-UA" sz="2000" b="1">
                <a:solidFill>
                  <a:srgbClr val="0000FF"/>
                </a:solidFill>
                <a:latin typeface="Constantia" pitchFamily="18" charset="0"/>
              </a:rPr>
              <a:t>“Я- КОНЦЕПЦИЯ”</a:t>
            </a:r>
          </a:p>
          <a:p>
            <a:pPr algn="ctr"/>
            <a:endParaRPr lang="uk-UA" sz="2000" b="1">
              <a:solidFill>
                <a:schemeClr val="hlink"/>
              </a:solidFill>
              <a:latin typeface="Constantia" pitchFamily="18" charset="0"/>
            </a:endParaRPr>
          </a:p>
          <a:p>
            <a:pPr algn="ctr"/>
            <a:r>
              <a:rPr lang="uk-UA" sz="2000" b="1">
                <a:solidFill>
                  <a:schemeClr val="tx2"/>
                </a:solidFill>
                <a:latin typeface="Constantia" pitchFamily="18" charset="0"/>
              </a:rPr>
              <a:t>“МОЕ -  Я”</a:t>
            </a:r>
          </a:p>
          <a:p>
            <a:pPr algn="ctr"/>
            <a:r>
              <a:rPr lang="uk-UA" sz="2000" b="1">
                <a:solidFill>
                  <a:schemeClr val="tx2"/>
                </a:solidFill>
                <a:latin typeface="Constantia" pitchFamily="18" charset="0"/>
              </a:rPr>
              <a:t>“Я - САМ” </a:t>
            </a:r>
            <a:endParaRPr lang="ru-RU" sz="2000" b="1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262149" name="Rectangle 5"/>
          <p:cNvSpPr>
            <a:spLocks noChangeArrowheads="1"/>
          </p:cNvSpPr>
          <p:nvPr/>
        </p:nvSpPr>
        <p:spPr bwMode="auto">
          <a:xfrm>
            <a:off x="900113" y="2924175"/>
            <a:ext cx="1727200" cy="647700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9000">
                <a:srgbClr val="1170FF"/>
              </a:gs>
              <a:gs pos="28999">
                <a:srgbClr val="3333CC"/>
              </a:gs>
              <a:gs pos="39999">
                <a:srgbClr val="2E6792"/>
              </a:gs>
              <a:gs pos="53000">
                <a:srgbClr val="9999FF"/>
              </a:gs>
              <a:gs pos="84000">
                <a:srgbClr val="00CCCC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b="1">
                <a:solidFill>
                  <a:srgbClr val="000000"/>
                </a:solidFill>
                <a:latin typeface="Constantia" pitchFamily="18" charset="0"/>
              </a:rPr>
              <a:t>ПСИХОЛОГ</a:t>
            </a:r>
            <a:endParaRPr lang="ru-RU" b="1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62150" name="Rectangle 6"/>
          <p:cNvSpPr>
            <a:spLocks noChangeArrowheads="1"/>
          </p:cNvSpPr>
          <p:nvPr/>
        </p:nvSpPr>
        <p:spPr bwMode="auto">
          <a:xfrm>
            <a:off x="3708400" y="4076700"/>
            <a:ext cx="1727200" cy="647700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b="1">
                <a:solidFill>
                  <a:srgbClr val="000000"/>
                </a:solidFill>
                <a:latin typeface="Constantia" pitchFamily="18" charset="0"/>
              </a:rPr>
              <a:t>РОДИТЕЛИ</a:t>
            </a:r>
            <a:endParaRPr lang="ru-RU" b="1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62151" name="Rectangle 7"/>
          <p:cNvSpPr>
            <a:spLocks noChangeArrowheads="1"/>
          </p:cNvSpPr>
          <p:nvPr/>
        </p:nvSpPr>
        <p:spPr bwMode="auto">
          <a:xfrm>
            <a:off x="6588125" y="2924175"/>
            <a:ext cx="1727200" cy="647700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b="1">
                <a:solidFill>
                  <a:srgbClr val="000000"/>
                </a:solidFill>
                <a:latin typeface="Constantia" pitchFamily="18" charset="0"/>
              </a:rPr>
              <a:t>ПЕДАГОГИ</a:t>
            </a:r>
            <a:endParaRPr lang="ru-RU" b="1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62152" name="Oval 8" descr="Букет"/>
          <p:cNvSpPr>
            <a:spLocks noChangeArrowheads="1"/>
          </p:cNvSpPr>
          <p:nvPr/>
        </p:nvSpPr>
        <p:spPr bwMode="auto">
          <a:xfrm>
            <a:off x="6429375" y="5013325"/>
            <a:ext cx="2317750" cy="1273175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>
              <a:latin typeface="Constantia" pitchFamily="18" charset="0"/>
            </a:endParaRPr>
          </a:p>
          <a:p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Корекционно-</a:t>
            </a:r>
          </a:p>
          <a:p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розвивающая</a:t>
            </a:r>
          </a:p>
          <a:p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 работа</a:t>
            </a:r>
            <a:endParaRPr lang="ru-RU">
              <a:solidFill>
                <a:srgbClr val="FF0066"/>
              </a:solidFill>
              <a:latin typeface="Constantia" pitchFamily="18" charset="0"/>
            </a:endParaRPr>
          </a:p>
          <a:p>
            <a:endParaRPr lang="ru-RU">
              <a:solidFill>
                <a:srgbClr val="FF0066"/>
              </a:solidFill>
              <a:latin typeface="Constantia" pitchFamily="18" charset="0"/>
            </a:endParaRPr>
          </a:p>
        </p:txBody>
      </p:sp>
      <p:sp>
        <p:nvSpPr>
          <p:cNvPr id="262153" name="Oval 9" descr="Букет"/>
          <p:cNvSpPr>
            <a:spLocks noChangeArrowheads="1"/>
          </p:cNvSpPr>
          <p:nvPr/>
        </p:nvSpPr>
        <p:spPr bwMode="auto">
          <a:xfrm>
            <a:off x="3419475" y="5000625"/>
            <a:ext cx="2438400" cy="142875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uk-UA">
              <a:latin typeface="Constantia" pitchFamily="18" charset="0"/>
            </a:endParaRPr>
          </a:p>
          <a:p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Диагностическая</a:t>
            </a:r>
          </a:p>
          <a:p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 работа</a:t>
            </a:r>
            <a:endParaRPr lang="ru-RU">
              <a:solidFill>
                <a:srgbClr val="FF0066"/>
              </a:solidFill>
              <a:latin typeface="Constantia" pitchFamily="18" charset="0"/>
            </a:endParaRPr>
          </a:p>
          <a:p>
            <a:endParaRPr lang="ru-RU">
              <a:solidFill>
                <a:srgbClr val="FF0066"/>
              </a:solidFill>
              <a:latin typeface="Constantia" pitchFamily="18" charset="0"/>
            </a:endParaRPr>
          </a:p>
        </p:txBody>
      </p:sp>
      <p:sp>
        <p:nvSpPr>
          <p:cNvPr id="262154" name="Oval 10" descr="Букет"/>
          <p:cNvSpPr>
            <a:spLocks noChangeArrowheads="1"/>
          </p:cNvSpPr>
          <p:nvPr/>
        </p:nvSpPr>
        <p:spPr bwMode="auto">
          <a:xfrm>
            <a:off x="428625" y="5013325"/>
            <a:ext cx="2428875" cy="1344613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Профилактическая</a:t>
            </a:r>
          </a:p>
          <a:p>
            <a:pPr algn="ctr"/>
            <a:r>
              <a:rPr lang="uk-UA">
                <a:solidFill>
                  <a:srgbClr val="FF0066"/>
                </a:solidFill>
                <a:latin typeface="Constantia" pitchFamily="18" charset="0"/>
              </a:rPr>
              <a:t> работа</a:t>
            </a:r>
            <a:endParaRPr lang="ru-RU">
              <a:solidFill>
                <a:srgbClr val="FF0066"/>
              </a:solidFill>
              <a:latin typeface="Constantia" pitchFamily="18" charset="0"/>
            </a:endParaRPr>
          </a:p>
        </p:txBody>
      </p:sp>
      <p:sp>
        <p:nvSpPr>
          <p:cNvPr id="262159" name="AutoShape 15"/>
          <p:cNvSpPr>
            <a:spLocks noChangeArrowheads="1"/>
          </p:cNvSpPr>
          <p:nvPr/>
        </p:nvSpPr>
        <p:spPr bwMode="auto">
          <a:xfrm rot="-1730395">
            <a:off x="1323975" y="2219325"/>
            <a:ext cx="1860550" cy="287338"/>
          </a:xfrm>
          <a:prstGeom prst="leftRightArrow">
            <a:avLst>
              <a:gd name="adj1" fmla="val 50000"/>
              <a:gd name="adj2" fmla="val 12950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2160" name="AutoShape 16"/>
          <p:cNvSpPr>
            <a:spLocks noChangeArrowheads="1"/>
          </p:cNvSpPr>
          <p:nvPr/>
        </p:nvSpPr>
        <p:spPr bwMode="auto">
          <a:xfrm rot="1867271">
            <a:off x="5875338" y="2093913"/>
            <a:ext cx="1501775" cy="315912"/>
          </a:xfrm>
          <a:prstGeom prst="leftRightArrow">
            <a:avLst>
              <a:gd name="adj1" fmla="val 50000"/>
              <a:gd name="adj2" fmla="val 95076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2161" name="AutoShape 17"/>
          <p:cNvSpPr>
            <a:spLocks noChangeArrowheads="1"/>
          </p:cNvSpPr>
          <p:nvPr/>
        </p:nvSpPr>
        <p:spPr bwMode="auto">
          <a:xfrm rot="5400000">
            <a:off x="4248150" y="3536950"/>
            <a:ext cx="576263" cy="360363"/>
          </a:xfrm>
          <a:prstGeom prst="leftRightArrow">
            <a:avLst>
              <a:gd name="adj1" fmla="val 50000"/>
              <a:gd name="adj2" fmla="val 31982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2162" name="AutoShape 18"/>
          <p:cNvSpPr>
            <a:spLocks noChangeArrowheads="1"/>
          </p:cNvSpPr>
          <p:nvPr/>
        </p:nvSpPr>
        <p:spPr bwMode="auto">
          <a:xfrm rot="1214538">
            <a:off x="2205038" y="3894138"/>
            <a:ext cx="1368425" cy="287337"/>
          </a:xfrm>
          <a:prstGeom prst="leftRightArrow">
            <a:avLst>
              <a:gd name="adj1" fmla="val 50000"/>
              <a:gd name="adj2" fmla="val 95249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2164" name="AutoShape 20"/>
          <p:cNvSpPr>
            <a:spLocks noChangeArrowheads="1"/>
          </p:cNvSpPr>
          <p:nvPr/>
        </p:nvSpPr>
        <p:spPr bwMode="auto">
          <a:xfrm rot="-1246008">
            <a:off x="5651500" y="3860800"/>
            <a:ext cx="1368425" cy="287338"/>
          </a:xfrm>
          <a:prstGeom prst="leftRightArrow">
            <a:avLst>
              <a:gd name="adj1" fmla="val 50000"/>
              <a:gd name="adj2" fmla="val 95248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621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98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98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98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2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98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98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98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6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98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98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498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98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6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62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62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262148" grpId="0" animBg="1"/>
      <p:bldP spid="262149" grpId="0" animBg="1"/>
      <p:bldP spid="262150" grpId="0" animBg="1"/>
      <p:bldP spid="262151" grpId="0" animBg="1"/>
      <p:bldP spid="262152" grpId="0" animBg="1"/>
      <p:bldP spid="262153" grpId="0" animBg="1"/>
      <p:bldP spid="262154" grpId="0" animBg="1"/>
      <p:bldP spid="262159" grpId="0" animBg="1"/>
      <p:bldP spid="262160" grpId="0" animBg="1"/>
      <p:bldP spid="262161" grpId="0" animBg="1"/>
      <p:bldP spid="262162" grpId="0" animBg="1"/>
      <p:bldP spid="26216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669</TotalTime>
  <Words>741</Words>
  <Application>Microsoft Office PowerPoint</Application>
  <PresentationFormat>Экран (4:3)</PresentationFormat>
  <Paragraphs>181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Поток</vt:lpstr>
      <vt:lpstr>Balloons</vt:lpstr>
      <vt:lpstr>Слайд 1</vt:lpstr>
      <vt:lpstr>Слайд 2</vt:lpstr>
      <vt:lpstr>«В семье, образно говоря, закладывается корни, из которого вырастает побег и ветки, и цветки, и плоды. Семья — это источник, водами которого питается полноводная река нашего государства». В.А.Сухомлинский</vt:lpstr>
      <vt:lpstr>Обеспечение психологического благополучия  в семьях возможно только при условии положительно направленного взаимодействия семьи и дошкольного учреждения.</vt:lpstr>
      <vt:lpstr>Слайд 5</vt:lpstr>
      <vt:lpstr>ЗАДАЧИ ПРОЕКТА</vt:lpstr>
      <vt:lpstr>ПРИНЦИПЫ РАБОТЫ ПРОЕКТА</vt:lpstr>
      <vt:lpstr> </vt:lpstr>
      <vt:lpstr>Модель взаемодействия  родителй и педагогов</vt:lpstr>
      <vt:lpstr>Интерактивные формы работы с родителями</vt:lpstr>
      <vt:lpstr>ВОЛШЕБНЫЙ МИР СЕНСОРНОЙ КОМНАТЫ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33</cp:revision>
  <dcterms:created xsi:type="dcterms:W3CDTF">2015-05-20T20:24:14Z</dcterms:created>
  <dcterms:modified xsi:type="dcterms:W3CDTF">2021-11-29T12:17:44Z</dcterms:modified>
</cp:coreProperties>
</file>