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7" r:id="rId1"/>
  </p:sldMasterIdLst>
  <p:notesMasterIdLst>
    <p:notesMasterId r:id="rId49"/>
  </p:notesMasterIdLst>
  <p:sldIdLst>
    <p:sldId id="325" r:id="rId2"/>
    <p:sldId id="317" r:id="rId3"/>
    <p:sldId id="318" r:id="rId4"/>
    <p:sldId id="319" r:id="rId5"/>
    <p:sldId id="297" r:id="rId6"/>
    <p:sldId id="298" r:id="rId7"/>
    <p:sldId id="323" r:id="rId8"/>
    <p:sldId id="301" r:id="rId9"/>
    <p:sldId id="271" r:id="rId10"/>
    <p:sldId id="320" r:id="rId11"/>
    <p:sldId id="296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302" r:id="rId21"/>
    <p:sldId id="311" r:id="rId22"/>
    <p:sldId id="322" r:id="rId23"/>
    <p:sldId id="279" r:id="rId24"/>
    <p:sldId id="280" r:id="rId25"/>
    <p:sldId id="310" r:id="rId26"/>
    <p:sldId id="283" r:id="rId27"/>
    <p:sldId id="284" r:id="rId28"/>
    <p:sldId id="285" r:id="rId29"/>
    <p:sldId id="286" r:id="rId30"/>
    <p:sldId id="288" r:id="rId31"/>
    <p:sldId id="289" r:id="rId32"/>
    <p:sldId id="290" r:id="rId33"/>
    <p:sldId id="292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5" r:id="rId42"/>
    <p:sldId id="313" r:id="rId43"/>
    <p:sldId id="314" r:id="rId44"/>
    <p:sldId id="321" r:id="rId45"/>
    <p:sldId id="324" r:id="rId46"/>
    <p:sldId id="293" r:id="rId47"/>
    <p:sldId id="291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99FF66"/>
    <a:srgbClr val="9966FF"/>
    <a:srgbClr val="00FFFF"/>
    <a:srgbClr val="66FF99"/>
    <a:srgbClr val="99FF33"/>
    <a:srgbClr val="9999FF"/>
    <a:srgbClr val="00FF00"/>
    <a:srgbClr val="CC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04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BAE05C1-4479-4ECC-BB2A-6392229907C7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3DC3229-5B8D-4452-B68E-31BB33D29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1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E6C528-F212-40BF-AE0B-1A3318A0F240}" type="slidenum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GB">
              <a:cs typeface="Arial" charset="0"/>
            </a:endParaRPr>
          </a:p>
        </p:txBody>
      </p:sp>
      <p:sp>
        <p:nvSpPr>
          <p:cNvPr id="2150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48300" cy="4170363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1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CE2970-42DA-4BB2-B354-36AC7A03F3DB}" type="slidenum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GB">
              <a:cs typeface="Arial" charset="0"/>
            </a:endParaRPr>
          </a:p>
        </p:txBody>
      </p:sp>
      <p:sp>
        <p:nvSpPr>
          <p:cNvPr id="23555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48300" cy="4170363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1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15E3AE-ECA0-4F6F-9849-BA9D93930DC9}" type="slidenum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GB">
              <a:cs typeface="Arial" charset="0"/>
            </a:endParaRPr>
          </a:p>
        </p:txBody>
      </p:sp>
      <p:sp>
        <p:nvSpPr>
          <p:cNvPr id="2662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48300" cy="4170363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67FC0C-281C-47BD-ABB7-69DD0E0DB0A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23DAB-EE60-481A-8319-3D11147CA52B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0ADCD-2973-42C2-958E-FDB0562CB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A8854-DFE6-44F1-8B25-8057D269446D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4F585-BDA4-42D9-AA3F-FED89673F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A036E-BD87-486D-8C06-52FFB94C16F7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231B5-06D8-4678-883C-972088B2DE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038E9-1169-414A-AED2-2CCD1E0C5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FB712-608F-4358-BBEE-A4C5AD874D50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F2536-2ECF-4A56-9A6F-14AB8C281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1D6E0-0170-40A9-9038-078F6EAACAFF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0D7E1-EC18-4863-ADC0-06A28B933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0C84-EC4A-4596-BEA2-316DE6C1B122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DF074-FB35-4FE5-AE09-F222A8EDB5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C813D-1CE5-428D-A95A-D8B0317226B3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7F135-EDEA-4447-AA7E-4176D881DF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42308-B5D7-49E9-8BF1-A96B8C760E0B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749D9-C5B2-42EA-A0C7-7F5DB7C45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B2D84-FAA0-4F41-A84C-0C08CE352071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BDB2E-6A8D-410E-8357-A9629A4C8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29A6C-10FC-42A5-AE50-49B639A7679E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CC9E0-44CF-4C1A-962A-EF3EFFA48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DD7F4-F69C-44C6-8D65-F275EAE1645A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A8399-0662-4534-BFB4-A6DE7EE7F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06E8E4-3268-4A8E-9A43-9F9630FF82B6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1670E4-4618-4262-A449-5782E9323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799" r:id="rId4"/>
    <p:sldLayoutId id="2147483803" r:id="rId5"/>
    <p:sldLayoutId id="2147483798" r:id="rId6"/>
    <p:sldLayoutId id="2147483804" r:id="rId7"/>
    <p:sldLayoutId id="2147483805" r:id="rId8"/>
    <p:sldLayoutId id="2147483806" r:id="rId9"/>
    <p:sldLayoutId id="2147483797" r:id="rId10"/>
    <p:sldLayoutId id="2147483807" r:id="rId11"/>
    <p:sldLayoutId id="2147483808" r:id="rId12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trip-guide.ru/zk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hyperlink" Target="http://www.myppc.ru/uploads/posts/myppc.ru-1258536023_zhukov_maxi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www.bashvest.ru/photos/06.05.2004/124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hyperlink" Target="http://skazka.ucoz.ru/_bl/2/76215.jpg" TargetMode="External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img0.liveinternet.ru/images/attach/c/0/47/42/47042264_18.jpg" TargetMode="External"/><Relationship Id="rId3" Type="http://schemas.openxmlformats.org/officeDocument/2006/relationships/hyperlink" Target="http://www.allthings.clan.su/Pix/ayvazovsky.jpg.jpg" TargetMode="External"/><Relationship Id="rId7" Type="http://schemas.openxmlformats.org/officeDocument/2006/relationships/image" Target="../media/image46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hyperlink" Target="http://www.ljplus.ru/img4/l/i/lizakelt/Troica-Rubleva.jpg" TargetMode="External"/><Relationship Id="rId10" Type="http://schemas.openxmlformats.org/officeDocument/2006/relationships/image" Target="../media/image48.jpeg"/><Relationship Id="rId4" Type="http://schemas.openxmlformats.org/officeDocument/2006/relationships/image" Target="../media/image44.jpeg"/><Relationship Id="rId9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hyperlink" Target="http://www.ljplus.ru/img4/l/i/lizakelt/Troica-Rubleva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img11.nnm.ru/0/5/3/d/2/90bfa8060ce267291dc54fc8071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5.jpeg"/><Relationship Id="rId2" Type="http://schemas.openxmlformats.org/officeDocument/2006/relationships/hyperlink" Target="http://www.chessbase.com/news/2005/karpov0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hyperlink" Target="http://img.rian.ru/images/12311/53/123115338.jpg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2;&#1072;&#1083;&#1077;&#1085;&#1090;&#1080;&#1085;&#1072;\Desktop\&#1056;&#1086;&#1089;&#1089;&#1080;&#1103;%20-%20&#1085;&#1072;&#1096;&#1072;%20&#1056;&#1086;&#1076;&#1080;&#1085;&#1072;\_._.mp3" TargetMode="External"/><Relationship Id="rId5" Type="http://schemas.openxmlformats.org/officeDocument/2006/relationships/image" Target="../media/image65.png"/><Relationship Id="rId4" Type="http://schemas.openxmlformats.org/officeDocument/2006/relationships/image" Target="../media/image64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МБОУ « </a:t>
            </a:r>
            <a:r>
              <a:rPr lang="ru-RU" dirty="0" err="1" smtClean="0"/>
              <a:t>Бруснятская</a:t>
            </a:r>
            <a:r>
              <a:rPr lang="ru-RU" dirty="0" smtClean="0"/>
              <a:t> СОШ № 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4318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Презентация урока по ОРКСЭ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</a:t>
            </a:r>
            <a:r>
              <a:rPr lang="ru-RU" sz="4000" dirty="0" smtClean="0"/>
              <a:t>Тема: </a:t>
            </a:r>
            <a:r>
              <a:rPr lang="ru-RU" sz="4000" b="1" i="1" dirty="0" smtClean="0"/>
              <a:t>Россия- наша Родина</a:t>
            </a:r>
          </a:p>
          <a:p>
            <a:pPr>
              <a:buNone/>
            </a:pPr>
            <a:r>
              <a:rPr lang="ru-RU" sz="2400" b="1" i="1" dirty="0" smtClean="0"/>
              <a:t> </a:t>
            </a:r>
            <a:r>
              <a:rPr lang="ru-RU" sz="2400" b="1" i="1" dirty="0" smtClean="0"/>
              <a:t>                                                       </a:t>
            </a:r>
          </a:p>
          <a:p>
            <a:pPr>
              <a:buNone/>
            </a:pPr>
            <a:r>
              <a:rPr lang="ru-RU" sz="2400" b="1" i="1" dirty="0" smtClean="0"/>
              <a:t> </a:t>
            </a:r>
            <a:r>
              <a:rPr lang="ru-RU" sz="2400" b="1" i="1" dirty="0" smtClean="0"/>
              <a:t>                                                             Выполнила :</a:t>
            </a:r>
          </a:p>
          <a:p>
            <a:pPr>
              <a:buNone/>
            </a:pPr>
            <a:r>
              <a:rPr lang="ru-RU" sz="2200" b="1" i="1" dirty="0" smtClean="0"/>
              <a:t>                                                         учитель начальных классов </a:t>
            </a:r>
          </a:p>
          <a:p>
            <a:pPr>
              <a:buNone/>
            </a:pPr>
            <a:r>
              <a:rPr lang="ru-RU" sz="2200" b="1" i="1" dirty="0" smtClean="0"/>
              <a:t>                                                                       Берсенёва</a:t>
            </a:r>
          </a:p>
          <a:p>
            <a:pPr>
              <a:buNone/>
            </a:pPr>
            <a:r>
              <a:rPr lang="ru-RU" sz="2200" b="1" i="1" dirty="0" smtClean="0"/>
              <a:t> </a:t>
            </a:r>
            <a:r>
              <a:rPr lang="ru-RU" sz="2200" b="1" i="1" dirty="0" smtClean="0"/>
              <a:t>                                                          Галина </a:t>
            </a:r>
            <a:r>
              <a:rPr lang="ru-RU" sz="2200" b="1" i="1" dirty="0" smtClean="0"/>
              <a:t>Александровна</a:t>
            </a:r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endParaRPr lang="ru-RU" sz="2000" b="1" i="1" dirty="0" smtClean="0"/>
          </a:p>
          <a:p>
            <a:pPr>
              <a:buNone/>
            </a:pPr>
            <a:r>
              <a:rPr lang="ru-RU" sz="2000" b="1" i="1" dirty="0" smtClean="0"/>
              <a:t> </a:t>
            </a:r>
            <a:r>
              <a:rPr lang="ru-RU" sz="2000" b="1" i="1" dirty="0" smtClean="0"/>
              <a:t>                                                                         </a:t>
            </a:r>
            <a:r>
              <a:rPr lang="ru-RU" sz="2000" b="1" i="1" dirty="0" smtClean="0"/>
              <a:t> 2117 год</a:t>
            </a:r>
            <a:r>
              <a:rPr lang="ru-RU" sz="2000" b="1" i="1" dirty="0" smtClean="0"/>
              <a:t>                                                                                       </a:t>
            </a:r>
            <a:endParaRPr lang="ru-RU" sz="2400" b="1" i="1" dirty="0" smtClean="0"/>
          </a:p>
          <a:p>
            <a:pPr>
              <a:buNone/>
            </a:pPr>
            <a:endParaRPr lang="ru-RU" sz="2400" b="1" i="1" dirty="0" smtClean="0"/>
          </a:p>
        </p:txBody>
      </p:sp>
      <p:sp>
        <p:nvSpPr>
          <p:cNvPr id="4" name="AutoShape 8"/>
          <p:cNvSpPr>
            <a:spLocks noChangeArrowheads="1"/>
          </p:cNvSpPr>
          <p:nvPr/>
        </p:nvSpPr>
        <p:spPr bwMode="auto">
          <a:xfrm>
            <a:off x="6840538" y="4500563"/>
            <a:ext cx="1800225" cy="1800225"/>
          </a:xfrm>
          <a:prstGeom prst="roundRect">
            <a:avLst>
              <a:gd name="adj" fmla="val 88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68960"/>
            <a:ext cx="4237040" cy="325151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400" cap="none" smtClean="0">
                <a:solidFill>
                  <a:srgbClr val="FF0000"/>
                </a:solidFill>
                <a:effectLst/>
                <a:latin typeface="Monotype Corsiva" pitchFamily="66" charset="0"/>
              </a:rPr>
              <a:t>                                    Столица нашей Родины – </a:t>
            </a:r>
            <a:br>
              <a:rPr lang="ru-RU" sz="3400" cap="none" smtClean="0">
                <a:solidFill>
                  <a:srgbClr val="FF0000"/>
                </a:solidFill>
                <a:effectLst/>
                <a:latin typeface="Monotype Corsiva" pitchFamily="66" charset="0"/>
              </a:rPr>
            </a:br>
            <a:r>
              <a:rPr lang="ru-RU" sz="3400" cap="none" smtClean="0">
                <a:solidFill>
                  <a:srgbClr val="FF0000"/>
                </a:solidFill>
                <a:effectLst/>
                <a:latin typeface="Monotype Corsiva" pitchFamily="66" charset="0"/>
              </a:rPr>
              <a:t>                                                    МОСКВА!</a:t>
            </a:r>
          </a:p>
        </p:txBody>
      </p:sp>
      <p:pic>
        <p:nvPicPr>
          <p:cNvPr id="3" name="Picture 16" descr="File00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2589213" cy="3516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File00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412776"/>
            <a:ext cx="2547938" cy="2662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2" descr="File00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268760"/>
            <a:ext cx="2317750" cy="2601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File007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4429132"/>
            <a:ext cx="2424109" cy="2216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2" descr="File005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3861048"/>
            <a:ext cx="2917831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File006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4479925"/>
            <a:ext cx="3214687" cy="2378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3"/>
          <p:cNvSpPr txBox="1">
            <a:spLocks noChangeArrowheads="1"/>
          </p:cNvSpPr>
          <p:nvPr/>
        </p:nvSpPr>
        <p:spPr bwMode="auto">
          <a:xfrm>
            <a:off x="571500" y="500063"/>
            <a:ext cx="8153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Calibri" pitchFamily="34" charset="0"/>
              </a:rPr>
              <a:t>РОДИНА-</a:t>
            </a:r>
          </a:p>
          <a:p>
            <a:pPr algn="ctr"/>
            <a:r>
              <a:rPr lang="ru-RU" sz="4000" b="1">
                <a:solidFill>
                  <a:srgbClr val="C00000"/>
                </a:solidFill>
                <a:latin typeface="Calibri" pitchFamily="34" charset="0"/>
              </a:rPr>
              <a:t> место, страна, где человек родился </a:t>
            </a:r>
            <a:endParaRPr lang="en-US" sz="40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29698" name="Picture 6" descr="http://forum.tagil.ru/_ph/1/4802986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13" y="1928813"/>
            <a:ext cx="5143500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8" descr="http://www.km.ru/sites/default/files/imagecache/620/megabook/tourism/maps/map_r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928813"/>
            <a:ext cx="30003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14290"/>
            <a:ext cx="9144000" cy="105251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такое Родина ?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7118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Это место где ты родился и 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вырос, где 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прошло твое детство. Но если мы откроем словарь, то прочитаем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…</a:t>
            </a:r>
            <a:endParaRPr lang="ru-RU" b="1" dirty="0" smtClean="0">
              <a:solidFill>
                <a:srgbClr val="002060"/>
              </a:solidFill>
            </a:endParaRPr>
          </a:p>
          <a:p>
            <a:pPr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   </a:t>
            </a: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Родина- это место, страна, где человек родился; где впервые сложился, возник этнос, т.е. его обычаи, традиции, культура, менталитет.</a:t>
            </a:r>
            <a:endParaRPr lang="ru-RU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Родина- это 1. Отечество, родная страна. </a:t>
            </a:r>
            <a:endParaRPr lang="ru-RU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2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. Место рождения, происхождения 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кого-нибудь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, возникновения чего-нибудь.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857232"/>
            <a:ext cx="8229600" cy="78581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Гнездо слов «Родина»:</a:t>
            </a:r>
            <a:b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ители,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иться,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ной,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ня,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ственники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ич,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ом,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ство,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оначальник,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ненький, по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ниться,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имый,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рож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дение,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рож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дество,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рож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дественский,  за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рож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дение, на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, на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ный,  при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а,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ник,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никовый,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инка, 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ословная, за</a:t>
            </a:r>
            <a:r>
              <a:rPr lang="ru-RU" b="1" dirty="0" smtClean="0">
                <a:solidFill>
                  <a:srgbClr val="FF0066"/>
                </a:solidFill>
                <a:latin typeface="Arial" charset="0"/>
              </a:rPr>
              <a:t>род</a:t>
            </a: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ыш…</a:t>
            </a:r>
          </a:p>
          <a:p>
            <a:pPr eaLnBrk="1" hangingPunct="1"/>
            <a:endParaRPr lang="ru-RU" b="1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Дата 3"/>
          <p:cNvSpPr>
            <a:spLocks noGrp="1"/>
          </p:cNvSpPr>
          <p:nvPr>
            <p:ph type="dt" sz="quarter" idx="10"/>
          </p:nvPr>
        </p:nvSpPr>
        <p:spPr>
          <a:xfrm>
            <a:off x="457200" y="6245225"/>
            <a:ext cx="2133600" cy="476250"/>
          </a:xfrm>
        </p:spPr>
        <p:txBody>
          <a:bodyPr anchor="t"/>
          <a:lstStyle/>
          <a:p>
            <a:pPr>
              <a:defRPr/>
            </a:pPr>
            <a:fld id="{14048D05-4E4E-4B72-B1B1-BAFB0048CC08}" type="datetime1">
              <a:rPr lang="ru-RU">
                <a:latin typeface="Arial" charset="0"/>
              </a:rPr>
              <a:pPr>
                <a:defRPr/>
              </a:pPr>
              <a:t>07.12.2017</a:t>
            </a:fld>
            <a:endParaRPr lang="ru-RU">
              <a:latin typeface="Arial" charset="0"/>
            </a:endParaRPr>
          </a:p>
        </p:txBody>
      </p:sp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1187450" y="1773238"/>
            <a:ext cx="7527925" cy="4679950"/>
            <a:chOff x="0" y="-17"/>
            <a:chExt cx="5760" cy="4354"/>
          </a:xfrm>
        </p:grpSpPr>
        <p:sp>
          <p:nvSpPr>
            <p:cNvPr id="32779" name="Rectangle 3"/>
            <p:cNvSpPr>
              <a:spLocks noChangeArrowheads="1"/>
            </p:cNvSpPr>
            <p:nvPr/>
          </p:nvSpPr>
          <p:spPr bwMode="auto">
            <a:xfrm>
              <a:off x="0" y="-17"/>
              <a:ext cx="5760" cy="145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80" name="Rectangle 4"/>
            <p:cNvSpPr>
              <a:spLocks noChangeArrowheads="1"/>
            </p:cNvSpPr>
            <p:nvPr/>
          </p:nvSpPr>
          <p:spPr bwMode="auto">
            <a:xfrm>
              <a:off x="0" y="1443"/>
              <a:ext cx="5760" cy="143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81" name="Rectangle 5"/>
            <p:cNvSpPr>
              <a:spLocks noChangeArrowheads="1"/>
            </p:cNvSpPr>
            <p:nvPr/>
          </p:nvSpPr>
          <p:spPr bwMode="auto">
            <a:xfrm>
              <a:off x="0" y="2886"/>
              <a:ext cx="5760" cy="145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2771" name="Picture 6" descr="coa1882"/>
          <p:cNvPicPr>
            <a:picLocks noChangeAspect="1" noChangeArrowheads="1"/>
          </p:cNvPicPr>
          <p:nvPr/>
        </p:nvPicPr>
        <p:blipFill>
          <a:blip r:embed="rId2" cstate="print">
            <a:lum bright="-6000" contrast="18000"/>
          </a:blip>
          <a:srcRect/>
          <a:stretch>
            <a:fillRect/>
          </a:stretch>
        </p:blipFill>
        <p:spPr bwMode="auto">
          <a:xfrm>
            <a:off x="7518400" y="1557338"/>
            <a:ext cx="1249363" cy="1366837"/>
          </a:xfrm>
          <a:prstGeom prst="rect">
            <a:avLst/>
          </a:prstGeom>
          <a:solidFill>
            <a:srgbClr val="FFFFCC"/>
          </a:solidFill>
          <a:ln w="7620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32772" name="Picture 7" descr="rusgerb3"/>
          <p:cNvPicPr>
            <a:picLocks noChangeAspect="1" noChangeArrowheads="1"/>
          </p:cNvPicPr>
          <p:nvPr/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 bwMode="auto">
          <a:xfrm>
            <a:off x="7786688" y="5143500"/>
            <a:ext cx="1079500" cy="1295400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2773" name="Picture 8" descr="moscow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484313"/>
            <a:ext cx="13303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WordArt 9"/>
          <p:cNvSpPr>
            <a:spLocks noChangeArrowheads="1" noChangeShapeType="1" noTextEdit="1"/>
          </p:cNvSpPr>
          <p:nvPr/>
        </p:nvSpPr>
        <p:spPr bwMode="auto">
          <a:xfrm>
            <a:off x="3203575" y="2420938"/>
            <a:ext cx="2663825" cy="390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38100">
                  <a:solidFill>
                    <a:srgbClr val="A5002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FFFFCC"/>
                    </a:gs>
                  </a:gsLst>
                  <a:lin ang="5400000" scaled="1"/>
                </a:gradFill>
                <a:latin typeface="Arial"/>
                <a:cs typeface="Arial"/>
              </a:rPr>
              <a:t>ГЕРБ</a:t>
            </a:r>
          </a:p>
        </p:txBody>
      </p:sp>
      <p:sp>
        <p:nvSpPr>
          <p:cNvPr id="32775" name="WordArt 10"/>
          <p:cNvSpPr>
            <a:spLocks noChangeArrowheads="1" noChangeShapeType="1" noTextEdit="1"/>
          </p:cNvSpPr>
          <p:nvPr/>
        </p:nvSpPr>
        <p:spPr bwMode="auto">
          <a:xfrm>
            <a:off x="3203575" y="4005263"/>
            <a:ext cx="2663825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38100">
                  <a:solidFill>
                    <a:srgbClr val="A5002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FFFFCC"/>
                    </a:gs>
                  </a:gsLst>
                  <a:lin ang="5400000" scaled="1"/>
                </a:gradFill>
                <a:latin typeface="Arial"/>
                <a:cs typeface="Arial"/>
              </a:rPr>
              <a:t>ФЛАГ</a:t>
            </a:r>
          </a:p>
        </p:txBody>
      </p:sp>
      <p:sp>
        <p:nvSpPr>
          <p:cNvPr id="32776" name="WordArt 11"/>
          <p:cNvSpPr>
            <a:spLocks noChangeArrowheads="1" noChangeShapeType="1" noTextEdit="1"/>
          </p:cNvSpPr>
          <p:nvPr/>
        </p:nvSpPr>
        <p:spPr bwMode="auto">
          <a:xfrm>
            <a:off x="3203575" y="5661025"/>
            <a:ext cx="2663825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38100">
                  <a:solidFill>
                    <a:srgbClr val="A5002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FFFFCC"/>
                    </a:gs>
                  </a:gsLst>
                  <a:lin ang="5400000" scaled="1"/>
                </a:gradFill>
                <a:latin typeface="Arial"/>
                <a:cs typeface="Arial"/>
              </a:rPr>
              <a:t>ГИМН</a:t>
            </a:r>
          </a:p>
        </p:txBody>
      </p:sp>
      <p:pic>
        <p:nvPicPr>
          <p:cNvPr id="32777" name="Picture 12" descr="ussr"/>
          <p:cNvPicPr>
            <a:picLocks noChangeAspect="1" noChangeArrowheads="1"/>
          </p:cNvPicPr>
          <p:nvPr/>
        </p:nvPicPr>
        <p:blipFill>
          <a:blip r:embed="rId5" cstate="print">
            <a:lum bright="6000" contrast="18000"/>
          </a:blip>
          <a:srcRect/>
          <a:stretch>
            <a:fillRect/>
          </a:stretch>
        </p:blipFill>
        <p:spPr bwMode="auto">
          <a:xfrm>
            <a:off x="500063" y="5072063"/>
            <a:ext cx="1325562" cy="1366837"/>
          </a:xfrm>
          <a:prstGeom prst="rect">
            <a:avLst/>
          </a:prstGeom>
          <a:noFill/>
          <a:ln w="762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32778" name="Rectangle 14"/>
          <p:cNvSpPr>
            <a:spLocks noChangeArrowheads="1"/>
          </p:cNvSpPr>
          <p:nvPr/>
        </p:nvSpPr>
        <p:spPr bwMode="auto">
          <a:xfrm>
            <a:off x="357188" y="0"/>
            <a:ext cx="8353425" cy="19383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Государственные символы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Дата 3"/>
          <p:cNvSpPr>
            <a:spLocks noGrp="1"/>
          </p:cNvSpPr>
          <p:nvPr>
            <p:ph type="dt" sz="quarter" idx="10"/>
          </p:nvPr>
        </p:nvSpPr>
        <p:spPr>
          <a:xfrm>
            <a:off x="457200" y="6245225"/>
            <a:ext cx="2133600" cy="476250"/>
          </a:xfrm>
        </p:spPr>
        <p:txBody>
          <a:bodyPr anchor="t"/>
          <a:lstStyle/>
          <a:p>
            <a:pPr>
              <a:defRPr/>
            </a:pPr>
            <a:fld id="{37DF8E49-4CD6-467A-87A8-D2080806F99E}" type="datetime1">
              <a:rPr lang="ru-RU">
                <a:latin typeface="Arial" charset="0"/>
              </a:rPr>
              <a:pPr>
                <a:defRPr/>
              </a:pPr>
              <a:t>07.12.2017</a:t>
            </a:fld>
            <a:endParaRPr lang="ru-RU">
              <a:latin typeface="Arial" charset="0"/>
            </a:endParaRPr>
          </a:p>
        </p:txBody>
      </p:sp>
      <p:pic>
        <p:nvPicPr>
          <p:cNvPr id="33794" name="Picture 4" descr="rusgerb3"/>
          <p:cNvPicPr>
            <a:picLocks noChangeAspect="1" noChangeArrowheads="1"/>
          </p:cNvPicPr>
          <p:nvPr/>
        </p:nvPicPr>
        <p:blipFill>
          <a:blip r:embed="rId2" cstate="print">
            <a:lum contrast="24000"/>
          </a:blip>
          <a:srcRect/>
          <a:stretch>
            <a:fillRect/>
          </a:stretch>
        </p:blipFill>
        <p:spPr bwMode="auto">
          <a:xfrm>
            <a:off x="571500" y="1500188"/>
            <a:ext cx="4157663" cy="5000625"/>
          </a:xfrm>
          <a:prstGeom prst="rect">
            <a:avLst/>
          </a:prstGeom>
          <a:solidFill>
            <a:schemeClr val="bg1"/>
          </a:solidFill>
          <a:ln w="7620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33795" name="Rectangle 6"/>
          <p:cNvSpPr>
            <a:spLocks noChangeArrowheads="1"/>
          </p:cNvSpPr>
          <p:nvPr/>
        </p:nvSpPr>
        <p:spPr bwMode="auto">
          <a:xfrm>
            <a:off x="5143500" y="1643063"/>
            <a:ext cx="3165475" cy="4400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«Двуглавый орел с гербом Москвы на груди»</a:t>
            </a: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-символизирует преемственность со славным историческим прошлым, величие государства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928688" y="188913"/>
            <a:ext cx="7500937" cy="1016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60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Современный герб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6" descr="wb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000125"/>
            <a:ext cx="7143750" cy="385762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34818" name="WordArt 7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1225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34819" name="Rectangle 8"/>
          <p:cNvSpPr>
            <a:spLocks noChangeArrowheads="1"/>
          </p:cNvSpPr>
          <p:nvPr/>
        </p:nvSpPr>
        <p:spPr bwMode="auto">
          <a:xfrm>
            <a:off x="500063" y="4857750"/>
            <a:ext cx="8320087" cy="18161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</a:rPr>
              <a:t>Современный флаг Российской Федерации  восходит к флагу Петра </a:t>
            </a:r>
            <a:r>
              <a:rPr lang="en-US" sz="2800" b="1">
                <a:latin typeface="Times New Roman" pitchFamily="18" charset="0"/>
              </a:rPr>
              <a:t>I</a:t>
            </a:r>
            <a:r>
              <a:rPr lang="ru-RU" sz="2800" b="1">
                <a:latin typeface="Times New Roman" pitchFamily="18" charset="0"/>
              </a:rPr>
              <a:t>.</a:t>
            </a:r>
          </a:p>
          <a:p>
            <a:pPr algn="ctr"/>
            <a:r>
              <a:rPr lang="ru-RU" sz="2800" b="1">
                <a:latin typeface="Times New Roman" pitchFamily="18" charset="0"/>
              </a:rPr>
              <a:t>Поднимается на государственных зданиях и в дни государственных праздников. </a:t>
            </a:r>
          </a:p>
        </p:txBody>
      </p:sp>
      <p:sp>
        <p:nvSpPr>
          <p:cNvPr id="34820" name="Rectangle 10"/>
          <p:cNvSpPr>
            <a:spLocks noChangeArrowheads="1"/>
          </p:cNvSpPr>
          <p:nvPr/>
        </p:nvSpPr>
        <p:spPr bwMode="auto">
          <a:xfrm>
            <a:off x="1785938" y="0"/>
            <a:ext cx="5921375" cy="1016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История флага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Дата 3"/>
          <p:cNvSpPr>
            <a:spLocks noGrp="1"/>
          </p:cNvSpPr>
          <p:nvPr>
            <p:ph type="dt" sz="quarter" idx="10"/>
          </p:nvPr>
        </p:nvSpPr>
        <p:spPr>
          <a:xfrm>
            <a:off x="428625" y="6072188"/>
            <a:ext cx="2133600" cy="785812"/>
          </a:xfrm>
        </p:spPr>
        <p:txBody>
          <a:bodyPr anchor="t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5842" name="Содержимое 2"/>
          <p:cNvSpPr>
            <a:spLocks noGrp="1"/>
          </p:cNvSpPr>
          <p:nvPr>
            <p:ph idx="4294967295"/>
          </p:nvPr>
        </p:nvSpPr>
        <p:spPr>
          <a:xfrm>
            <a:off x="323528" y="285750"/>
            <a:ext cx="8496944" cy="62150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Значение цветов флага России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4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белый цвет означает мир, чистоту, совершенство;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синий – цвет веры и верности, постоянства;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красный цвет символизирует энергию, силу, кровь, пролитую за Отечество.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800000"/>
                </a:solidFill>
                <a:latin typeface="Monotype Corsiva" pitchFamily="66" charset="0"/>
              </a:rPr>
              <a:t>По этому флагу и стали повсеместно узнавать мощное Российское государство.</a:t>
            </a:r>
            <a:r>
              <a:rPr lang="ru-RU" sz="3600" dirty="0" smtClean="0">
                <a:latin typeface="Monotype Corsiva" pitchFamily="66" charset="0"/>
              </a:rPr>
              <a:t> </a:t>
            </a:r>
          </a:p>
          <a:p>
            <a:pPr eaLnBrk="1" hangingPunct="1"/>
            <a:endParaRPr lang="ru-RU" sz="3600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WordArt 5"/>
          <p:cNvSpPr>
            <a:spLocks noChangeArrowheads="1" noChangeShapeType="1" noTextEdit="1"/>
          </p:cNvSpPr>
          <p:nvPr/>
        </p:nvSpPr>
        <p:spPr bwMode="auto">
          <a:xfrm>
            <a:off x="1785938" y="285750"/>
            <a:ext cx="3959225" cy="998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Гимн РФ</a:t>
            </a:r>
          </a:p>
        </p:txBody>
      </p:sp>
      <p:sp>
        <p:nvSpPr>
          <p:cNvPr id="36866" name="Rectangle 6"/>
          <p:cNvSpPr>
            <a:spLocks noChangeArrowheads="1"/>
          </p:cNvSpPr>
          <p:nvPr/>
        </p:nvSpPr>
        <p:spPr bwMode="auto">
          <a:xfrm>
            <a:off x="714375" y="1643063"/>
            <a:ext cx="8429625" cy="50784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</a:rPr>
              <a:t>Россия — священная наша держава,</a:t>
            </a:r>
          </a:p>
          <a:p>
            <a:r>
              <a:rPr lang="ru-RU" b="1">
                <a:latin typeface="Times New Roman" pitchFamily="18" charset="0"/>
              </a:rPr>
              <a:t>Россия — любимая наша страна.</a:t>
            </a:r>
          </a:p>
          <a:p>
            <a:r>
              <a:rPr lang="ru-RU" b="1">
                <a:latin typeface="Times New Roman" pitchFamily="18" charset="0"/>
              </a:rPr>
              <a:t>Могучая воля, великая слава — </a:t>
            </a:r>
          </a:p>
          <a:p>
            <a:r>
              <a:rPr lang="ru-RU" b="1">
                <a:latin typeface="Times New Roman" pitchFamily="18" charset="0"/>
              </a:rPr>
              <a:t>Твое достоянье на все времена!</a:t>
            </a:r>
            <a:endParaRPr lang="ru-RU" b="1" i="1">
              <a:latin typeface="Times New Roman" pitchFamily="18" charset="0"/>
            </a:endParaRPr>
          </a:p>
          <a:p>
            <a:r>
              <a:rPr lang="ru-RU" i="1">
                <a:latin typeface="Times New Roman" pitchFamily="18" charset="0"/>
              </a:rPr>
              <a:t>			Припев:   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b="1">
                <a:solidFill>
                  <a:srgbClr val="C00000"/>
                </a:solidFill>
                <a:latin typeface="Times New Roman" pitchFamily="18" charset="0"/>
              </a:rPr>
              <a:t>Славься, Отечество наше свободное,</a:t>
            </a:r>
          </a:p>
          <a:p>
            <a:r>
              <a:rPr lang="ru-RU" b="1">
                <a:solidFill>
                  <a:srgbClr val="C00000"/>
                </a:solidFill>
                <a:latin typeface="Times New Roman" pitchFamily="18" charset="0"/>
              </a:rPr>
              <a:t>            				   Братских народов союз вековой,</a:t>
            </a:r>
          </a:p>
          <a:p>
            <a:r>
              <a:rPr lang="ru-RU" b="1">
                <a:solidFill>
                  <a:srgbClr val="C00000"/>
                </a:solidFill>
                <a:latin typeface="Times New Roman" pitchFamily="18" charset="0"/>
              </a:rPr>
              <a:t>             				   Предками данная мудрость народная!</a:t>
            </a:r>
          </a:p>
          <a:p>
            <a:r>
              <a:rPr lang="ru-RU" b="1">
                <a:solidFill>
                  <a:srgbClr val="C00000"/>
                </a:solidFill>
                <a:latin typeface="Times New Roman" pitchFamily="18" charset="0"/>
              </a:rPr>
              <a:t>           				   Славься, страна! Мы гордимся тобой!</a:t>
            </a:r>
          </a:p>
          <a:p>
            <a:r>
              <a:rPr lang="ru-RU" b="1">
                <a:latin typeface="Times New Roman" pitchFamily="18" charset="0"/>
              </a:rPr>
              <a:t>От южных морей до полярного края</a:t>
            </a:r>
          </a:p>
          <a:p>
            <a:r>
              <a:rPr lang="ru-RU" b="1">
                <a:latin typeface="Times New Roman" pitchFamily="18" charset="0"/>
              </a:rPr>
              <a:t>Раскинулись наши леса и поля.</a:t>
            </a:r>
          </a:p>
          <a:p>
            <a:r>
              <a:rPr lang="ru-RU" b="1">
                <a:latin typeface="Times New Roman" pitchFamily="18" charset="0"/>
              </a:rPr>
              <a:t>Одна ты на свете! Одна ты такая — </a:t>
            </a:r>
          </a:p>
          <a:p>
            <a:r>
              <a:rPr lang="ru-RU" b="1">
                <a:latin typeface="Times New Roman" pitchFamily="18" charset="0"/>
              </a:rPr>
              <a:t>Хранимая Богом родная земля</a:t>
            </a:r>
            <a:r>
              <a:rPr lang="ru-RU" b="1">
                <a:solidFill>
                  <a:schemeClr val="accent2"/>
                </a:solidFill>
                <a:latin typeface="Times New Roman" pitchFamily="18" charset="0"/>
              </a:rPr>
              <a:t>.</a:t>
            </a:r>
            <a:endParaRPr lang="ru-RU" b="1" i="1">
              <a:solidFill>
                <a:schemeClr val="accent2"/>
              </a:solidFill>
              <a:latin typeface="Times New Roman" pitchFamily="18" charset="0"/>
            </a:endParaRPr>
          </a:p>
          <a:p>
            <a:r>
              <a:rPr lang="ru-RU" b="1" i="1">
                <a:latin typeface="Times New Roman" pitchFamily="18" charset="0"/>
              </a:rPr>
              <a:t>				Припев.</a:t>
            </a:r>
            <a:endParaRPr lang="ru-RU" b="1">
              <a:latin typeface="Times New Roman" pitchFamily="18" charset="0"/>
            </a:endParaRPr>
          </a:p>
          <a:p>
            <a:r>
              <a:rPr lang="ru-RU" b="1">
                <a:latin typeface="Times New Roman" pitchFamily="18" charset="0"/>
              </a:rPr>
              <a:t>Широкий простор для мечты и для жизни</a:t>
            </a:r>
          </a:p>
          <a:p>
            <a:r>
              <a:rPr lang="ru-RU" b="1">
                <a:latin typeface="Times New Roman" pitchFamily="18" charset="0"/>
              </a:rPr>
              <a:t>Грядущие нам открывают года.</a:t>
            </a:r>
          </a:p>
          <a:p>
            <a:r>
              <a:rPr lang="ru-RU" b="1">
                <a:latin typeface="Times New Roman" pitchFamily="18" charset="0"/>
              </a:rPr>
              <a:t>Нам силу дает наша верность Отчизне.</a:t>
            </a:r>
          </a:p>
          <a:p>
            <a:r>
              <a:rPr lang="ru-RU" b="1">
                <a:latin typeface="Times New Roman" pitchFamily="18" charset="0"/>
              </a:rPr>
              <a:t>Так было, так есть и так будет всегда!</a:t>
            </a:r>
            <a:endParaRPr lang="ru-RU" b="1" i="1">
              <a:latin typeface="Times New Roman" pitchFamily="18" charset="0"/>
            </a:endParaRPr>
          </a:p>
          <a:p>
            <a:r>
              <a:rPr lang="ru-RU" b="1" i="1">
                <a:latin typeface="Times New Roman" pitchFamily="18" charset="0"/>
              </a:rPr>
              <a:t>				Припев.</a:t>
            </a:r>
          </a:p>
        </p:txBody>
      </p:sp>
      <p:sp>
        <p:nvSpPr>
          <p:cNvPr id="36867" name="WordArt 7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1028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36868" name="Rectangle 8"/>
          <p:cNvSpPr>
            <a:spLocks noChangeArrowheads="1"/>
          </p:cNvSpPr>
          <p:nvPr/>
        </p:nvSpPr>
        <p:spPr bwMode="auto">
          <a:xfrm>
            <a:off x="5572125" y="1214438"/>
            <a:ext cx="2808288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C00000"/>
                </a:solidFill>
                <a:latin typeface="Times New Roman" pitchFamily="18" charset="0"/>
              </a:rPr>
              <a:t>Муз. А.Александров</a:t>
            </a:r>
          </a:p>
          <a:p>
            <a:r>
              <a:rPr lang="ru-RU" sz="2000" b="1">
                <a:solidFill>
                  <a:srgbClr val="C00000"/>
                </a:solidFill>
                <a:latin typeface="Times New Roman" pitchFamily="18" charset="0"/>
              </a:rPr>
              <a:t>Слова С.Михалков</a:t>
            </a:r>
            <a:endParaRPr lang="ru-RU" sz="2000" b="1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250825" y="231775"/>
            <a:ext cx="8678863" cy="6370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34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ru-RU" sz="3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Россия-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3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Родина-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3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3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3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Столица-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3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3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Президент-  выборный 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3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государства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3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3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Государственные символы-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3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Культурные традиции – богатство нашей многонациональной страны</a:t>
            </a:r>
            <a:r>
              <a:rPr kumimoji="1" lang="ru-RU" sz="3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7890" name="Picture 6" descr="wb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0" y="4643438"/>
            <a:ext cx="1366838" cy="91122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pic>
        <p:nvPicPr>
          <p:cNvPr id="37891" name="Picture 7" descr="rusgerb3"/>
          <p:cNvPicPr>
            <a:picLocks noChangeAspect="1" noChangeArrowheads="1"/>
          </p:cNvPicPr>
          <p:nvPr/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 bwMode="auto">
          <a:xfrm>
            <a:off x="7786688" y="4572000"/>
            <a:ext cx="781050" cy="935038"/>
          </a:xfrm>
          <a:prstGeom prst="rect">
            <a:avLst/>
          </a:prstGeom>
          <a:solidFill>
            <a:schemeClr val="bg1"/>
          </a:solidFill>
          <a:ln w="76200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37892" name="Picture 8" descr="ppic20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8" y="1428750"/>
            <a:ext cx="11398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10" descr="P49_36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63" y="357188"/>
            <a:ext cx="23876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11" descr="Resize of Карта Росси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50" y="214313"/>
            <a:ext cx="19859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75" y="2571750"/>
            <a:ext cx="1928813" cy="20081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300038" y="15875"/>
            <a:ext cx="8640762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 dirty="0">
                <a:latin typeface="Franklin Gothic Book" pitchFamily="34" charset="0"/>
              </a:rPr>
              <a:t>Цель:</a:t>
            </a:r>
            <a:r>
              <a:rPr lang="ru-RU" sz="2400" dirty="0">
                <a:latin typeface="Franklin Gothic Book" pitchFamily="34" charset="0"/>
              </a:rPr>
              <a:t> создать условия для формирования компетенций-</a:t>
            </a:r>
          </a:p>
          <a:p>
            <a:r>
              <a:rPr lang="ru-RU" sz="2400" dirty="0">
                <a:latin typeface="Franklin Gothic Book" pitchFamily="34" charset="0"/>
              </a:rPr>
              <a:t> историко-культурной,   коммуникативной, информационной и нравственной  через освоение учащимися знаний о духовном мире человека, культурных традициях нашей многонациональной </a:t>
            </a:r>
            <a:r>
              <a:rPr lang="ru-RU" sz="2400" dirty="0" smtClean="0">
                <a:latin typeface="Franklin Gothic Book" pitchFamily="34" charset="0"/>
              </a:rPr>
              <a:t>страны.</a:t>
            </a:r>
            <a:endParaRPr lang="ru-RU" sz="2400" dirty="0">
              <a:latin typeface="Franklin Gothic Book" pitchFamily="34" charset="0"/>
            </a:endParaRPr>
          </a:p>
          <a:p>
            <a:r>
              <a:rPr lang="ru-RU" sz="2400" b="1" u="sng" dirty="0">
                <a:latin typeface="Franklin Gothic Book" pitchFamily="34" charset="0"/>
              </a:rPr>
              <a:t>Задачи:</a:t>
            </a:r>
            <a:r>
              <a:rPr lang="ru-RU" sz="2400" dirty="0">
                <a:latin typeface="Franklin Gothic Book" pitchFamily="34" charset="0"/>
              </a:rPr>
              <a:t>	</a:t>
            </a:r>
          </a:p>
          <a:p>
            <a:r>
              <a:rPr lang="ru-RU" sz="2400" dirty="0">
                <a:latin typeface="Franklin Gothic Book" pitchFamily="34" charset="0"/>
                <a:sym typeface="Symbol" pitchFamily="18" charset="2"/>
              </a:rPr>
              <a:t> </a:t>
            </a:r>
            <a:r>
              <a:rPr lang="ru-RU" sz="2400" b="1" dirty="0">
                <a:latin typeface="Franklin Gothic Book" pitchFamily="34" charset="0"/>
              </a:rPr>
              <a:t>Образовательная </a:t>
            </a:r>
          </a:p>
          <a:p>
            <a:r>
              <a:rPr lang="ru-RU" sz="2400" dirty="0">
                <a:latin typeface="Franklin Gothic Book" pitchFamily="34" charset="0"/>
              </a:rPr>
              <a:t> формировать у учащихся понятия о Родине, Отечестве, патриотизме, материальном и духовном мире.</a:t>
            </a:r>
          </a:p>
          <a:p>
            <a:r>
              <a:rPr lang="ru-RU" sz="2400" dirty="0">
                <a:latin typeface="Franklin Gothic Book" pitchFamily="34" charset="0"/>
              </a:rPr>
              <a:t>•</a:t>
            </a:r>
            <a:r>
              <a:rPr lang="ru-RU" sz="2400" b="1" dirty="0">
                <a:latin typeface="Franklin Gothic Book" pitchFamily="34" charset="0"/>
              </a:rPr>
              <a:t>Развивающая</a:t>
            </a:r>
          </a:p>
          <a:p>
            <a:r>
              <a:rPr lang="ru-RU" sz="2400" dirty="0">
                <a:latin typeface="Franklin Gothic Book" pitchFamily="34" charset="0"/>
              </a:rPr>
              <a:t> продолжить работу над  развитием  монологической  речи  учащихся, умением вести диалог с учителем,  развивать умение работать  с географической картой </a:t>
            </a:r>
            <a:r>
              <a:rPr lang="ru-RU" sz="2400" dirty="0" smtClean="0">
                <a:latin typeface="Franklin Gothic Book" pitchFamily="34" charset="0"/>
              </a:rPr>
              <a:t>.</a:t>
            </a:r>
            <a:endParaRPr lang="ru-RU" sz="2400" dirty="0">
              <a:latin typeface="Franklin Gothic Book" pitchFamily="34" charset="0"/>
            </a:endParaRPr>
          </a:p>
          <a:p>
            <a:r>
              <a:rPr lang="ru-RU" sz="2400" dirty="0">
                <a:latin typeface="Franklin Gothic Book" pitchFamily="34" charset="0"/>
              </a:rPr>
              <a:t>•</a:t>
            </a:r>
            <a:r>
              <a:rPr lang="ru-RU" sz="2400" b="1" dirty="0">
                <a:latin typeface="Franklin Gothic Book" pitchFamily="34" charset="0"/>
              </a:rPr>
              <a:t>Воспитательная</a:t>
            </a:r>
          </a:p>
          <a:p>
            <a:r>
              <a:rPr lang="ru-RU" sz="2400" dirty="0">
                <a:latin typeface="Franklin Gothic Book" pitchFamily="34" charset="0"/>
              </a:rPr>
              <a:t> воспитание чувства патриотизма и любви к Родине; уважение к народам, живущим в разных уголках нашей страны, культурным традициям.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WordArt 5"/>
          <p:cNvSpPr>
            <a:spLocks noChangeArrowheads="1" noChangeShapeType="1" noTextEdit="1"/>
          </p:cNvSpPr>
          <p:nvPr/>
        </p:nvSpPr>
        <p:spPr bwMode="auto">
          <a:xfrm>
            <a:off x="971550" y="549275"/>
            <a:ext cx="7056438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 cap="sq">
                <a:noFill/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FF9900"/>
                  </a:gs>
                  <a:gs pos="100000">
                    <a:srgbClr val="CC3300"/>
                  </a:gs>
                </a:gsLst>
                <a:path path="rect">
                  <a:fillToRect r="100000" b="10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38914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2875"/>
            <a:ext cx="9144000" cy="671512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u="sng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Словарик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u="sng" smtClean="0">
                <a:solidFill>
                  <a:srgbClr val="C00000"/>
                </a:solidFill>
                <a:latin typeface="Cambria" pitchFamily="18" charset="0"/>
              </a:rPr>
              <a:t>Родина</a:t>
            </a:r>
            <a:r>
              <a:rPr lang="ru-RU" sz="2800" b="1" i="1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sz="2800" b="1" i="1" smtClean="0">
                <a:latin typeface="Cambria" pitchFamily="18" charset="0"/>
              </a:rPr>
              <a:t>– род, народ, родные, родители, рождение, 	        родился,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u="sng" smtClean="0">
                <a:solidFill>
                  <a:srgbClr val="C00000"/>
                </a:solidFill>
                <a:latin typeface="Cambria" pitchFamily="18" charset="0"/>
              </a:rPr>
              <a:t>Россия</a:t>
            </a:r>
            <a:r>
              <a:rPr lang="ru-RU" sz="2800" b="1" i="1" smtClean="0">
                <a:latin typeface="Cambria" pitchFamily="18" charset="0"/>
              </a:rPr>
              <a:t> – могущественное государство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u="sng" smtClean="0">
                <a:solidFill>
                  <a:srgbClr val="C00000"/>
                </a:solidFill>
                <a:latin typeface="Cambria" pitchFamily="18" charset="0"/>
              </a:rPr>
              <a:t>Президент</a:t>
            </a:r>
            <a:r>
              <a:rPr lang="ru-RU" sz="2800" b="1" i="1" u="sng" smtClean="0">
                <a:latin typeface="Cambria" pitchFamily="18" charset="0"/>
              </a:rPr>
              <a:t> </a:t>
            </a:r>
            <a:r>
              <a:rPr lang="ru-RU" sz="2800" b="1" i="1" smtClean="0">
                <a:latin typeface="Cambria" pitchFamily="18" charset="0"/>
              </a:rPr>
              <a:t>- </a:t>
            </a:r>
            <a:r>
              <a:rPr kumimoji="1" lang="ru-RU" sz="2800" b="1" i="1" smtClean="0">
                <a:latin typeface="Cambria" pitchFamily="18" charset="0"/>
              </a:rPr>
              <a:t>выборный глава государства</a:t>
            </a:r>
            <a:endParaRPr lang="ru-RU" sz="2800" b="1" i="1" smtClean="0">
              <a:latin typeface="Cambria" pitchFamily="18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kumimoji="1" lang="ru-RU" sz="2800" b="1" u="sng" smtClean="0">
                <a:solidFill>
                  <a:srgbClr val="C00000"/>
                </a:solidFill>
                <a:latin typeface="Cambria" pitchFamily="18" charset="0"/>
              </a:rPr>
              <a:t>Отечество</a:t>
            </a:r>
            <a:r>
              <a:rPr kumimoji="1" lang="ru-RU" sz="2800" b="1" i="1" u="sng" smtClean="0">
                <a:latin typeface="Cambria" pitchFamily="18" charset="0"/>
              </a:rPr>
              <a:t> - </a:t>
            </a:r>
            <a:r>
              <a:rPr kumimoji="1" lang="ru-RU" sz="2800" b="1" i="1" smtClean="0">
                <a:latin typeface="Cambria" pitchFamily="18" charset="0"/>
              </a:rPr>
              <a:t>обозначает страна предков (отцов) </a:t>
            </a:r>
            <a:endParaRPr lang="ru-RU" sz="2800" b="1" i="1" smtClean="0">
              <a:latin typeface="Cambria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u="sng" smtClean="0">
                <a:solidFill>
                  <a:srgbClr val="C00000"/>
                </a:solidFill>
                <a:latin typeface="Cambria" pitchFamily="18" charset="0"/>
              </a:rPr>
              <a:t>Патриот</a:t>
            </a:r>
            <a:r>
              <a:rPr lang="ru-RU" sz="2800" b="1" i="1" smtClean="0">
                <a:latin typeface="Cambria" pitchFamily="18" charset="0"/>
              </a:rPr>
              <a:t>- человек, преданный своему народу,   		          Отечеству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u="sng" smtClean="0">
                <a:solidFill>
                  <a:srgbClr val="C00000"/>
                </a:solidFill>
                <a:latin typeface="Cambria" pitchFamily="18" charset="0"/>
              </a:rPr>
              <a:t>Любовь</a:t>
            </a:r>
            <a:r>
              <a:rPr lang="ru-RU" sz="2800" b="1" i="1" u="sng" smtClean="0">
                <a:latin typeface="Cambria" pitchFamily="18" charset="0"/>
              </a:rPr>
              <a:t> – </a:t>
            </a:r>
            <a:r>
              <a:rPr lang="ru-RU" sz="2800" b="1" i="1" smtClean="0">
                <a:latin typeface="Cambria" pitchFamily="18" charset="0"/>
              </a:rPr>
              <a:t>великое чувство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u="sng" smtClean="0">
                <a:solidFill>
                  <a:srgbClr val="C00000"/>
                </a:solidFill>
                <a:latin typeface="Cambria" pitchFamily="18" charset="0"/>
              </a:rPr>
              <a:t>Культурные традиции</a:t>
            </a:r>
            <a:r>
              <a:rPr lang="ru-RU" sz="2800" b="1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sz="2800" b="1" i="1" smtClean="0">
                <a:latin typeface="Cambria" pitchFamily="18" charset="0"/>
              </a:rPr>
              <a:t>– это богатство нашей    				   многонациональной страны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u="sng" smtClean="0">
                <a:solidFill>
                  <a:srgbClr val="C00000"/>
                </a:solidFill>
                <a:latin typeface="Cambria" pitchFamily="18" charset="0"/>
              </a:rPr>
              <a:t>Духовный мир</a:t>
            </a:r>
            <a:r>
              <a:rPr lang="ru-RU" sz="2800" b="1" i="1" u="sng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sz="2800" b="1" i="1" smtClean="0">
                <a:latin typeface="Cambria" pitchFamily="18" charset="0"/>
              </a:rPr>
              <a:t>– знания, информация, 					содержащаяся в книгах, 					отношения между людьми.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800" b="1" smtClean="0">
              <a:solidFill>
                <a:srgbClr val="CC33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229600" cy="868363"/>
          </a:xfrm>
        </p:spPr>
        <p:txBody>
          <a:bodyPr anchor="b" anchorCtr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Народы России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85813"/>
            <a:ext cx="9144000" cy="4910137"/>
          </a:xfrm>
        </p:spPr>
        <p:txBody>
          <a:bodyPr/>
          <a:lstStyle/>
          <a:p>
            <a:pPr eaLnBrk="1" hangingPunct="1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Всех людей, живущих в нашей стране, можно назвать россиянами. Но национальности у них разные. Россия - единое многонациональное демократическое государство. Ёе населяет более 180 национальностей, народностей и этнических групп.</a:t>
            </a:r>
          </a:p>
        </p:txBody>
      </p:sp>
      <p:pic>
        <p:nvPicPr>
          <p:cNvPr id="39939" name="Picture 4" descr="i[79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3214688"/>
            <a:ext cx="30956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5" descr="i[56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3214688"/>
            <a:ext cx="36480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Прямоугольник 2"/>
          <p:cNvSpPr>
            <a:spLocks noChangeArrowheads="1"/>
          </p:cNvSpPr>
          <p:nvPr/>
        </p:nvSpPr>
        <p:spPr bwMode="auto">
          <a:xfrm>
            <a:off x="395288" y="188913"/>
            <a:ext cx="820896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Её </a:t>
            </a:r>
            <a:r>
              <a:rPr lang="ru-RU" sz="2400" dirty="0">
                <a:solidFill>
                  <a:srgbClr val="002060"/>
                </a:solidFill>
              </a:rPr>
              <a:t>населяют более 180 национальностей, народностей и этнических групп. Россия – единое многонациональное государство. Много народов </a:t>
            </a:r>
            <a:r>
              <a:rPr lang="ru-RU" sz="2400" dirty="0" smtClean="0">
                <a:solidFill>
                  <a:srgbClr val="002060"/>
                </a:solidFill>
              </a:rPr>
              <a:t>живёт </a:t>
            </a:r>
            <a:r>
              <a:rPr lang="ru-RU" sz="2400" dirty="0">
                <a:solidFill>
                  <a:srgbClr val="002060"/>
                </a:solidFill>
              </a:rPr>
              <a:t>в нашей стране: русские, татары, мордва, чеченцы, башкиры, чуваши, ингуши и другие народы – все они составляют единую дружную </a:t>
            </a:r>
            <a:r>
              <a:rPr lang="ru-RU" sz="2400" dirty="0" smtClean="0">
                <a:solidFill>
                  <a:srgbClr val="002060"/>
                </a:solidFill>
              </a:rPr>
              <a:t>семью.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003482" y="2714623"/>
            <a:ext cx="2528957" cy="3522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922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83568" y="2698956"/>
            <a:ext cx="2520454" cy="3522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922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491880" y="2689966"/>
            <a:ext cx="2343695" cy="3522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Дата 3"/>
          <p:cNvSpPr>
            <a:spLocks noGrp="1"/>
          </p:cNvSpPr>
          <p:nvPr>
            <p:ph type="dt" sz="quarter" idx="10"/>
          </p:nvPr>
        </p:nvSpPr>
        <p:spPr>
          <a:xfrm>
            <a:off x="457200" y="6215063"/>
            <a:ext cx="2133600" cy="506412"/>
          </a:xfrm>
        </p:spPr>
        <p:txBody>
          <a:bodyPr anchor="t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41986" name="Содержимое 2"/>
          <p:cNvSpPr>
            <a:spLocks noGrp="1"/>
          </p:cNvSpPr>
          <p:nvPr>
            <p:ph idx="4294967295"/>
          </p:nvPr>
        </p:nvSpPr>
        <p:spPr>
          <a:xfrm>
            <a:off x="1001713" y="357188"/>
            <a:ext cx="8142287" cy="62865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Еврей и тувинец, бурят и удмурт,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Русский, татарин, башкир и якут-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Разных народов большая семья,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этим гордиться должны мы,  друзья.</a:t>
            </a:r>
          </a:p>
          <a:p>
            <a:pPr eaLnBrk="1" hangingPunct="1">
              <a:buFont typeface="Wingdings" pitchFamily="2" charset="2"/>
              <a:buNone/>
            </a:pPr>
            <a:endParaRPr lang="ru-RU" sz="3600" smtClean="0"/>
          </a:p>
          <a:p>
            <a:pPr eaLnBrk="1" hangingPunct="1"/>
            <a:endParaRPr lang="ru-RU" smtClean="0"/>
          </a:p>
        </p:txBody>
      </p:sp>
      <p:pic>
        <p:nvPicPr>
          <p:cNvPr id="41987" name="Picture 8" descr="фото | Олег Иванов | Оленевод Бельдыев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3000375"/>
            <a:ext cx="3675063" cy="342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3" descr="C:\Documents and Settings\learning\Рабочий стол\Одежда\64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3286125"/>
            <a:ext cx="385762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Дата 3"/>
          <p:cNvSpPr>
            <a:spLocks noGrp="1"/>
          </p:cNvSpPr>
          <p:nvPr>
            <p:ph type="dt" sz="quarter" idx="10"/>
          </p:nvPr>
        </p:nvSpPr>
        <p:spPr>
          <a:xfrm>
            <a:off x="457200" y="6245225"/>
            <a:ext cx="2133600" cy="476250"/>
          </a:xfrm>
        </p:spPr>
        <p:txBody>
          <a:bodyPr anchor="t"/>
          <a:lstStyle/>
          <a:p>
            <a:pPr>
              <a:defRPr/>
            </a:pPr>
            <a:fld id="{B7CD12A6-6623-430F-92AD-9E113D5CAC0D}" type="datetime1">
              <a:rPr lang="ru-RU">
                <a:latin typeface="Arial" charset="0"/>
              </a:rPr>
              <a:pPr>
                <a:defRPr/>
              </a:pPr>
              <a:t>07.12.2017</a:t>
            </a:fld>
            <a:endParaRPr lang="ru-RU">
              <a:latin typeface="Arial" charset="0"/>
            </a:endParaRPr>
          </a:p>
        </p:txBody>
      </p:sp>
      <p:pic>
        <p:nvPicPr>
          <p:cNvPr id="43010" name="Picture 6" descr="На «Саянском кольце» можно услышать традиционную музыку народов России (фото Полина Устюжанина)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9188" y="3000375"/>
            <a:ext cx="3857625" cy="3500438"/>
          </a:xfrm>
        </p:spPr>
      </p:pic>
      <p:pic>
        <p:nvPicPr>
          <p:cNvPr id="43011" name="Picture 8" descr="C:\Documents and Settings\learning\Рабочий стол\Одежда\gallery_76_766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071813"/>
            <a:ext cx="40005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Прямоугольник 6"/>
          <p:cNvSpPr>
            <a:spLocks noChangeArrowheads="1"/>
          </p:cNvSpPr>
          <p:nvPr/>
        </p:nvSpPr>
        <p:spPr bwMode="auto">
          <a:xfrm>
            <a:off x="928688" y="571500"/>
            <a:ext cx="72866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Россией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зовётся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общий наш дом,</a:t>
            </a:r>
          </a:p>
          <a:p>
            <a:pPr>
              <a:buFont typeface="Wingdings" pitchFamily="2" charset="2"/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Пусть будет уютно каждому в нём.</a:t>
            </a:r>
          </a:p>
          <a:p>
            <a:pPr>
              <a:buFont typeface="Wingdings" pitchFamily="2" charset="2"/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Любые трудности мы осилим, </a:t>
            </a:r>
          </a:p>
          <a:p>
            <a:pPr>
              <a:buFont typeface="Wingdings" pitchFamily="2" charset="2"/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 только в единстве сила России.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25538"/>
            <a:ext cx="8229600" cy="4894262"/>
          </a:xfrm>
        </p:spPr>
        <p:txBody>
          <a:bodyPr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Какие русские военачальники, писатели, композиторы, художники вам известны?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Назовите известных вам героев России. Что вам известно о защитниках нашей родины?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Можно ли сказать, что эти люди являются гордостью России? Почему?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u="sng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WordArt 4"/>
          <p:cNvSpPr>
            <a:spLocks noChangeArrowheads="1" noChangeShapeType="1" noTextEdit="1"/>
          </p:cNvSpPr>
          <p:nvPr/>
        </p:nvSpPr>
        <p:spPr bwMode="auto">
          <a:xfrm>
            <a:off x="1000125" y="428625"/>
            <a:ext cx="74898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 cap="sq">
                <a:noFill/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FF9900"/>
                  </a:gs>
                  <a:gs pos="100000">
                    <a:srgbClr val="FF0000"/>
                  </a:gs>
                </a:gsLst>
                <a:path path="rect">
                  <a:fillToRect r="100000" b="10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4505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5059" name="Picture 6" descr="16988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341438"/>
            <a:ext cx="23812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5061" name="Picture 8" descr="i?id=20621596-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9463" y="1357313"/>
            <a:ext cx="292735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5063" name="Picture 10" descr="Картинка 3 из 4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2138" y="1341438"/>
            <a:ext cx="26511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4" name="TextBox 12"/>
          <p:cNvSpPr txBox="1">
            <a:spLocks noChangeArrowheads="1"/>
          </p:cNvSpPr>
          <p:nvPr/>
        </p:nvSpPr>
        <p:spPr bwMode="auto">
          <a:xfrm>
            <a:off x="323850" y="5157788"/>
            <a:ext cx="2428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Суворов Александр Васильевич</a:t>
            </a:r>
          </a:p>
        </p:txBody>
      </p:sp>
      <p:sp>
        <p:nvSpPr>
          <p:cNvPr id="45065" name="TextBox 13"/>
          <p:cNvSpPr txBox="1">
            <a:spLocks noChangeArrowheads="1"/>
          </p:cNvSpPr>
          <p:nvPr/>
        </p:nvSpPr>
        <p:spPr bwMode="auto">
          <a:xfrm>
            <a:off x="3143250" y="5357813"/>
            <a:ext cx="25003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Жуков Георгий Константинович</a:t>
            </a:r>
          </a:p>
        </p:txBody>
      </p:sp>
      <p:sp>
        <p:nvSpPr>
          <p:cNvPr id="45066" name="TextBox 14"/>
          <p:cNvSpPr txBox="1">
            <a:spLocks noChangeArrowheads="1"/>
          </p:cNvSpPr>
          <p:nvPr/>
        </p:nvSpPr>
        <p:spPr bwMode="auto">
          <a:xfrm>
            <a:off x="6000750" y="5357813"/>
            <a:ext cx="27860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Кутузов Михаил Илларионович</a:t>
            </a:r>
          </a:p>
        </p:txBody>
      </p:sp>
      <p:sp>
        <p:nvSpPr>
          <p:cNvPr id="124940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500034" y="285728"/>
            <a:ext cx="7618413" cy="69215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Патриоты России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Патриоты России</a:t>
            </a:r>
          </a:p>
        </p:txBody>
      </p:sp>
      <p:pic>
        <p:nvPicPr>
          <p:cNvPr id="46082" name="Picture 1" descr="Картинка 35 из 290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484313"/>
            <a:ext cx="2841625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6084" name="Picture 2" descr="0_67ce_ff6857dc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1550" y="1500188"/>
            <a:ext cx="246380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6086" name="Picture 4" descr="12605307811797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75" y="1428750"/>
            <a:ext cx="232727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7" name="Заголовок 1"/>
          <p:cNvSpPr txBox="1">
            <a:spLocks/>
          </p:cNvSpPr>
          <p:nvPr/>
        </p:nvSpPr>
        <p:spPr bwMode="auto">
          <a:xfrm>
            <a:off x="6143625" y="5357813"/>
            <a:ext cx="27146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Дмитрий </a:t>
            </a:r>
          </a:p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Александрович Хворостовский</a:t>
            </a:r>
          </a:p>
        </p:txBody>
      </p:sp>
      <p:sp>
        <p:nvSpPr>
          <p:cNvPr id="4608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6089" name="Заголовок 1"/>
          <p:cNvSpPr txBox="1">
            <a:spLocks/>
          </p:cNvSpPr>
          <p:nvPr/>
        </p:nvSpPr>
        <p:spPr bwMode="auto">
          <a:xfrm>
            <a:off x="3500438" y="5357813"/>
            <a:ext cx="27146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Александра </a:t>
            </a:r>
          </a:p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Николаевна Пахмутова</a:t>
            </a:r>
          </a:p>
        </p:txBody>
      </p:sp>
      <p:sp>
        <p:nvSpPr>
          <p:cNvPr id="46090" name="Rectangle 11"/>
          <p:cNvSpPr>
            <a:spLocks noChangeArrowheads="1"/>
          </p:cNvSpPr>
          <p:nvPr/>
        </p:nvSpPr>
        <p:spPr bwMode="auto">
          <a:xfrm>
            <a:off x="684213" y="5300663"/>
            <a:ext cx="2160587" cy="12001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Пётр </a:t>
            </a:r>
          </a:p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Ильич Чайковский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Патриоты России</a:t>
            </a:r>
          </a:p>
        </p:txBody>
      </p:sp>
      <p:pic>
        <p:nvPicPr>
          <p:cNvPr id="47106" name="Picture 2" descr="astafev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10375" y="1785938"/>
            <a:ext cx="2333625" cy="3149600"/>
          </a:xfrm>
        </p:spPr>
      </p:pic>
      <p:pic>
        <p:nvPicPr>
          <p:cNvPr id="47107" name="Picture 3" descr="1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916113"/>
            <a:ext cx="242887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7109" name="Picture 4" descr="Картинка 1 из 17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938" y="1844675"/>
            <a:ext cx="223361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348038" y="5157788"/>
            <a:ext cx="3143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kern="0" dirty="0">
              <a:solidFill>
                <a:schemeClr val="tx2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3571875" y="5500688"/>
            <a:ext cx="228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latin typeface="Times New Roman" pitchFamily="18" charset="0"/>
                <a:ea typeface="+mj-ea"/>
                <a:cs typeface="Times New Roman" pitchFamily="18" charset="0"/>
              </a:rPr>
              <a:t>Самуил Яковлевич Маршак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6215063" y="5429250"/>
            <a:ext cx="26304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latin typeface="Times New Roman" pitchFamily="18" charset="0"/>
                <a:ea typeface="+mj-ea"/>
                <a:cs typeface="Times New Roman" pitchFamily="18" charset="0"/>
              </a:rPr>
              <a:t>Виктор Петрович Астафьев</a:t>
            </a:r>
          </a:p>
        </p:txBody>
      </p:sp>
      <p:sp>
        <p:nvSpPr>
          <p:cNvPr id="47113" name="Rectangle 10"/>
          <p:cNvSpPr>
            <a:spLocks noChangeArrowheads="1"/>
          </p:cNvSpPr>
          <p:nvPr/>
        </p:nvSpPr>
        <p:spPr bwMode="auto">
          <a:xfrm>
            <a:off x="755650" y="5332413"/>
            <a:ext cx="2746375" cy="9540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Агния Львовна</a:t>
            </a:r>
            <a:br>
              <a:rPr lang="ru-RU" sz="2800" b="1">
                <a:latin typeface="Times New Roman" pitchFamily="18" charset="0"/>
                <a:cs typeface="Times New Roman" pitchFamily="18" charset="0"/>
              </a:rPr>
            </a:br>
            <a:r>
              <a:rPr lang="ru-RU" sz="2800" b="1">
                <a:latin typeface="Times New Roman" pitchFamily="18" charset="0"/>
                <a:cs typeface="Times New Roman" pitchFamily="18" charset="0"/>
              </a:rPr>
              <a:t>Барто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1209213057_avtoportr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2613" y="333375"/>
            <a:ext cx="18415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3" descr="Картинка 9 из 51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3500438"/>
            <a:ext cx="2236787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4" descr="Картинка 36 из 446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115888"/>
            <a:ext cx="30765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5" descr="Андрей Рублев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750" y="4005263"/>
            <a:ext cx="19050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6" descr="Картинка 6 из 59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16238" y="4076700"/>
            <a:ext cx="35655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7" descr="i?id=22995519-0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48038" y="908050"/>
            <a:ext cx="3300412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468313" y="692150"/>
            <a:ext cx="8424862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latin typeface="Franklin Gothic Book" pitchFamily="34" charset="0"/>
              </a:rPr>
              <a:t>Планируемые результаты:</a:t>
            </a:r>
          </a:p>
          <a:p>
            <a:r>
              <a:rPr lang="ru-RU" sz="2400" b="1">
                <a:latin typeface="Franklin Gothic Book" pitchFamily="34" charset="0"/>
                <a:sym typeface="Symbol" pitchFamily="18" charset="2"/>
              </a:rPr>
              <a:t></a:t>
            </a:r>
            <a:r>
              <a:rPr lang="ru-RU" sz="2400" b="1">
                <a:latin typeface="Franklin Gothic Book" pitchFamily="34" charset="0"/>
              </a:rPr>
              <a:t>предметные</a:t>
            </a:r>
            <a:r>
              <a:rPr lang="ru-RU" sz="2400">
                <a:latin typeface="Franklin Gothic Book" pitchFamily="34" charset="0"/>
              </a:rPr>
              <a:t>: понимание ценности Родины, культурных традиций; </a:t>
            </a:r>
          </a:p>
          <a:p>
            <a:r>
              <a:rPr lang="ru-RU" sz="2400" b="1">
                <a:latin typeface="Franklin Gothic Book" pitchFamily="34" charset="0"/>
                <a:sym typeface="Symbol" pitchFamily="18" charset="2"/>
              </a:rPr>
              <a:t></a:t>
            </a:r>
            <a:r>
              <a:rPr lang="ru-RU" sz="2400" b="1">
                <a:latin typeface="Franklin Gothic Book" pitchFamily="34" charset="0"/>
              </a:rPr>
              <a:t>личностные:</a:t>
            </a:r>
            <a:r>
              <a:rPr lang="ru-RU" sz="2400">
                <a:latin typeface="Franklin Gothic Book" pitchFamily="34" charset="0"/>
              </a:rPr>
              <a:t> развитие чувства патриотизма и любви к Родине, уважение к народам, живущим в разных уголках нашей страны, культурным традициям;</a:t>
            </a:r>
          </a:p>
          <a:p>
            <a:r>
              <a:rPr lang="ru-RU" sz="2400" b="1">
                <a:latin typeface="Franklin Gothic Book" pitchFamily="34" charset="0"/>
                <a:sym typeface="Symbol" pitchFamily="18" charset="2"/>
              </a:rPr>
              <a:t></a:t>
            </a:r>
            <a:r>
              <a:rPr lang="ru-RU" sz="2400" b="1">
                <a:latin typeface="Franklin Gothic Book" pitchFamily="34" charset="0"/>
              </a:rPr>
              <a:t>метапредметные:</a:t>
            </a:r>
            <a:r>
              <a:rPr lang="ru-RU" sz="2400">
                <a:latin typeface="Franklin Gothic Book" pitchFamily="34" charset="0"/>
              </a:rPr>
              <a:t> овладение приемами постановки цели, работы в группах и самостоятельно.</a:t>
            </a:r>
          </a:p>
          <a:p>
            <a:endParaRPr lang="ru-RU" sz="2400">
              <a:latin typeface="Franklin Gothic Book" pitchFamily="34" charset="0"/>
            </a:endParaRPr>
          </a:p>
          <a:p>
            <a:r>
              <a:rPr lang="ru-RU" sz="2400" b="1" u="sng">
                <a:latin typeface="Franklin Gothic Book" pitchFamily="34" charset="0"/>
              </a:rPr>
              <a:t>Педагогический инструментарий:  </a:t>
            </a:r>
            <a:r>
              <a:rPr lang="ru-RU" sz="2400">
                <a:latin typeface="Franklin Gothic Book" pitchFamily="34" charset="0"/>
              </a:rPr>
              <a:t>учебник, тетрадь, карта, символика Российской Федерации, портреты государственных деятелей, великих людей, мультимедиа.</a:t>
            </a:r>
          </a:p>
          <a:p>
            <a:endParaRPr lang="ru-RU">
              <a:latin typeface="Franklin Gothic Boo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1" name="Rectangle 11"/>
          <p:cNvSpPr>
            <a:spLocks noGrp="1" noChangeArrowheads="1"/>
          </p:cNvSpPr>
          <p:nvPr>
            <p:ph type="title"/>
          </p:nvPr>
        </p:nvSpPr>
        <p:spPr>
          <a:xfrm>
            <a:off x="714348" y="214290"/>
            <a:ext cx="7793037" cy="9826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Патриоты России</a:t>
            </a:r>
          </a:p>
        </p:txBody>
      </p:sp>
      <p:sp>
        <p:nvSpPr>
          <p:cNvPr id="10244" name="Дата 3"/>
          <p:cNvSpPr>
            <a:spLocks noGrp="1"/>
          </p:cNvSpPr>
          <p:nvPr>
            <p:ph type="dt" sz="quarter" idx="10"/>
          </p:nvPr>
        </p:nvSpPr>
        <p:spPr>
          <a:xfrm>
            <a:off x="457200" y="6245225"/>
            <a:ext cx="2133600" cy="476250"/>
          </a:xfrm>
        </p:spPr>
        <p:txBody>
          <a:bodyPr anchor="t"/>
          <a:lstStyle/>
          <a:p>
            <a:pPr>
              <a:defRPr/>
            </a:pPr>
            <a:fld id="{18E40D58-31C8-4382-853B-8FD4B3AD39A3}" type="datetime1">
              <a:rPr lang="ru-RU">
                <a:latin typeface="Arial" charset="0"/>
              </a:rPr>
              <a:pPr>
                <a:defRPr/>
              </a:pPr>
              <a:t>07.12.2017</a:t>
            </a:fld>
            <a:endParaRPr lang="ru-RU">
              <a:latin typeface="Arial" charset="0"/>
            </a:endParaRPr>
          </a:p>
        </p:txBody>
      </p:sp>
      <p:sp>
        <p:nvSpPr>
          <p:cNvPr id="5017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0180" name="Picture 1" descr="Картинка 36 из 44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412875"/>
            <a:ext cx="4186237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0182" name="Picture 3" descr="Андрей Рубле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1773238"/>
            <a:ext cx="3279775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3" name="Text Box 10"/>
          <p:cNvSpPr txBox="1">
            <a:spLocks noChangeArrowheads="1"/>
          </p:cNvSpPr>
          <p:nvPr/>
        </p:nvSpPr>
        <p:spPr bwMode="auto">
          <a:xfrm>
            <a:off x="5795963" y="6021388"/>
            <a:ext cx="3097212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Андрей Рублев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Заголовок 1"/>
          <p:cNvSpPr>
            <a:spLocks noGrp="1"/>
          </p:cNvSpPr>
          <p:nvPr>
            <p:ph type="title"/>
          </p:nvPr>
        </p:nvSpPr>
        <p:spPr>
          <a:xfrm>
            <a:off x="755650" y="188913"/>
            <a:ext cx="7793038" cy="146208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Патриоты России</a:t>
            </a:r>
          </a:p>
        </p:txBody>
      </p:sp>
      <p:pic>
        <p:nvPicPr>
          <p:cNvPr id="51202" name="Picture 1" descr="Картинка 5 из 13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1628775"/>
            <a:ext cx="2411413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2" descr="i?id=49560045-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628775"/>
            <a:ext cx="217170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3" descr="i?id=87058394-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688" y="1628775"/>
            <a:ext cx="20669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Заголовок 1"/>
          <p:cNvSpPr txBox="1">
            <a:spLocks/>
          </p:cNvSpPr>
          <p:nvPr/>
        </p:nvSpPr>
        <p:spPr bwMode="auto">
          <a:xfrm>
            <a:off x="3571875" y="4857750"/>
            <a:ext cx="22955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Алексей Архипович  Леонов</a:t>
            </a:r>
          </a:p>
        </p:txBody>
      </p:sp>
      <p:sp>
        <p:nvSpPr>
          <p:cNvPr id="51206" name="Заголовок 1"/>
          <p:cNvSpPr txBox="1">
            <a:spLocks/>
          </p:cNvSpPr>
          <p:nvPr/>
        </p:nvSpPr>
        <p:spPr bwMode="auto">
          <a:xfrm>
            <a:off x="6572250" y="4857750"/>
            <a:ext cx="2357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Валентина Владимировна Терешкова</a:t>
            </a:r>
          </a:p>
        </p:txBody>
      </p:sp>
      <p:sp>
        <p:nvSpPr>
          <p:cNvPr id="51207" name="Rectangle 8"/>
          <p:cNvSpPr>
            <a:spLocks noChangeArrowheads="1"/>
          </p:cNvSpPr>
          <p:nvPr/>
        </p:nvSpPr>
        <p:spPr bwMode="auto">
          <a:xfrm>
            <a:off x="539750" y="4868863"/>
            <a:ext cx="2232025" cy="12001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Юрий </a:t>
            </a:r>
          </a:p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Алексеевич Гагарин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51435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Патриоты России</a:t>
            </a:r>
          </a:p>
        </p:txBody>
      </p:sp>
      <p:sp>
        <p:nvSpPr>
          <p:cNvPr id="52226" name="Дата 3"/>
          <p:cNvSpPr txBox="1">
            <a:spLocks noGrp="1"/>
          </p:cNvSpPr>
          <p:nvPr/>
        </p:nvSpPr>
        <p:spPr bwMode="auto">
          <a:xfrm>
            <a:off x="457200" y="6000750"/>
            <a:ext cx="21336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400"/>
          </a:p>
        </p:txBody>
      </p:sp>
      <p:sp>
        <p:nvSpPr>
          <p:cNvPr id="522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2228" name="Picture 1" descr="Картинка 2 из 4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000125"/>
            <a:ext cx="2500312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3" descr="Картинка 10 из 88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6238" y="1000125"/>
            <a:ext cx="27225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2231" name="Picture 4" descr="i?id=45630332-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75" y="3357563"/>
            <a:ext cx="1909763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2233" name="Picture 6" descr="ue_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1500" y="0"/>
            <a:ext cx="33147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4" name="Text Box 11"/>
          <p:cNvSpPr txBox="1">
            <a:spLocks noChangeArrowheads="1"/>
          </p:cNvSpPr>
          <p:nvPr/>
        </p:nvSpPr>
        <p:spPr bwMode="auto">
          <a:xfrm>
            <a:off x="266700" y="4498975"/>
            <a:ext cx="2217738" cy="13843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Анатолий Евгеньевич Карпов</a:t>
            </a:r>
          </a:p>
        </p:txBody>
      </p:sp>
      <p:sp>
        <p:nvSpPr>
          <p:cNvPr id="52235" name="Text Box 12"/>
          <p:cNvSpPr txBox="1">
            <a:spLocks noChangeArrowheads="1"/>
          </p:cNvSpPr>
          <p:nvPr/>
        </p:nvSpPr>
        <p:spPr bwMode="auto">
          <a:xfrm>
            <a:off x="3000375" y="4572000"/>
            <a:ext cx="2447925" cy="18161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Ирина Роднина и Александр Зайцев</a:t>
            </a:r>
          </a:p>
        </p:txBody>
      </p:sp>
      <p:sp>
        <p:nvSpPr>
          <p:cNvPr id="52236" name="Text Box 13"/>
          <p:cNvSpPr txBox="1">
            <a:spLocks noChangeArrowheads="1"/>
          </p:cNvSpPr>
          <p:nvPr/>
        </p:nvSpPr>
        <p:spPr bwMode="auto">
          <a:xfrm>
            <a:off x="5992813" y="2759075"/>
            <a:ext cx="2598737" cy="4619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Евгений Устюгов</a:t>
            </a:r>
          </a:p>
        </p:txBody>
      </p:sp>
      <p:sp>
        <p:nvSpPr>
          <p:cNvPr id="52237" name="Text Box 14"/>
          <p:cNvSpPr txBox="1">
            <a:spLocks noChangeArrowheads="1"/>
          </p:cNvSpPr>
          <p:nvPr/>
        </p:nvSpPr>
        <p:spPr bwMode="auto">
          <a:xfrm>
            <a:off x="6357938" y="6027738"/>
            <a:ext cx="2449512" cy="8302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Евгений Плющенко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143000"/>
            <a:ext cx="7762056" cy="4525963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стать таким, чтобы Родина гордилась тобой?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Box 1"/>
          <p:cNvSpPr txBox="1">
            <a:spLocks noChangeArrowheads="1"/>
          </p:cNvSpPr>
          <p:nvPr/>
        </p:nvSpPr>
        <p:spPr bwMode="auto">
          <a:xfrm>
            <a:off x="990600" y="381000"/>
            <a:ext cx="72390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ОКРУЖАЮЩИЙ НАС МИР</a:t>
            </a:r>
          </a:p>
          <a:p>
            <a:pPr algn="ctr"/>
            <a:endParaRPr lang="ru-RU" sz="40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54274" name="Picture 2" descr="C:\Users\Oleg\Desktop\2639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1816100"/>
            <a:ext cx="67214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Box 1"/>
          <p:cNvSpPr txBox="1">
            <a:spLocks noChangeArrowheads="1"/>
          </p:cNvSpPr>
          <p:nvPr/>
        </p:nvSpPr>
        <p:spPr bwMode="auto">
          <a:xfrm>
            <a:off x="914400" y="407988"/>
            <a:ext cx="74676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МИР МАТЕРИАЛЬНЫЙ</a:t>
            </a:r>
            <a:endParaRPr lang="en-US" sz="4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C:\Users\Oleg\Desktop\3958917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285875"/>
            <a:ext cx="762000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Box 1"/>
          <p:cNvSpPr txBox="1">
            <a:spLocks noChangeArrowheads="1"/>
          </p:cNvSpPr>
          <p:nvPr/>
        </p:nvSpPr>
        <p:spPr bwMode="auto">
          <a:xfrm>
            <a:off x="428625" y="214313"/>
            <a:ext cx="8382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МИР ДУХОВНЫЙ, </a:t>
            </a:r>
          </a:p>
          <a:p>
            <a:pPr algn="ctr"/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МИР КУЛЬТУРЫ</a:t>
            </a:r>
            <a:endParaRPr lang="en-US" sz="4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2" name="Picture 2" descr="C:\Users\Oleg\Desktop\ix-w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1643063"/>
            <a:ext cx="487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3"/>
          <p:cNvSpPr>
            <a:spLocks noChangeArrowheads="1"/>
          </p:cNvSpPr>
          <p:nvPr/>
        </p:nvSpPr>
        <p:spPr bwMode="auto">
          <a:xfrm>
            <a:off x="228600" y="304800"/>
            <a:ext cx="86868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Культура </a:t>
            </a:r>
          </a:p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(лат. cultura — земледелие, воспитание, почитание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7050" y="1828800"/>
            <a:ext cx="25717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Box 4"/>
          <p:cNvSpPr txBox="1">
            <a:spLocks noChangeArrowheads="1"/>
          </p:cNvSpPr>
          <p:nvPr/>
        </p:nvSpPr>
        <p:spPr bwMode="auto">
          <a:xfrm>
            <a:off x="2524125" y="5848350"/>
            <a:ext cx="3657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МАРК ПОРЦИЙ КАТОН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1295400"/>
            <a:ext cx="8358188" cy="4154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русский язык слово «культура» вошло в 1830-е годы и означало: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  хлебопашество,  земледелие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2.   образованность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Box 1"/>
          <p:cNvSpPr txBox="1">
            <a:spLocks noChangeArrowheads="1"/>
          </p:cNvSpPr>
          <p:nvPr/>
        </p:nvSpPr>
        <p:spPr bwMode="auto">
          <a:xfrm>
            <a:off x="198438" y="609600"/>
            <a:ext cx="8839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</a:p>
          <a:p>
            <a:pPr algn="ctr"/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ЭТО ДУХОВНЫЕ И МАТЕРИАЛЬНЫЕ ЦЕННОСТИ,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КОТОРЫЕ СОЗДАЕТ ЧЕЛОВЕК НА ПРОТЯЖЕНИИ СВОЕЙ ИСТОРИИ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4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284984"/>
            <a:ext cx="3894080" cy="3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284984"/>
            <a:ext cx="4107477" cy="3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539552" y="764704"/>
            <a:ext cx="797103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Franklin Gothic Book" pitchFamily="34" charset="0"/>
              </a:rPr>
              <a:t>•  </a:t>
            </a:r>
            <a:r>
              <a:rPr lang="ru-RU" sz="2800" b="1" dirty="0">
                <a:latin typeface="Franklin Gothic Book" pitchFamily="34" charset="0"/>
              </a:rPr>
              <a:t>Виды деятельности:</a:t>
            </a:r>
          </a:p>
          <a:p>
            <a:r>
              <a:rPr lang="ru-RU" sz="2800" dirty="0">
                <a:latin typeface="Franklin Gothic Book" pitchFamily="34" charset="0"/>
              </a:rPr>
              <a:t>Знакомство, работа с картой, беседа, комментированное чтение, устный рассказ на тему, работа с иллюстративным материалом, самостоятельная работа с источниками информации (работа в группах), творческие задания, подготовка творческой беседы с членами семьи.</a:t>
            </a:r>
          </a:p>
          <a:p>
            <a:r>
              <a:rPr lang="ru-RU" sz="2800" dirty="0">
                <a:latin typeface="Franklin Gothic Book" pitchFamily="34" charset="0"/>
              </a:rPr>
              <a:t>•  </a:t>
            </a:r>
            <a:r>
              <a:rPr lang="ru-RU" sz="2800" b="1" dirty="0">
                <a:latin typeface="Franklin Gothic Book" pitchFamily="34" charset="0"/>
              </a:rPr>
              <a:t>Основные термины и понятия:</a:t>
            </a:r>
          </a:p>
          <a:p>
            <a:r>
              <a:rPr lang="ru-RU" sz="2800" dirty="0">
                <a:latin typeface="Franklin Gothic Book" pitchFamily="34" charset="0"/>
              </a:rPr>
              <a:t>Россия, Родина, патриот,  Отечество, президент, духовный мир, культурные традиции, гордость,  </a:t>
            </a:r>
            <a:r>
              <a:rPr lang="ru-RU" sz="2800" dirty="0" smtClean="0">
                <a:latin typeface="Franklin Gothic Book" pitchFamily="34" charset="0"/>
              </a:rPr>
              <a:t>любовь.</a:t>
            </a:r>
            <a:endParaRPr lang="ru-RU" sz="2800" dirty="0">
              <a:latin typeface="Franklin Gothic Boo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C:\Users\Oleg\Desktop\0_1c07c_4621049b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9100" y="1600200"/>
            <a:ext cx="5965825" cy="467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TextBox 1"/>
          <p:cNvSpPr txBox="1">
            <a:spLocks noChangeArrowheads="1"/>
          </p:cNvSpPr>
          <p:nvPr/>
        </p:nvSpPr>
        <p:spPr bwMode="auto">
          <a:xfrm>
            <a:off x="152400" y="431800"/>
            <a:ext cx="8839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ДУХОВНЫЙ МИР ОТРАЖАЕТСЯ В ЧЕЛОВЕКЕ И ОБРАЗУЕТ  ЕГО ВНУТРЕННИЙ МИР</a:t>
            </a:r>
            <a:endParaRPr lang="en-US" sz="28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Прямоугольник 3"/>
          <p:cNvSpPr>
            <a:spLocks noChangeArrowheads="1"/>
          </p:cNvSpPr>
          <p:nvPr/>
        </p:nvSpPr>
        <p:spPr bwMode="auto">
          <a:xfrm>
            <a:off x="2286000" y="2690813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Franklin Gothic Boo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Моя малая Родина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2" name="Picture 2" descr="C:\Users\Валентина\Downloads\img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063" y="1428750"/>
            <a:ext cx="3714750" cy="2857500"/>
          </a:xfrm>
        </p:spPr>
      </p:pic>
      <p:pic>
        <p:nvPicPr>
          <p:cNvPr id="61443" name="Picture 3" descr="C:\Users\Валентина\Downloads\1110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8" y="2214563"/>
            <a:ext cx="43497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_.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49763" y="3306763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4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5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466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sp>
        <p:nvSpPr>
          <p:cNvPr id="62467" name="Rectangle 7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sp>
        <p:nvSpPr>
          <p:cNvPr id="62468" name="Rectangle 8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sp>
        <p:nvSpPr>
          <p:cNvPr id="62469" name="Rectangle 9"/>
          <p:cNvSpPr>
            <a:spLocks noGrp="1" noChangeArrowheads="1"/>
          </p:cNvSpPr>
          <p:nvPr>
            <p:ph sz="quarter" idx="4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pic>
        <p:nvPicPr>
          <p:cNvPr id="62470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57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0" name="WordArt 10"/>
          <p:cNvSpPr>
            <a:spLocks noChangeArrowheads="1" noChangeShapeType="1" noTextEdit="1"/>
          </p:cNvSpPr>
          <p:nvPr/>
        </p:nvSpPr>
        <p:spPr bwMode="auto">
          <a:xfrm>
            <a:off x="928688" y="357188"/>
            <a:ext cx="7416800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 о е д и н и   ч а с т и  п о с л о в и ц</a:t>
            </a:r>
          </a:p>
        </p:txBody>
      </p:sp>
      <p:sp>
        <p:nvSpPr>
          <p:cNvPr id="35851" name="WordArt 11"/>
          <p:cNvSpPr>
            <a:spLocks noChangeArrowheads="1" noChangeShapeType="1" noTextEdit="1"/>
          </p:cNvSpPr>
          <p:nvPr/>
        </p:nvSpPr>
        <p:spPr bwMode="auto">
          <a:xfrm>
            <a:off x="611188" y="1557338"/>
            <a:ext cx="295275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чужой сторонушке</a:t>
            </a:r>
            <a:r>
              <a: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,</a:t>
            </a:r>
          </a:p>
        </p:txBody>
      </p:sp>
      <p:sp>
        <p:nvSpPr>
          <p:cNvPr id="35852" name="WordArt 12"/>
          <p:cNvSpPr>
            <a:spLocks noChangeArrowheads="1" noChangeShapeType="1" noTextEdit="1"/>
          </p:cNvSpPr>
          <p:nvPr/>
        </p:nvSpPr>
        <p:spPr bwMode="auto">
          <a:xfrm>
            <a:off x="5940425" y="1484313"/>
            <a:ext cx="2303463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 без Родины – нет.</a:t>
            </a:r>
          </a:p>
        </p:txBody>
      </p:sp>
      <p:sp>
        <p:nvSpPr>
          <p:cNvPr id="35853" name="WordArt 13"/>
          <p:cNvSpPr>
            <a:spLocks noChangeArrowheads="1" noChangeShapeType="1" noTextEdit="1"/>
          </p:cNvSpPr>
          <p:nvPr/>
        </p:nvSpPr>
        <p:spPr bwMode="auto">
          <a:xfrm>
            <a:off x="684213" y="2708275"/>
            <a:ext cx="280828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Своя земля</a:t>
            </a:r>
          </a:p>
        </p:txBody>
      </p:sp>
      <p:sp>
        <p:nvSpPr>
          <p:cNvPr id="35854" name="WordArt 14"/>
          <p:cNvSpPr>
            <a:spLocks noChangeArrowheads="1" noChangeShapeType="1" noTextEdit="1"/>
          </p:cNvSpPr>
          <p:nvPr/>
        </p:nvSpPr>
        <p:spPr bwMode="auto">
          <a:xfrm>
            <a:off x="5651500" y="2781300"/>
            <a:ext cx="2808288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Родина – </a:t>
            </a:r>
            <a:r>
              <a:rPr lang="ru-RU" sz="36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малина</a:t>
            </a:r>
            <a:r>
              <a: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.</a:t>
            </a:r>
          </a:p>
        </p:txBody>
      </p:sp>
      <p:sp>
        <p:nvSpPr>
          <p:cNvPr id="35855" name="WordArt 15"/>
          <p:cNvSpPr>
            <a:spLocks noChangeArrowheads="1" noChangeShapeType="1" noTextEdit="1"/>
          </p:cNvSpPr>
          <p:nvPr/>
        </p:nvSpPr>
        <p:spPr bwMode="auto">
          <a:xfrm>
            <a:off x="684213" y="3860800"/>
            <a:ext cx="28082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Чужбина – калина,</a:t>
            </a:r>
          </a:p>
        </p:txBody>
      </p:sp>
      <p:sp>
        <p:nvSpPr>
          <p:cNvPr id="35856" name="WordArt 16"/>
          <p:cNvSpPr>
            <a:spLocks noChangeArrowheads="1" noChangeShapeType="1" noTextEdit="1"/>
          </p:cNvSpPr>
          <p:nvPr/>
        </p:nvSpPr>
        <p:spPr bwMode="auto">
          <a:xfrm>
            <a:off x="5724525" y="4005263"/>
            <a:ext cx="251936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и в горсти мила.</a:t>
            </a:r>
          </a:p>
        </p:txBody>
      </p:sp>
      <p:sp>
        <p:nvSpPr>
          <p:cNvPr id="35857" name="WordArt 17"/>
          <p:cNvSpPr>
            <a:spLocks noChangeArrowheads="1" noChangeShapeType="1" noTextEdit="1"/>
          </p:cNvSpPr>
          <p:nvPr/>
        </p:nvSpPr>
        <p:spPr bwMode="auto">
          <a:xfrm>
            <a:off x="755650" y="5157788"/>
            <a:ext cx="2808288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Без глаза проживёшь,</a:t>
            </a:r>
          </a:p>
        </p:txBody>
      </p:sp>
      <p:sp>
        <p:nvSpPr>
          <p:cNvPr id="35858" name="WordArt 18"/>
          <p:cNvSpPr>
            <a:spLocks noChangeArrowheads="1" noChangeShapeType="1" noTextEdit="1"/>
          </p:cNvSpPr>
          <p:nvPr/>
        </p:nvSpPr>
        <p:spPr bwMode="auto">
          <a:xfrm>
            <a:off x="4714875" y="5084763"/>
            <a:ext cx="4214813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рад своей воронушке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 animBg="1"/>
      <p:bldP spid="35852" grpId="0" animBg="1"/>
      <p:bldP spid="35853" grpId="0" animBg="1"/>
      <p:bldP spid="35855" grpId="0" animBg="1"/>
      <p:bldP spid="35856" grpId="0" animBg="1"/>
      <p:bldP spid="35857" grpId="0" animBg="1"/>
      <p:bldP spid="3585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49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sp>
        <p:nvSpPr>
          <p:cNvPr id="63491" name="Rectangle 4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sp>
        <p:nvSpPr>
          <p:cNvPr id="63492" name="Rectangle 5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sp>
        <p:nvSpPr>
          <p:cNvPr id="63493" name="Rectangle 6"/>
          <p:cNvSpPr>
            <a:spLocks noGrp="1" noChangeArrowheads="1"/>
          </p:cNvSpPr>
          <p:nvPr>
            <p:ph sz="quarter" idx="4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pic>
        <p:nvPicPr>
          <p:cNvPr id="63494" name="Picture 7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5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0" name="WordArt 8"/>
          <p:cNvSpPr>
            <a:spLocks noChangeArrowheads="1" noChangeShapeType="1" noTextEdit="1"/>
          </p:cNvSpPr>
          <p:nvPr/>
        </p:nvSpPr>
        <p:spPr bwMode="auto">
          <a:xfrm>
            <a:off x="1116013" y="333375"/>
            <a:ext cx="6769100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 р о в е р ь   с е б я</a:t>
            </a:r>
          </a:p>
        </p:txBody>
      </p:sp>
      <p:sp>
        <p:nvSpPr>
          <p:cNvPr id="59401" name="WordArt 9"/>
          <p:cNvSpPr>
            <a:spLocks noChangeArrowheads="1" noChangeShapeType="1" noTextEdit="1"/>
          </p:cNvSpPr>
          <p:nvPr/>
        </p:nvSpPr>
        <p:spPr bwMode="auto">
          <a:xfrm>
            <a:off x="611188" y="1557338"/>
            <a:ext cx="748982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 На чужой сторонушке рад своей воронушке.</a:t>
            </a:r>
          </a:p>
        </p:txBody>
      </p:sp>
      <p:sp>
        <p:nvSpPr>
          <p:cNvPr id="59403" name="WordArt 11"/>
          <p:cNvSpPr>
            <a:spLocks noChangeArrowheads="1" noChangeShapeType="1" noTextEdit="1"/>
          </p:cNvSpPr>
          <p:nvPr/>
        </p:nvSpPr>
        <p:spPr bwMode="auto">
          <a:xfrm>
            <a:off x="684213" y="2708275"/>
            <a:ext cx="74168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Своя земля и в горсти мила.</a:t>
            </a:r>
          </a:p>
        </p:txBody>
      </p:sp>
      <p:sp>
        <p:nvSpPr>
          <p:cNvPr id="59405" name="WordArt 13"/>
          <p:cNvSpPr>
            <a:spLocks noChangeArrowheads="1" noChangeShapeType="1" noTextEdit="1"/>
          </p:cNvSpPr>
          <p:nvPr/>
        </p:nvSpPr>
        <p:spPr bwMode="auto">
          <a:xfrm>
            <a:off x="684213" y="3860800"/>
            <a:ext cx="74168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Чужбина – калина, Родина – малина.</a:t>
            </a:r>
          </a:p>
        </p:txBody>
      </p:sp>
      <p:sp>
        <p:nvSpPr>
          <p:cNvPr id="59407" name="WordArt 15"/>
          <p:cNvSpPr>
            <a:spLocks noChangeArrowheads="1" noChangeShapeType="1" noTextEdit="1"/>
          </p:cNvSpPr>
          <p:nvPr/>
        </p:nvSpPr>
        <p:spPr bwMode="auto">
          <a:xfrm>
            <a:off x="611188" y="5157788"/>
            <a:ext cx="763270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Без глаза проживёшь, а без Родины нет.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0" grpId="0" animBg="1"/>
      <p:bldP spid="59401" grpId="0" animBg="1"/>
      <p:bldP spid="59403" grpId="0" animBg="1"/>
      <p:bldP spid="59405" grpId="0" animBg="1"/>
      <p:bldP spid="5940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Заголовок 1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3200" b="1" cap="none" dirty="0" smtClean="0">
                <a:solidFill>
                  <a:srgbClr val="002060"/>
                </a:solidFill>
                <a:effectLst/>
              </a:rPr>
              <a:t>      Интерактивная </a:t>
            </a:r>
            <a:r>
              <a:rPr lang="ru-RU" sz="3200" b="1" cap="none" dirty="0" smtClean="0">
                <a:solidFill>
                  <a:srgbClr val="002060"/>
                </a:solidFill>
                <a:effectLst/>
              </a:rPr>
              <a:t>игра «Подбери слово»</a:t>
            </a:r>
            <a:endParaRPr lang="ru-RU" sz="3200" cap="none" dirty="0" smtClean="0">
              <a:solidFill>
                <a:srgbClr val="002060"/>
              </a:solidFill>
              <a:effectLst/>
            </a:endParaRP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1476375" y="1628801"/>
            <a:ext cx="57467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sp>
        <p:nvSpPr>
          <p:cNvPr id="12292" name="Rectangle 2"/>
          <p:cNvSpPr>
            <a:spLocks noChangeArrowheads="1"/>
          </p:cNvSpPr>
          <p:nvPr/>
        </p:nvSpPr>
        <p:spPr bwMode="auto">
          <a:xfrm>
            <a:off x="323528" y="4916032"/>
            <a:ext cx="8352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9263" algn="just"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Вывод: патриот – это человек, который относится к своей </a:t>
            </a:r>
          </a:p>
          <a:p>
            <a:pPr indent="449263" algn="just"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Родине с чувством любви, преданности, готовности</a:t>
            </a:r>
          </a:p>
          <a:p>
            <a:pPr indent="449263" algn="just"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служить ей и защищать её от врагов. 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39975" y="1484784"/>
            <a:ext cx="453548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Подвиг, </a:t>
            </a:r>
            <a:r>
              <a:rPr lang="ru-RU" dirty="0" smtClean="0"/>
              <a:t>преданность</a:t>
            </a:r>
          </a:p>
          <a:p>
            <a:endParaRPr lang="ru-RU" dirty="0"/>
          </a:p>
          <a:p>
            <a:r>
              <a:rPr lang="ru-RU" dirty="0" smtClean="0"/>
              <a:t>Армия</a:t>
            </a:r>
            <a:endParaRPr lang="ru-RU" dirty="0"/>
          </a:p>
          <a:p>
            <a:r>
              <a:rPr lang="ru-RU" dirty="0"/>
              <a:t>Терпение</a:t>
            </a:r>
          </a:p>
          <a:p>
            <a:endParaRPr lang="ru-RU" dirty="0"/>
          </a:p>
          <a:p>
            <a:r>
              <a:rPr lang="ru-RU" dirty="0"/>
              <a:t>Родина</a:t>
            </a:r>
          </a:p>
          <a:p>
            <a:endParaRPr lang="ru-RU" dirty="0"/>
          </a:p>
          <a:p>
            <a:r>
              <a:rPr lang="ru-RU" dirty="0"/>
              <a:t>Исток, история</a:t>
            </a:r>
          </a:p>
          <a:p>
            <a:r>
              <a:rPr lang="ru-RU" dirty="0"/>
              <a:t>Отечество</a:t>
            </a:r>
          </a:p>
          <a:p>
            <a:endParaRPr lang="ru-RU" dirty="0"/>
          </a:p>
          <a:p>
            <a:r>
              <a:rPr lang="ru-RU" dirty="0"/>
              <a:t>Трудолюбие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>
              <a:effectLst/>
            </a:endParaRPr>
          </a:p>
        </p:txBody>
      </p:sp>
      <p:pic>
        <p:nvPicPr>
          <p:cNvPr id="76804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188640"/>
            <a:ext cx="8135938" cy="6432550"/>
          </a:xfrm>
          <a:noFill/>
        </p:spPr>
      </p:pic>
    </p:spTree>
  </p:cSld>
  <p:clrMapOvr>
    <a:masterClrMapping/>
  </p:clrMapOvr>
  <p:transition>
    <p:wipe dir="d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323528" y="1071563"/>
            <a:ext cx="8568952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Я не ожидал, что…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Оказывается…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Самым неожиданным для меня было…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Мне больше всего…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Дата 3"/>
          <p:cNvSpPr>
            <a:spLocks noGrp="1"/>
          </p:cNvSpPr>
          <p:nvPr>
            <p:ph type="dt" sz="quarter" idx="10"/>
          </p:nvPr>
        </p:nvSpPr>
        <p:spPr>
          <a:xfrm>
            <a:off x="457200" y="6245225"/>
            <a:ext cx="2133600" cy="476250"/>
          </a:xfrm>
        </p:spPr>
        <p:txBody>
          <a:bodyPr anchor="t"/>
          <a:lstStyle/>
          <a:p>
            <a:pPr>
              <a:defRPr/>
            </a:pPr>
            <a:fld id="{3D358A20-7468-428C-A804-BB23F5745897}" type="datetime1">
              <a:rPr lang="ru-RU">
                <a:latin typeface="Arial" charset="0"/>
              </a:rPr>
              <a:pPr>
                <a:defRPr/>
              </a:pPr>
              <a:t>07.12.2017</a:t>
            </a:fld>
            <a:endParaRPr lang="ru-RU">
              <a:latin typeface="Arial" charset="0"/>
            </a:endParaRPr>
          </a:p>
        </p:txBody>
      </p:sp>
      <p:sp>
        <p:nvSpPr>
          <p:cNvPr id="66562" name="WordArt 4"/>
          <p:cNvSpPr>
            <a:spLocks noChangeArrowheads="1" noChangeShapeType="1" noTextEdit="1"/>
          </p:cNvSpPr>
          <p:nvPr/>
        </p:nvSpPr>
        <p:spPr bwMode="auto">
          <a:xfrm>
            <a:off x="971550" y="0"/>
            <a:ext cx="7200900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08"/>
              </a:avLst>
            </a:prstTxWarp>
          </a:bodyPr>
          <a:lstStyle/>
          <a:p>
            <a:pPr algn="ctr"/>
            <a:r>
              <a:rPr lang="ru-RU" sz="3600" b="1" kern="10">
                <a:ln w="9525" cap="sq">
                  <a:noFill/>
                  <a:round/>
                  <a:headEnd type="none" w="sm" len="sm"/>
                  <a:tailEnd type="none" w="sm" len="sm"/>
                </a:ln>
                <a:solidFill>
                  <a:srgbClr val="C00000"/>
                </a:solidFill>
                <a:latin typeface="Times New Roman"/>
                <a:cs typeface="Times New Roman"/>
              </a:rPr>
              <a:t>Домашнее задание</a:t>
            </a:r>
          </a:p>
        </p:txBody>
      </p:sp>
      <p:sp>
        <p:nvSpPr>
          <p:cNvPr id="66563" name="Rectangle 5"/>
          <p:cNvSpPr>
            <a:spLocks noChangeArrowheads="1"/>
          </p:cNvSpPr>
          <p:nvPr/>
        </p:nvSpPr>
        <p:spPr bwMode="auto">
          <a:xfrm>
            <a:off x="642938" y="855663"/>
            <a:ext cx="7704137" cy="60023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kumimoji="1" lang="ru-RU" sz="2800" b="1" u="sng">
                <a:latin typeface="Times New Roman" pitchFamily="18" charset="0"/>
                <a:cs typeface="Times New Roman" pitchFamily="18" charset="0"/>
              </a:rPr>
              <a:t>Проведи интервью с родителями по вопросам</a:t>
            </a:r>
            <a:r>
              <a:rPr kumimoji="1" lang="ru-RU" sz="2800" b="1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>
              <a:buFontTx/>
              <a:buChar char="•"/>
            </a:pPr>
            <a:r>
              <a:rPr kumimoji="1" lang="ru-RU" sz="2400" b="1">
                <a:latin typeface="Times New Roman" pitchFamily="18" charset="0"/>
                <a:cs typeface="Times New Roman" pitchFamily="18" charset="0"/>
              </a:rPr>
              <a:t>Каких героев России они знают, в чем их заслуги перед Отечеством?</a:t>
            </a:r>
          </a:p>
          <a:p>
            <a:pPr marL="342900" indent="-342900">
              <a:buFontTx/>
              <a:buChar char="•"/>
            </a:pPr>
            <a:r>
              <a:rPr kumimoji="1" lang="ru-RU" sz="2400" b="1">
                <a:latin typeface="Times New Roman" pitchFamily="18" charset="0"/>
                <a:cs typeface="Times New Roman" pitchFamily="18" charset="0"/>
              </a:rPr>
              <a:t>Каких русских писателей, художников, композиторов они знают, чем они знамениты?</a:t>
            </a:r>
          </a:p>
          <a:p>
            <a:pPr marL="342900" indent="-342900">
              <a:buFontTx/>
              <a:buChar char="•"/>
            </a:pPr>
            <a:r>
              <a:rPr kumimoji="1" lang="ru-RU" sz="2400" b="1">
                <a:latin typeface="Times New Roman" pitchFamily="18" charset="0"/>
                <a:cs typeface="Times New Roman" pitchFamily="18" charset="0"/>
              </a:rPr>
              <a:t>Какие книги о нашей Родине они посоветовали бы тебе прочитать?</a:t>
            </a:r>
          </a:p>
          <a:p>
            <a:pPr marL="342900" indent="-342900">
              <a:buFontTx/>
              <a:buChar char="•"/>
            </a:pPr>
            <a:r>
              <a:rPr kumimoji="1" lang="ru-RU" sz="2400" b="1">
                <a:latin typeface="Times New Roman" pitchFamily="18" charset="0"/>
                <a:cs typeface="Times New Roman" pitchFamily="18" charset="0"/>
              </a:rPr>
              <a:t>Есть ли среди ваших родственников те, кто много сделал для Родины? Кто это, в чем их заслуги? </a:t>
            </a:r>
          </a:p>
          <a:p>
            <a:pPr marL="342900" indent="-342900"/>
            <a:endParaRPr kumimoji="1" lang="ru-RU" sz="2400" b="1">
              <a:latin typeface="Monotype Corsiva" pitchFamily="66" charset="0"/>
            </a:endParaRPr>
          </a:p>
          <a:p>
            <a:pPr marL="342900" indent="-342900"/>
            <a:r>
              <a:rPr kumimoji="1" lang="ru-RU" sz="2800" b="1">
                <a:latin typeface="Monotype Corsiva" pitchFamily="66" charset="0"/>
              </a:rPr>
              <a:t>2. </a:t>
            </a:r>
            <a:r>
              <a:rPr kumimoji="1" lang="ru-RU" sz="2800" b="1" u="sng">
                <a:latin typeface="Times New Roman" pitchFamily="18" charset="0"/>
                <a:cs typeface="Times New Roman" pitchFamily="18" charset="0"/>
              </a:rPr>
              <a:t>Или найди материал об известном человеке (</a:t>
            </a:r>
            <a:r>
              <a:rPr kumimoji="1" lang="ru-RU" sz="2800" b="1">
                <a:latin typeface="Times New Roman" pitchFamily="18" charset="0"/>
                <a:cs typeface="Times New Roman" pitchFamily="18" charset="0"/>
              </a:rPr>
              <a:t>по выбору). Подготовь рассказ о нем. Объясни, почему ты выбрал именно этого человека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179388" y="5656263"/>
            <a:ext cx="8964612" cy="1187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Что мы Родиной зовём?         И берёзки, вдоль которых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Дом, где мы с тобой живём,   Рядом с мамой мы идём.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57188"/>
            <a:ext cx="8501062" cy="5232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179388" y="4797425"/>
            <a:ext cx="8964612" cy="2289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sz="2400" b="1">
              <a:solidFill>
                <a:srgbClr val="333399"/>
              </a:solidFill>
              <a:latin typeface="Franklin Gothic Book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sz="2400" b="1">
              <a:solidFill>
                <a:srgbClr val="333399"/>
              </a:solidFill>
              <a:latin typeface="Franklin Gothic Book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Что мы Родиной зовём?       Наши праздники и песни,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Поле с тонким колоском,      Тёплый вечер за окном.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sz="2400" b="1">
              <a:solidFill>
                <a:srgbClr val="333399"/>
              </a:solidFill>
              <a:latin typeface="Franklin Gothic Book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sz="2400" b="1">
              <a:solidFill>
                <a:srgbClr val="333399"/>
              </a:solidFill>
              <a:latin typeface="Franklin Gothic Book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 b="15382"/>
          <a:stretch>
            <a:fillRect/>
          </a:stretch>
        </p:blipFill>
        <p:spPr bwMode="auto">
          <a:xfrm>
            <a:off x="357188" y="357188"/>
            <a:ext cx="8572500" cy="49831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479925" y="3244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>
              <a:effectLst/>
            </a:endParaRPr>
          </a:p>
        </p:txBody>
      </p:sp>
      <p:sp>
        <p:nvSpPr>
          <p:cNvPr id="2457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Много видел я стран и не хуже её –</a:t>
            </a:r>
          </a:p>
          <a:p>
            <a:pPr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Вся земля мною нежно любима.</a:t>
            </a:r>
          </a:p>
          <a:p>
            <a:pPr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Но с Россией сравнить?..</a:t>
            </a:r>
          </a:p>
          <a:p>
            <a:pPr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С нею сердце моё,</a:t>
            </a:r>
          </a:p>
          <a:p>
            <a:pPr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И она для меня несравнима!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/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179388" y="5661025"/>
            <a:ext cx="8964612" cy="1201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Что мы Родиной зовём?          И под небом синим-синим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Всё, что в сердце бережём,     Флаг России над Кремлём.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sz="2400" b="1">
              <a:solidFill>
                <a:srgbClr val="333399"/>
              </a:solidFill>
              <a:latin typeface="Franklin Gothic Book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57188"/>
            <a:ext cx="8501062" cy="5172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WordArt 10"/>
          <p:cNvSpPr>
            <a:spLocks noChangeArrowheads="1" noChangeShapeType="1" noTextEdit="1"/>
          </p:cNvSpPr>
          <p:nvPr/>
        </p:nvSpPr>
        <p:spPr bwMode="auto">
          <a:xfrm>
            <a:off x="827088" y="333375"/>
            <a:ext cx="7345362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66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Россия - наша Родина</a:t>
            </a:r>
          </a:p>
        </p:txBody>
      </p:sp>
      <p:pic>
        <p:nvPicPr>
          <p:cNvPr id="27650" name="Picture 11" descr="Resize of Карта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268413"/>
            <a:ext cx="8429625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12" descr="wb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5849938"/>
            <a:ext cx="1512888" cy="1008062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27652" name="WordArt 13"/>
          <p:cNvSpPr>
            <a:spLocks noChangeArrowheads="1" noChangeShapeType="1" noTextEdit="1"/>
          </p:cNvSpPr>
          <p:nvPr/>
        </p:nvSpPr>
        <p:spPr bwMode="auto">
          <a:xfrm>
            <a:off x="755650" y="260350"/>
            <a:ext cx="7345363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Россия - наша Родина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505</TotalTime>
  <Words>1220</Words>
  <Application>Microsoft Office PowerPoint</Application>
  <PresentationFormat>Экран (4:3)</PresentationFormat>
  <Paragraphs>231</Paragraphs>
  <Slides>47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Трек</vt:lpstr>
      <vt:lpstr>   МБОУ « Бруснятская СОШ № 6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                                Столица нашей Родины –                                                      МОСКВА!</vt:lpstr>
      <vt:lpstr>Слайд 11</vt:lpstr>
      <vt:lpstr>Что такое Родина ?</vt:lpstr>
      <vt:lpstr>Гнездо слов «Родина»: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Народы России</vt:lpstr>
      <vt:lpstr>Слайд 22</vt:lpstr>
      <vt:lpstr>Слайд 23</vt:lpstr>
      <vt:lpstr>Слайд 24</vt:lpstr>
      <vt:lpstr>Слайд 25</vt:lpstr>
      <vt:lpstr>Патриоты России</vt:lpstr>
      <vt:lpstr>Патриоты России</vt:lpstr>
      <vt:lpstr>Патриоты России</vt:lpstr>
      <vt:lpstr>Слайд 29</vt:lpstr>
      <vt:lpstr>Патриоты России</vt:lpstr>
      <vt:lpstr>Патриоты России</vt:lpstr>
      <vt:lpstr>Патриоты России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Моя малая Родина</vt:lpstr>
      <vt:lpstr>Слайд 42</vt:lpstr>
      <vt:lpstr>Слайд 43</vt:lpstr>
      <vt:lpstr>      Интерактивная игра «Подбери слово»</vt:lpstr>
      <vt:lpstr>Слайд 45</vt:lpstr>
      <vt:lpstr>Слайд 46</vt:lpstr>
      <vt:lpstr>Слайд 47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Admin</cp:lastModifiedBy>
  <cp:revision>50</cp:revision>
  <dcterms:created xsi:type="dcterms:W3CDTF">2012-08-13T07:58:31Z</dcterms:created>
  <dcterms:modified xsi:type="dcterms:W3CDTF">2017-12-07T16:13:02Z</dcterms:modified>
</cp:coreProperties>
</file>