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6" r:id="rId6"/>
    <p:sldId id="277" r:id="rId7"/>
    <p:sldId id="278" r:id="rId8"/>
    <p:sldId id="279" r:id="rId9"/>
    <p:sldId id="280" r:id="rId10"/>
    <p:sldId id="260" r:id="rId11"/>
    <p:sldId id="261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81" r:id="rId23"/>
    <p:sldId id="282" r:id="rId24"/>
    <p:sldId id="263" r:id="rId25"/>
    <p:sldId id="274" r:id="rId26"/>
    <p:sldId id="283" r:id="rId27"/>
    <p:sldId id="275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1830" y="-9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535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04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0594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5393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190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471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060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50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087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50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592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791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70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181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58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897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750A8-F9E6-4884-A49F-F056FF402C0D}" type="datetimeFigureOut">
              <a:rPr lang="ru-RU" smtClean="0"/>
              <a:t>23.06.2022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84265DD-CA47-491C-92DC-39666780B6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04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club86977911" TargetMode="External"/><Relationship Id="rId2" Type="http://schemas.openxmlformats.org/officeDocument/2006/relationships/hyperlink" Target="https://vk.com/osobennajamam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k.com/glazamimateri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solnechnymir.ru/" TargetMode="External"/><Relationship Id="rId2" Type="http://schemas.openxmlformats.org/officeDocument/2006/relationships/hyperlink" Target="https://autism-frc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cp.org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46975"/>
            <a:ext cx="9144000" cy="276298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психологические основы работы с родителями детей с особыми образовательными потребностями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966692"/>
            <a:ext cx="9144000" cy="2137893"/>
          </a:xfrm>
        </p:spPr>
        <p:txBody>
          <a:bodyPr/>
          <a:lstStyle/>
          <a:p>
            <a:r>
              <a:rPr lang="ru-RU" dirty="0" smtClean="0"/>
              <a:t>Тарасенко Наталья Николаевна</a:t>
            </a:r>
            <a:br>
              <a:rPr lang="ru-RU" dirty="0" smtClean="0"/>
            </a:br>
            <a:r>
              <a:rPr lang="ru-RU" dirty="0" smtClean="0"/>
              <a:t>педагог-психолог, МБОУ СОШ №18,</a:t>
            </a:r>
            <a:br>
              <a:rPr lang="ru-RU" dirty="0" smtClean="0"/>
            </a:br>
            <a:r>
              <a:rPr lang="ru-RU" dirty="0" smtClean="0"/>
              <a:t>психолог-консультант </a:t>
            </a:r>
            <a:r>
              <a:rPr lang="ru-RU" dirty="0" smtClean="0"/>
              <a:t>АНО НПЦ «</a:t>
            </a:r>
            <a:r>
              <a:rPr lang="ru-RU" dirty="0" err="1" smtClean="0"/>
              <a:t>Псиград</a:t>
            </a:r>
            <a:r>
              <a:rPr lang="ru-RU" dirty="0" smtClean="0"/>
              <a:t>»</a:t>
            </a:r>
          </a:p>
          <a:p>
            <a:r>
              <a:rPr lang="ru-RU" dirty="0" err="1" smtClean="0"/>
              <a:t>Г.Коломна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259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Стигматизация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отношение к людям с нарушениями, которое имеет следующие характеристики:</a:t>
            </a:r>
          </a:p>
          <a:p>
            <a:r>
              <a:rPr lang="ru-RU" sz="2000" dirty="0" smtClean="0"/>
              <a:t>В обществе им отводится особое место (их поощряют к общению,</a:t>
            </a:r>
          </a:p>
          <a:p>
            <a:r>
              <a:rPr lang="ru-RU" sz="2000" dirty="0" smtClean="0"/>
              <a:t>прежде всего, со «своими»).</a:t>
            </a:r>
          </a:p>
          <a:p>
            <a:r>
              <a:rPr lang="ru-RU" sz="2000" dirty="0" smtClean="0"/>
              <a:t>Большинство воспринимает их как «худших» по сравнению с собой.</a:t>
            </a:r>
          </a:p>
          <a:p>
            <a:r>
              <a:rPr lang="ru-RU" sz="2000" dirty="0" smtClean="0"/>
              <a:t>Их сегрегация рационализируется как </a:t>
            </a:r>
            <a:r>
              <a:rPr lang="ru-RU" sz="2000" dirty="0" err="1" smtClean="0"/>
              <a:t>проводящаяся</a:t>
            </a:r>
            <a:r>
              <a:rPr lang="ru-RU" sz="2000" dirty="0" smtClean="0"/>
              <a:t> «для их же блага».</a:t>
            </a:r>
          </a:p>
          <a:p>
            <a:r>
              <a:rPr lang="ru-RU" sz="2000" dirty="0" smtClean="0"/>
              <a:t>Их оценивают на основе принадлежности к определенной категории, а не на основе индивидуальных характеристик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43983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Клинический подход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1. Разработка диагностической терминологии.</a:t>
            </a:r>
          </a:p>
          <a:p>
            <a:pPr marL="0" indent="0">
              <a:buNone/>
            </a:pPr>
            <a:r>
              <a:rPr lang="ru-RU" sz="2000" dirty="0" smtClean="0"/>
              <a:t>2. Создание диагностического инструментария.</a:t>
            </a:r>
          </a:p>
          <a:p>
            <a:pPr marL="0" indent="0">
              <a:buNone/>
            </a:pPr>
            <a:r>
              <a:rPr lang="ru-RU" sz="2000" dirty="0" smtClean="0"/>
              <a:t>3. Утверждение, что диагностика является объективной.</a:t>
            </a:r>
          </a:p>
          <a:p>
            <a:pPr marL="0" indent="0">
              <a:buNone/>
            </a:pPr>
            <a:r>
              <a:rPr lang="ru-RU" sz="2000" dirty="0" smtClean="0"/>
              <a:t>4. Утверждение, что мнение родителя является субъективным.</a:t>
            </a:r>
          </a:p>
          <a:p>
            <a:pPr marL="0" indent="0">
              <a:buNone/>
            </a:pPr>
            <a:r>
              <a:rPr lang="ru-RU" sz="2000" dirty="0" smtClean="0"/>
              <a:t>5. Воздействие специалиста сосредотачивается на изменении индивида</a:t>
            </a:r>
          </a:p>
          <a:p>
            <a:pPr marL="0" indent="0">
              <a:buNone/>
            </a:pPr>
            <a:r>
              <a:rPr lang="ru-RU" sz="2000" dirty="0" smtClean="0"/>
              <a:t>(редко рассматривается альтернативный вариант – модификация</a:t>
            </a:r>
          </a:p>
          <a:p>
            <a:pPr marL="0" indent="0">
              <a:buNone/>
            </a:pPr>
            <a:r>
              <a:rPr lang="ru-RU" sz="2000" dirty="0" smtClean="0"/>
              <a:t>норм социальной системы).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52361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Клинический подход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удобство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возможность построения четких схем и концепций</a:t>
            </a:r>
          </a:p>
          <a:p>
            <a:r>
              <a:rPr lang="ru-RU" dirty="0" smtClean="0"/>
              <a:t>позволяет однозначно определить место ребенка по шкале развития</a:t>
            </a:r>
          </a:p>
          <a:p>
            <a:r>
              <a:rPr lang="ru-RU" dirty="0" smtClean="0"/>
              <a:t>измерить способность семьи к адаптации</a:t>
            </a:r>
          </a:p>
          <a:p>
            <a:r>
              <a:rPr lang="ru-RU" dirty="0" smtClean="0"/>
              <a:t>становится возможным количественное измерение результатов программы помощи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Слабая сторона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теряет ощущение уникальности каждой семьи</a:t>
            </a:r>
          </a:p>
          <a:p>
            <a:r>
              <a:rPr lang="ru-RU" dirty="0" smtClean="0"/>
              <a:t> теряется также опора на ее собственный ресурс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9130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социально-системный подход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Рассматривает ребенка как часть </a:t>
            </a:r>
            <a:r>
              <a:rPr lang="ru-RU" sz="2400" b="1" dirty="0" smtClean="0"/>
              <a:t>семейной</a:t>
            </a:r>
            <a:r>
              <a:rPr lang="ru-RU" sz="2400" dirty="0" smtClean="0"/>
              <a:t> системы, состоящей из нескольких взаимодействующих индивидов, </a:t>
            </a:r>
            <a:r>
              <a:rPr lang="ru-RU" sz="2400" b="1" dirty="0" smtClean="0"/>
              <a:t>и социальной </a:t>
            </a:r>
            <a:r>
              <a:rPr lang="ru-RU" sz="2400" dirty="0" smtClean="0"/>
              <a:t>системы, в которой взаимодействуют индивиды, семьи и социальные институты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7562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Правила, составленные по результатам опроса родителей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Этично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разговоре с родителями называть ребенка по имени</a:t>
            </a:r>
          </a:p>
          <a:p>
            <a:r>
              <a:rPr lang="ru-RU" dirty="0" smtClean="0"/>
              <a:t>Обращаться к родителям по имени и отчеству или по имени, предварительно попросив разрешения</a:t>
            </a:r>
          </a:p>
          <a:p>
            <a:r>
              <a:rPr lang="ru-RU" dirty="0" smtClean="0"/>
              <a:t>Обсуждать проблемы ребенка только с родителями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Неэтично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Говорить: «ваш ребенок»</a:t>
            </a:r>
          </a:p>
          <a:p>
            <a:endParaRPr lang="ru-RU" dirty="0" smtClean="0"/>
          </a:p>
          <a:p>
            <a:r>
              <a:rPr lang="ru-RU" dirty="0" smtClean="0"/>
              <a:t>Обращаться: «мамочка»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Обсуждать проблемы ребенка в присутствии других людей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8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Правила, составленные по результатам опроса родителей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Этично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Использовать выражения:</a:t>
            </a:r>
          </a:p>
          <a:p>
            <a:pPr marL="0" indent="0">
              <a:buNone/>
            </a:pPr>
            <a:r>
              <a:rPr lang="ru-RU" dirty="0" smtClean="0"/>
              <a:t>ментальные проблемы; недостаточный уровень интеллектуального развития</a:t>
            </a:r>
            <a:endParaRPr lang="ru-RU" dirty="0"/>
          </a:p>
          <a:p>
            <a:r>
              <a:rPr lang="ru-RU" dirty="0" smtClean="0"/>
              <a:t>Если требуется сравнение с</a:t>
            </a:r>
          </a:p>
          <a:p>
            <a:pPr marL="0" indent="0">
              <a:buNone/>
            </a:pPr>
            <a:r>
              <a:rPr lang="ru-RU" dirty="0" smtClean="0"/>
              <a:t>детьми без проблем в развитии,</a:t>
            </a:r>
          </a:p>
          <a:p>
            <a:pPr marL="0" indent="0">
              <a:buNone/>
            </a:pPr>
            <a:r>
              <a:rPr lang="ru-RU" dirty="0" smtClean="0"/>
              <a:t>использовать выражения:</a:t>
            </a:r>
          </a:p>
          <a:p>
            <a:pPr marL="0" indent="0">
              <a:buNone/>
            </a:pPr>
            <a:r>
              <a:rPr lang="ru-RU" dirty="0" smtClean="0"/>
              <a:t>дети с типичным развитием; при</a:t>
            </a:r>
          </a:p>
          <a:p>
            <a:pPr marL="0" indent="0">
              <a:buNone/>
            </a:pPr>
            <a:r>
              <a:rPr lang="ru-RU" dirty="0" smtClean="0"/>
              <a:t>типичном развитии обычно дети…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 этично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Употреблять термин «умственно отсталый»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Употреблять слова</a:t>
            </a:r>
          </a:p>
          <a:p>
            <a:pPr marL="0" indent="0">
              <a:buNone/>
            </a:pPr>
            <a:r>
              <a:rPr lang="ru-RU" dirty="0" smtClean="0"/>
              <a:t>«здоровые, нормальные дети»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710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Правила, составленные по результатам опроса родителей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Этично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Использовать выражения: нетипичное развитие, особый ребенок, ребенок с особенностями развития</a:t>
            </a:r>
          </a:p>
          <a:p>
            <a:r>
              <a:rPr lang="ru-RU" dirty="0" smtClean="0"/>
              <a:t>Если ребенок маленький, сказать: «Как хорошо, что вы так рано заметили проблемы и обратились за помощью». Если ребенок большой, вообще не касаться этой темы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 этично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4" y="2753573"/>
            <a:ext cx="4185617" cy="3304117"/>
          </a:xfrm>
        </p:spPr>
        <p:txBody>
          <a:bodyPr/>
          <a:lstStyle/>
          <a:p>
            <a:r>
              <a:rPr lang="ru-RU" dirty="0" smtClean="0"/>
              <a:t>Использовать выражение «больные, ненормальные дети»</a:t>
            </a:r>
          </a:p>
          <a:p>
            <a:endParaRPr lang="ru-RU" dirty="0"/>
          </a:p>
          <a:p>
            <a:r>
              <a:rPr lang="ru-RU" dirty="0" smtClean="0"/>
              <a:t>Говорить: «Вы очень поздно обратились»; «Где вы были раньше?» и т.п.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427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Правила, составленные по результатам опроса родителей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Этично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ребенок на приеме не демонстрирует тот или иной навык, а родители утверждают, что дома он это может сделать, следует сказать: «По-видимому, у Пети нет генерализации этого навыка. Он может это сделать только в определенном месте и с некоторыми людьми. В таком случае наша задача добиться генерализации навыка»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 этично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Говорить: «Нет, он не может этого сделать, вы же видите, он не выполняет инструкцию»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526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Правила, составленные по результатам опроса родителей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Этично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Употреблять слово «пока» «Ваня пока не может….», «Пока у Левы не получается…»</a:t>
            </a:r>
            <a:endParaRPr lang="ru-RU" dirty="0"/>
          </a:p>
          <a:p>
            <a:r>
              <a:rPr lang="ru-RU" dirty="0" smtClean="0"/>
              <a:t>Если ребенок по каким-то причинам не может заниматься в конкретной группе, сказать: «Эта группа не походит для Пети»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 этично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Просто констатировать отсутствие навыка</a:t>
            </a:r>
          </a:p>
          <a:p>
            <a:endParaRPr lang="ru-RU" dirty="0"/>
          </a:p>
          <a:p>
            <a:r>
              <a:rPr lang="ru-RU" dirty="0" smtClean="0"/>
              <a:t>Говорить: «Петя не подходит для этой группы»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9779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Правила, составленные по результатам опроса родителей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Этично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групповые занятия на данном этапе развития невозможны, следует сказать: «Те навыки, которым необходимо обучать в первую очередь, проще и эффективнее формировать на индивидуальных занятиях»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 этично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4" y="2810724"/>
            <a:ext cx="4185617" cy="3304117"/>
          </a:xfrm>
        </p:spPr>
        <p:txBody>
          <a:bodyPr/>
          <a:lstStyle/>
          <a:p>
            <a:r>
              <a:rPr lang="ru-RU" dirty="0" smtClean="0"/>
              <a:t>Говорить: «О групповых занятиях не может быть и речи, он не потянет группу, он будет другим мешать»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520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599" y="1224196"/>
            <a:ext cx="8596668" cy="1320800"/>
          </a:xfrm>
        </p:spPr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Трудности, возникающие у родителей детей с особыми образовательными потребностями</a:t>
            </a:r>
          </a:p>
          <a:p>
            <a:r>
              <a:rPr lang="ru-RU" sz="2000" dirty="0" smtClean="0"/>
              <a:t>Этика поведения специалистов</a:t>
            </a:r>
          </a:p>
          <a:p>
            <a:r>
              <a:rPr lang="ru-RU" sz="2000" dirty="0" smtClean="0"/>
              <a:t>Формы работы с родителями</a:t>
            </a:r>
          </a:p>
          <a:p>
            <a:pPr lvl="1"/>
            <a:r>
              <a:rPr lang="ru-RU" sz="2000" dirty="0" smtClean="0"/>
              <a:t>Психологическое просвещение</a:t>
            </a:r>
          </a:p>
          <a:p>
            <a:pPr lvl="1"/>
            <a:r>
              <a:rPr lang="ru-RU" sz="2000" dirty="0" smtClean="0"/>
              <a:t>Индивидуальное консультирование</a:t>
            </a:r>
          </a:p>
          <a:p>
            <a:pPr lvl="1"/>
            <a:r>
              <a:rPr lang="ru-RU" sz="2000" dirty="0" smtClean="0"/>
              <a:t>Детско-родительские группы</a:t>
            </a:r>
          </a:p>
          <a:p>
            <a:pPr lvl="1"/>
            <a:r>
              <a:rPr lang="ru-RU" sz="2000" dirty="0" smtClean="0"/>
              <a:t>Детско-родительский </a:t>
            </a:r>
            <a:r>
              <a:rPr lang="ru-RU" sz="2000" dirty="0" err="1" smtClean="0"/>
              <a:t>интенсив</a:t>
            </a:r>
            <a:endParaRPr lang="ru-RU" sz="2000" dirty="0" smtClean="0"/>
          </a:p>
          <a:p>
            <a:pPr lvl="1"/>
            <a:r>
              <a:rPr lang="ru-RU" sz="2000" dirty="0" smtClean="0"/>
              <a:t>Родительский клуб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465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Правила, составленные по результатам опроса родителей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Этично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 каждого занятия обязательно подвести итог и отметить результат: «Сегодня мы учились складывать паззл из 2-х частей. Миша может это сделать самостоятельно. Он научился с минимальной подсказкой показывать части тела. Мы начали учиться сортировать предметы по цвету, пока это получается с помощью»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 этично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Указывать только на недостатки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138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Правила, составленные по результатам опроса родителей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Этично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Если не удается сформировать какой-то навык, сказать: «Пока у меня не получается научить Аню решать примеры. Я подумаю, посоветуюсь с коллегами и попробую другие способы»</a:t>
            </a:r>
          </a:p>
          <a:p>
            <a:r>
              <a:rPr lang="ru-RU" dirty="0" smtClean="0"/>
              <a:t>Если приходится обсуждать проблему получения инвалидности при том, что родители не слишком хотят это делать, сказать: «Вы можете не оформлять инвалидность, но она даёт вам ряд финансовых преимуществ. Если будет прогресс, инвалидность снимут»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 этично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Говорить: «Она никак не научится </a:t>
            </a:r>
            <a:r>
              <a:rPr lang="ru-RU" dirty="0" smtClean="0"/>
              <a:t>решать примеры</a:t>
            </a:r>
            <a:r>
              <a:rPr lang="ru-RU" dirty="0" smtClean="0"/>
              <a:t>, бьемся, бьемся и ни с места»</a:t>
            </a:r>
          </a:p>
          <a:p>
            <a:endParaRPr lang="ru-RU" dirty="0"/>
          </a:p>
          <a:p>
            <a:r>
              <a:rPr lang="ru-RU" dirty="0" smtClean="0"/>
              <a:t>Говорить:  «Почему вы до сих пор не оформили инвалидность? Все оформляют»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887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Психологическое просвещение в работе 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Проведение групповых консультаций с целью ознакомить родителей со спецификой развития детей с ОВЗ, в частности с РАС, возможными путями получения помощи специалистов, правовыми основами и т.п.</a:t>
            </a:r>
          </a:p>
          <a:p>
            <a:r>
              <a:rPr lang="ru-RU" dirty="0" smtClean="0"/>
              <a:t>Проведение индивидуального консультирования родителей по вопросам развития детей, помощи в переживании кризисных ситуаций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3770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ownloads\imgonline-com-ua-Resize-SQL9lWsHaVKa2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571500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590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 в формате</a:t>
            </a:r>
            <a:br>
              <a:rPr lang="ru-RU" dirty="0" smtClean="0"/>
            </a:br>
            <a:r>
              <a:rPr lang="ru-RU" dirty="0" smtClean="0"/>
              <a:t>детско-родительской группы. 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обучение детей и родителей навыкам коммуникации и социального взаимодействия (при обучении общению необходимы разные партнеры для коммуникации и среда для общения);</a:t>
            </a:r>
          </a:p>
          <a:p>
            <a:r>
              <a:rPr lang="ru-RU" dirty="0" smtClean="0"/>
              <a:t>преодоление социальной изоляции семей, воспитывающих детей с РАС, создание условий для социализации семей (включение в работу всех ее членов, в том числе бабушек, дедушек, братьев и сестер).</a:t>
            </a:r>
          </a:p>
          <a:p>
            <a:r>
              <a:rPr lang="ru-RU" dirty="0" smtClean="0"/>
              <a:t>Получение поддержки от разных людей</a:t>
            </a:r>
          </a:p>
          <a:p>
            <a:r>
              <a:rPr lang="ru-RU" dirty="0" smtClean="0"/>
              <a:t>Расширение сферы интересов детей и 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2179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Родительский клуб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Клубная работа предусматривает встречи без детей родителей и специалистов 1–2 раза в месяц. Продолжительность встреч 2–3 часа.</a:t>
            </a:r>
          </a:p>
          <a:p>
            <a:pPr marL="0" indent="0">
              <a:buNone/>
            </a:pPr>
            <a:r>
              <a:rPr lang="ru-RU" dirty="0" smtClean="0"/>
              <a:t>Цели и задачи «Родительского клуба»:</a:t>
            </a:r>
          </a:p>
          <a:p>
            <a:r>
              <a:rPr lang="ru-RU" dirty="0" smtClean="0"/>
              <a:t>повышение педагогической культуры родителей, пополнение арсенала их знаний в вопросах, связанных с обучением и воспитанием детей;</a:t>
            </a:r>
          </a:p>
          <a:p>
            <a:r>
              <a:rPr lang="ru-RU" dirty="0" smtClean="0"/>
              <a:t>содействие сплочению родительского коллектива: снижение тревожности в связи с проблемами ребёнка, получение взаимной поддержки;</a:t>
            </a:r>
          </a:p>
          <a:p>
            <a:r>
              <a:rPr lang="ru-RU" dirty="0" smtClean="0"/>
              <a:t>выработка коллективных решений и единых требований в коррекционной работе, интеграция усилий семьи и педагогов в деятельности по развитию ребёнка;</a:t>
            </a:r>
          </a:p>
          <a:p>
            <a:r>
              <a:rPr lang="ru-RU" dirty="0" smtClean="0"/>
              <a:t>обмен родительским опытом, профилактика неверных действий по отношению к детям со стороны родителей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6975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Интернет-сообщества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Участие родителей в интернет-сообществах помогает найти единомышленников, получить поддержку от других родителей, которые уже справились с работой горя и направили силы на развитие ребенка</a:t>
            </a:r>
          </a:p>
          <a:p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vk.com/osobennajamama</a:t>
            </a:r>
            <a:r>
              <a:rPr lang="ru-RU" b="1" dirty="0" smtClean="0"/>
              <a:t> </a:t>
            </a:r>
            <a:r>
              <a:rPr lang="ru-RU" dirty="0" smtClean="0"/>
              <a:t>бесплатный проект Особенная мама для поддержки мам особенных детей</a:t>
            </a:r>
          </a:p>
          <a:p>
            <a:r>
              <a:rPr lang="en-US" b="1" dirty="0">
                <a:hlinkClick r:id="rId3"/>
              </a:rPr>
              <a:t>https://</a:t>
            </a:r>
            <a:r>
              <a:rPr lang="en-US" b="1" dirty="0" smtClean="0">
                <a:hlinkClick r:id="rId3"/>
              </a:rPr>
              <a:t>vk.com/club86977911</a:t>
            </a:r>
            <a:r>
              <a:rPr lang="ru-RU" b="1" dirty="0"/>
              <a:t> </a:t>
            </a:r>
            <a:r>
              <a:rPr lang="ru-RU" dirty="0"/>
              <a:t>Объединение родителей детей с аутизмом и расстройствами аутистического спектра, </a:t>
            </a:r>
            <a:r>
              <a:rPr lang="ru-RU" dirty="0" err="1"/>
              <a:t>г.о</a:t>
            </a:r>
            <a:r>
              <a:rPr lang="ru-RU" dirty="0"/>
              <a:t>. </a:t>
            </a:r>
            <a:r>
              <a:rPr lang="ru-RU" dirty="0" smtClean="0"/>
              <a:t>Коломна</a:t>
            </a:r>
          </a:p>
          <a:p>
            <a:r>
              <a:rPr lang="en-US" b="1" dirty="0">
                <a:hlinkClick r:id="rId4"/>
              </a:rPr>
              <a:t>https://</a:t>
            </a:r>
            <a:r>
              <a:rPr lang="en-US" b="1" dirty="0" smtClean="0">
                <a:hlinkClick r:id="rId4"/>
              </a:rPr>
              <a:t>vk.com/glazamimateri</a:t>
            </a:r>
            <a:r>
              <a:rPr lang="ru-RU" b="1" dirty="0"/>
              <a:t>  </a:t>
            </a:r>
            <a:r>
              <a:rPr lang="ru-RU" dirty="0"/>
              <a:t>Коломенская городская общественная организация родителей детей-инвалидов</a:t>
            </a:r>
          </a:p>
        </p:txBody>
      </p:sp>
    </p:spTree>
    <p:extLst>
      <p:ext uri="{BB962C8B-B14F-4D97-AF65-F5344CB8AC3E}">
        <p14:creationId xmlns:p14="http://schemas.microsoft.com/office/powerpoint/2010/main" val="507339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Литература, </a:t>
            </a:r>
            <a:r>
              <a:rPr lang="ru-RU" dirty="0" err="1" smtClean="0"/>
              <a:t>интернет-ресурсы</a:t>
            </a:r>
            <a:r>
              <a:rPr lang="ru-RU" dirty="0" smtClean="0"/>
              <a:t> в помощь родителям и специалистам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 smtClean="0"/>
              <a:t>Манелис</a:t>
            </a:r>
            <a:r>
              <a:rPr lang="ru-RU" dirty="0" smtClean="0"/>
              <a:t> Н.Г., Волгина Н.Н., Никитина Ю.В., </a:t>
            </a:r>
            <a:r>
              <a:rPr lang="ru-RU" dirty="0" err="1" smtClean="0"/>
              <a:t>Панцырь</a:t>
            </a:r>
            <a:r>
              <a:rPr lang="ru-RU" dirty="0" smtClean="0"/>
              <a:t> С.Н., </a:t>
            </a:r>
            <a:r>
              <a:rPr lang="ru-RU" dirty="0" err="1" smtClean="0"/>
              <a:t>Феррои</a:t>
            </a:r>
            <a:r>
              <a:rPr lang="ru-RU" dirty="0" smtClean="0"/>
              <a:t> Л.М. Организация работы с родителями детей с расстройствами аутистического спектра. Методическое пособие / Под общ. ред. А.В. Хаустова. М.: ФРЦ ФГБОУ ВО МГППУ, 2017. 94 с.</a:t>
            </a:r>
          </a:p>
          <a:p>
            <a:r>
              <a:rPr lang="en-US" dirty="0" smtClean="0">
                <a:hlinkClick r:id="rId2"/>
              </a:rPr>
              <a:t>https://autism-frc.ru/</a:t>
            </a:r>
            <a:r>
              <a:rPr lang="ru-RU" dirty="0" smtClean="0"/>
              <a:t> - Федеральный ресурсный </a:t>
            </a:r>
            <a:r>
              <a:rPr lang="ru-RU" dirty="0" smtClean="0"/>
              <a:t>центр</a:t>
            </a:r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://solnechnymir.ru</a:t>
            </a:r>
            <a:r>
              <a:rPr lang="en-US" dirty="0" smtClean="0">
                <a:hlinkClick r:id="rId3"/>
              </a:rPr>
              <a:t>/</a:t>
            </a:r>
            <a:r>
              <a:rPr lang="ru-RU" dirty="0"/>
              <a:t> Автономная некоммерческая организация «Центр реабилитации инвалидов детства «Наш Солнечный Мир</a:t>
            </a:r>
            <a:r>
              <a:rPr lang="ru-RU" dirty="0" smtClean="0"/>
              <a:t>». Много материалов в открытом доступе</a:t>
            </a:r>
          </a:p>
          <a:p>
            <a:r>
              <a:rPr lang="ru-RU" dirty="0" smtClean="0"/>
              <a:t>  </a:t>
            </a:r>
            <a:r>
              <a:rPr lang="en-US" dirty="0">
                <a:hlinkClick r:id="rId4"/>
              </a:rPr>
              <a:t>https://ccp.org.ru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Центр лечебной педагогики «Особое детство».</a:t>
            </a:r>
          </a:p>
          <a:p>
            <a:r>
              <a:rPr lang="ru-RU" dirty="0"/>
              <a:t>https://www.osobye-deti.ru/informatsiya202/#autism  Центр Прикосновение. Материалы в помощь родителям</a:t>
            </a:r>
          </a:p>
          <a:p>
            <a:r>
              <a:rPr lang="ru-RU" dirty="0"/>
              <a:t>https://contact-autism.ru/ Центр Контакт . Материалы в помощь родителям.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203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Трудности, возникающие у родителей детей с особыми образовательными потребностями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Нарушения здоровья, поведения – источник стресса для семьи</a:t>
            </a:r>
          </a:p>
          <a:p>
            <a:r>
              <a:rPr lang="ru-RU" dirty="0" err="1" smtClean="0"/>
              <a:t>Дезадаптация</a:t>
            </a:r>
            <a:r>
              <a:rPr lang="ru-RU" dirty="0" smtClean="0"/>
              <a:t> всех членов семьи</a:t>
            </a:r>
          </a:p>
          <a:p>
            <a:r>
              <a:rPr lang="ru-RU" dirty="0" smtClean="0"/>
              <a:t>Нарушение семейной структуры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451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Психологические переживания родителей,</a:t>
            </a:r>
            <a:br>
              <a:rPr lang="ru-RU" dirty="0"/>
            </a:br>
            <a:r>
              <a:rPr lang="ru-RU" dirty="0"/>
              <a:t>связанные с особенностями развития ребенка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Болезнь ребенка – катастрофическое событие</a:t>
            </a:r>
          </a:p>
          <a:p>
            <a:r>
              <a:rPr lang="ru-RU" dirty="0" smtClean="0"/>
              <a:t>При РАС окончательный диагноз ставится часто после 3 лет</a:t>
            </a:r>
          </a:p>
          <a:p>
            <a:r>
              <a:rPr lang="ru-RU" dirty="0" smtClean="0"/>
              <a:t>Трудности диагностики</a:t>
            </a:r>
          </a:p>
          <a:p>
            <a:r>
              <a:rPr lang="ru-RU" dirty="0" smtClean="0"/>
              <a:t>Неочевидность нарушений</a:t>
            </a:r>
          </a:p>
          <a:p>
            <a:r>
              <a:rPr lang="ru-RU" dirty="0" smtClean="0"/>
              <a:t>Ранимость семьи, особенно в кризисные периоды взросления ребенка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4510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Психологическая реакция на травматическое событие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Шок и отрицание – важна поддержка специалистов</a:t>
            </a:r>
          </a:p>
          <a:p>
            <a:r>
              <a:rPr lang="ru-RU" dirty="0" smtClean="0"/>
              <a:t>Сделка – у родителей появляется надежда, что если все делать правильно – ребенок излечится. Специалистам учитывать, что у родителей преобладает чувство вины- к себе, поиск виноватого и т.п.</a:t>
            </a:r>
          </a:p>
          <a:p>
            <a:r>
              <a:rPr lang="ru-RU" dirty="0" smtClean="0"/>
              <a:t>Гнев – если улучшений не происходит. Может быть обращен к специалистам, коллегам, другим членам семьи. Могут возникать психосоматические заболевания</a:t>
            </a:r>
          </a:p>
          <a:p>
            <a:r>
              <a:rPr lang="ru-RU" dirty="0" smtClean="0"/>
              <a:t>Депрессия. Осознание тяжести заболевания. Может появиться безразличие по отношению к ребенку</a:t>
            </a:r>
          </a:p>
          <a:p>
            <a:r>
              <a:rPr lang="ru-RU" dirty="0" smtClean="0"/>
              <a:t>Принятие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145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Принятие. Достигнуто, если родители демонстрируют характеристики: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Они способны относительно спокойно говорить о проблемах ребенка.</a:t>
            </a:r>
          </a:p>
          <a:p>
            <a:r>
              <a:rPr lang="ru-RU" sz="2000" dirty="0" smtClean="0"/>
              <a:t>Они </a:t>
            </a:r>
            <a:r>
              <a:rPr lang="ru-RU" sz="2000" dirty="0"/>
              <a:t>способны сохранять равновесие между проявлением любви </a:t>
            </a:r>
            <a:r>
              <a:rPr lang="ru-RU" sz="2000" dirty="0" smtClean="0"/>
              <a:t>к ребенку </a:t>
            </a:r>
            <a:r>
              <a:rPr lang="ru-RU" sz="2000" dirty="0"/>
              <a:t>и поощрением его самостоятельности.</a:t>
            </a:r>
          </a:p>
          <a:p>
            <a:r>
              <a:rPr lang="ru-RU" sz="2000" dirty="0" smtClean="0"/>
              <a:t>Они </a:t>
            </a:r>
            <a:r>
              <a:rPr lang="ru-RU" sz="2000" dirty="0"/>
              <a:t>способны в сотрудничестве со специалистами составлять краткие и долгосрочные планы.</a:t>
            </a:r>
          </a:p>
          <a:p>
            <a:r>
              <a:rPr lang="ru-RU" sz="2000" dirty="0" smtClean="0"/>
              <a:t>У </a:t>
            </a:r>
            <a:r>
              <a:rPr lang="ru-RU" sz="2000" dirty="0"/>
              <a:t>них имеются личные интересы, не связанные с ребенком.</a:t>
            </a:r>
          </a:p>
          <a:p>
            <a:r>
              <a:rPr lang="ru-RU" sz="2000" dirty="0" smtClean="0"/>
              <a:t>Они </a:t>
            </a:r>
            <a:r>
              <a:rPr lang="ru-RU" sz="2000" dirty="0"/>
              <a:t>способны что-либо запрещать ребенку и при необходимости наказывать его, не испытывая чувства вины.</a:t>
            </a:r>
          </a:p>
          <a:p>
            <a:r>
              <a:rPr lang="ru-RU" sz="2000" dirty="0" smtClean="0"/>
              <a:t>Они </a:t>
            </a:r>
            <a:r>
              <a:rPr lang="ru-RU" sz="2000" dirty="0"/>
              <a:t>не проявляют по отношению к ребенку ни </a:t>
            </a:r>
            <a:r>
              <a:rPr lang="ru-RU" sz="2000" dirty="0" err="1"/>
              <a:t>гиперопеки</a:t>
            </a:r>
            <a:r>
              <a:rPr lang="ru-RU" sz="2000" dirty="0"/>
              <a:t>, ни чрезмерной и ненужной строгости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625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Детско-родительские отношения в семьях с детьми с РАС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Защитная позиция может приводить к </a:t>
            </a:r>
            <a:r>
              <a:rPr lang="ru-RU" sz="2400" dirty="0" err="1" smtClean="0"/>
              <a:t>перфекционистскому</a:t>
            </a:r>
            <a:r>
              <a:rPr lang="ru-RU" sz="2400" dirty="0" smtClean="0"/>
              <a:t> стилю воспитания</a:t>
            </a:r>
          </a:p>
          <a:p>
            <a:pPr lvl="1"/>
            <a:r>
              <a:rPr lang="ru-RU" sz="2400" dirty="0" smtClean="0"/>
              <a:t>Повышенный контроль, муштра</a:t>
            </a:r>
          </a:p>
          <a:p>
            <a:pPr lvl="1"/>
            <a:r>
              <a:rPr lang="ru-RU" sz="2400" dirty="0" smtClean="0"/>
              <a:t>Оберегание ребенка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30482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Созависимость</a:t>
            </a:r>
            <a:r>
              <a:rPr lang="ru-RU" dirty="0" smtClean="0"/>
              <a:t>. Стратегии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Контроль</a:t>
            </a:r>
          </a:p>
          <a:p>
            <a:r>
              <a:rPr lang="ru-RU" sz="2400" dirty="0" smtClean="0"/>
              <a:t>Протекция</a:t>
            </a:r>
          </a:p>
          <a:p>
            <a:endParaRPr lang="ru-RU" sz="2400" dirty="0" smtClean="0"/>
          </a:p>
          <a:p>
            <a:r>
              <a:rPr lang="ru-RU" sz="2400" dirty="0" smtClean="0"/>
              <a:t>Обесценивание  </a:t>
            </a:r>
            <a:r>
              <a:rPr lang="ru-RU" sz="2400" dirty="0"/>
              <a:t>родителями собственных потребностей, неготовность и невозможность принять эмоциональную помощь и поддержку. </a:t>
            </a:r>
          </a:p>
        </p:txBody>
      </p:sp>
    </p:spTree>
    <p:extLst>
      <p:ext uri="{BB962C8B-B14F-4D97-AF65-F5344CB8AC3E}">
        <p14:creationId xmlns:p14="http://schemas.microsoft.com/office/powerpoint/2010/main" val="3537192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со специалистами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Профессиональное доминирование - часто принято в обществе</a:t>
            </a:r>
          </a:p>
          <a:p>
            <a:r>
              <a:rPr lang="ru-RU" sz="2400" dirty="0" smtClean="0"/>
              <a:t>Потребительский подход</a:t>
            </a:r>
          </a:p>
          <a:p>
            <a:endParaRPr lang="ru-RU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Большинство родителей </a:t>
            </a:r>
            <a:r>
              <a:rPr lang="ru-RU" sz="2400" dirty="0"/>
              <a:t>ценят</a:t>
            </a:r>
            <a:r>
              <a:rPr lang="ru-RU" sz="2400" dirty="0" smtClean="0"/>
              <a:t>, когда специалист воспринимает их ребенка как целостную личность, </a:t>
            </a:r>
            <a:r>
              <a:rPr lang="ru-RU" sz="2400" dirty="0"/>
              <a:t>когда врач интересуется успехами их ребенка в школе</a:t>
            </a:r>
            <a:r>
              <a:rPr lang="ru-RU" sz="2400" dirty="0" smtClean="0"/>
              <a:t>, а </a:t>
            </a:r>
            <a:r>
              <a:rPr lang="ru-RU" sz="2400" dirty="0"/>
              <a:t>учитель – его медицинскими </a:t>
            </a:r>
            <a:r>
              <a:rPr lang="ru-RU" sz="2400" dirty="0" smtClean="0"/>
              <a:t>проблемами.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20069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5848</TotalTime>
  <Words>1535</Words>
  <Application>Microsoft Office PowerPoint</Application>
  <PresentationFormat>Произвольный</PresentationFormat>
  <Paragraphs>167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Грань</vt:lpstr>
      <vt:lpstr>психологические основы работы с родителями детей с особыми образовательными потребностями</vt:lpstr>
      <vt:lpstr>план</vt:lpstr>
      <vt:lpstr>Трудности, возникающие у родителей детей с особыми образовательными потребностями</vt:lpstr>
      <vt:lpstr>Психологические переживания родителей, связанные с особенностями развития ребенка</vt:lpstr>
      <vt:lpstr>Психологическая реакция на травматическое событие</vt:lpstr>
      <vt:lpstr>Принятие. Достигнуто, если родители демонстрируют характеристики:</vt:lpstr>
      <vt:lpstr>Детско-родительские отношения в семьях с детьми с РАС</vt:lpstr>
      <vt:lpstr>Созависимость. Стратегии</vt:lpstr>
      <vt:lpstr>Взаимодействие со специалистами</vt:lpstr>
      <vt:lpstr>Стигматизация</vt:lpstr>
      <vt:lpstr>Клинический подход</vt:lpstr>
      <vt:lpstr>Клинический подход</vt:lpstr>
      <vt:lpstr>социально-системный подход</vt:lpstr>
      <vt:lpstr>Правила, составленные по результатам опроса родителей</vt:lpstr>
      <vt:lpstr>Правила, составленные по результатам опроса родителей</vt:lpstr>
      <vt:lpstr>Правила, составленные по результатам опроса родителей</vt:lpstr>
      <vt:lpstr>Правила, составленные по результатам опроса родителей</vt:lpstr>
      <vt:lpstr>Правила, составленные по результатам опроса родителей</vt:lpstr>
      <vt:lpstr>Правила, составленные по результатам опроса родителей</vt:lpstr>
      <vt:lpstr>Правила, составленные по результатам опроса родителей</vt:lpstr>
      <vt:lpstr>Правила, составленные по результатам опроса родителей</vt:lpstr>
      <vt:lpstr>Психологическое просвещение в работе  с родителями</vt:lpstr>
      <vt:lpstr>Презентация PowerPoint</vt:lpstr>
      <vt:lpstr>Работа с родителями в формате детско-родительской группы. Задачи:</vt:lpstr>
      <vt:lpstr>Родительский клуб</vt:lpstr>
      <vt:lpstr>Интернет-сообщества</vt:lpstr>
      <vt:lpstr>Литература, интернет-ресурсы в помощь родителям и специалистам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основы работы с родителями детей с особыми образовательными потребностями</dc:title>
  <dc:creator>nataly</dc:creator>
  <cp:lastModifiedBy>user</cp:lastModifiedBy>
  <cp:revision>32</cp:revision>
  <dcterms:created xsi:type="dcterms:W3CDTF">2019-10-09T21:01:08Z</dcterms:created>
  <dcterms:modified xsi:type="dcterms:W3CDTF">2022-06-27T07:52:43Z</dcterms:modified>
</cp:coreProperties>
</file>