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9" r:id="rId6"/>
    <p:sldId id="270" r:id="rId7"/>
    <p:sldId id="260" r:id="rId8"/>
    <p:sldId id="261" r:id="rId9"/>
    <p:sldId id="27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Деловая игра </a:t>
            </a:r>
            <a:b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</a:t>
            </a: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Мы</a:t>
            </a: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60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все знаем»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564904"/>
            <a:ext cx="3123776" cy="355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934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8" y="0"/>
            <a:ext cx="91565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8458"/>
          </a:xfrm>
        </p:spPr>
        <p:txBody>
          <a:bodyPr>
            <a:noAutofit/>
          </a:bodyPr>
          <a:lstStyle/>
          <a:p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4-е задание 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</a:t>
            </a: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Определите место звука в слове». </a:t>
            </a:r>
          </a:p>
        </p:txBody>
      </p:sp>
    </p:spTree>
    <p:extLst>
      <p:ext uri="{BB962C8B-B14F-4D97-AF65-F5344CB8AC3E}">
        <p14:creationId xmlns:p14="http://schemas.microsoft.com/office/powerpoint/2010/main" val="4168858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7938"/>
            <a:ext cx="91567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«Работа над звуком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1-й </a:t>
            </a:r>
            <a:r>
              <a:rPr lang="ru-RU" dirty="0"/>
              <a:t>команде — раскрыть </a:t>
            </a:r>
            <a:r>
              <a:rPr lang="ru-RU" dirty="0" smtClean="0"/>
              <a:t>этапы </a:t>
            </a:r>
            <a:r>
              <a:rPr lang="ru-RU" dirty="0"/>
              <a:t>работы по звуковой </a:t>
            </a:r>
            <a:r>
              <a:rPr lang="ru-RU" dirty="0" smtClean="0"/>
              <a:t>культуре </a:t>
            </a:r>
            <a:r>
              <a:rPr lang="ru-RU" dirty="0"/>
              <a:t>речи детей.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2-й </a:t>
            </a:r>
            <a:r>
              <a:rPr lang="ru-RU" dirty="0"/>
              <a:t>команде — раскрыть </a:t>
            </a:r>
            <a:r>
              <a:rPr lang="ru-RU" dirty="0" smtClean="0"/>
              <a:t>методы </a:t>
            </a:r>
            <a:r>
              <a:rPr lang="ru-RU" dirty="0"/>
              <a:t>и приемы формирования звуковой культуры речи.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7603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7938"/>
            <a:ext cx="91567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Этапы работы над звуком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	Подготовка </a:t>
            </a:r>
            <a:r>
              <a:rPr lang="ru-RU" dirty="0" smtClean="0"/>
              <a:t>артикуляционного </a:t>
            </a:r>
            <a:r>
              <a:rPr lang="ru-RU" dirty="0"/>
              <a:t>аппарата.</a:t>
            </a:r>
          </a:p>
          <a:p>
            <a:pPr marL="0" indent="0">
              <a:buNone/>
            </a:pPr>
            <a:r>
              <a:rPr lang="ru-RU" dirty="0"/>
              <a:t>2.	Уточнение произношения изолированного звука.</a:t>
            </a:r>
          </a:p>
          <a:p>
            <a:pPr marL="0" indent="0">
              <a:buNone/>
            </a:pPr>
            <a:r>
              <a:rPr lang="ru-RU" dirty="0"/>
              <a:t>3.	Закрепление звука в </a:t>
            </a:r>
            <a:r>
              <a:rPr lang="ru-RU" dirty="0" smtClean="0"/>
              <a:t>слогах</a:t>
            </a:r>
            <a:r>
              <a:rPr lang="ru-RU" dirty="0"/>
              <a:t>, словах и фразовой речи.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5716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7938"/>
            <a:ext cx="91567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Формы, методы и приемы формирования звуковой культуры речи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Формы </a:t>
            </a:r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работы:</a:t>
            </a:r>
          </a:p>
          <a:p>
            <a:pPr marL="0" indent="0">
              <a:buNone/>
            </a:pPr>
            <a:r>
              <a:rPr lang="ru-RU" dirty="0"/>
              <a:t>—	занятия (фронтальные, подгрупповые, индивидуальные);</a:t>
            </a:r>
          </a:p>
          <a:p>
            <a:pPr marL="0" indent="0">
              <a:buNone/>
            </a:pPr>
            <a:r>
              <a:rPr lang="ru-RU" dirty="0"/>
              <a:t>—	игры-драматизации;</a:t>
            </a:r>
          </a:p>
          <a:p>
            <a:pPr marL="0" indent="0">
              <a:buNone/>
            </a:pPr>
            <a:r>
              <a:rPr lang="ru-RU" dirty="0"/>
              <a:t>—	праздники и развлечения;</a:t>
            </a:r>
          </a:p>
          <a:p>
            <a:pPr marL="0" indent="0">
              <a:buNone/>
            </a:pPr>
            <a:r>
              <a:rPr lang="ru-RU" dirty="0"/>
              <a:t>—	артикуляционная гимнастика;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—      дидактические </a:t>
            </a:r>
            <a:r>
              <a:rPr lang="ru-RU" dirty="0"/>
              <a:t>игры;</a:t>
            </a:r>
          </a:p>
          <a:p>
            <a:pPr marL="0" indent="0">
              <a:buNone/>
            </a:pPr>
            <a:r>
              <a:rPr lang="ru-RU" dirty="0"/>
              <a:t>—	шутки-скороговорки.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9560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7938"/>
            <a:ext cx="91567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Методы: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—</a:t>
            </a:r>
            <a:r>
              <a:rPr lang="ru-RU" dirty="0"/>
              <a:t>	игры (дидактические, </a:t>
            </a:r>
            <a:r>
              <a:rPr lang="ru-RU" dirty="0" smtClean="0"/>
              <a:t>подвижные</a:t>
            </a:r>
            <a:r>
              <a:rPr lang="ru-RU" dirty="0"/>
              <a:t>, хороводные игры с текстом);</a:t>
            </a:r>
          </a:p>
          <a:p>
            <a:pPr marL="0" indent="0">
              <a:buNone/>
            </a:pPr>
            <a:r>
              <a:rPr lang="ru-RU" dirty="0"/>
              <a:t>—	упражнения («Подуем на </a:t>
            </a:r>
            <a:r>
              <a:rPr lang="ru-RU" dirty="0" err="1" smtClean="0"/>
              <a:t>пушистики</a:t>
            </a:r>
            <a:r>
              <a:rPr lang="ru-RU" dirty="0"/>
              <a:t>»);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013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7938"/>
            <a:ext cx="91567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Приемы: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—	образец педагога;</a:t>
            </a:r>
          </a:p>
          <a:p>
            <a:pPr marL="0" indent="0">
              <a:buNone/>
            </a:pPr>
            <a:r>
              <a:rPr lang="ru-RU" dirty="0"/>
              <a:t>—	объяснение;</a:t>
            </a:r>
          </a:p>
          <a:p>
            <a:pPr marL="0" indent="0">
              <a:buNone/>
            </a:pPr>
            <a:r>
              <a:rPr lang="ru-RU" dirty="0"/>
              <a:t>—	образное называние звука или звукосочетания (з-з-з— песенка комара);</a:t>
            </a:r>
          </a:p>
          <a:p>
            <a:pPr marL="0" indent="0">
              <a:buNone/>
            </a:pPr>
            <a:r>
              <a:rPr lang="ru-RU" dirty="0"/>
              <a:t>—	хоровые и индивидуальные повторения;</a:t>
            </a:r>
          </a:p>
          <a:p>
            <a:pPr marL="0" indent="0">
              <a:buNone/>
            </a:pPr>
            <a:r>
              <a:rPr lang="ru-RU" dirty="0"/>
              <a:t>—	совместная (сопряженная) речь ребенка и воспитателя;</a:t>
            </a:r>
          </a:p>
          <a:p>
            <a:pPr marL="0" indent="0">
              <a:buNone/>
            </a:pPr>
            <a:r>
              <a:rPr lang="ru-RU" dirty="0"/>
              <a:t>—	оценка, исправление;</a:t>
            </a:r>
          </a:p>
          <a:p>
            <a:pPr marL="0" indent="0">
              <a:buNone/>
            </a:pPr>
            <a:r>
              <a:rPr lang="ru-RU" dirty="0"/>
              <a:t>—	образная физкультурная пауза.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57068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3663"/>
            <a:ext cx="9144000" cy="704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45024"/>
            <a:ext cx="8229600" cy="3212976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Молодцы!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05064"/>
            <a:ext cx="8229600" cy="136815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770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для оформления презент\шаблоны\IWET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Конкурс «Развитие артикуляции и мелкой моторики рук»</a:t>
            </a:r>
            <a:br>
              <a:rPr lang="ru-RU" sz="4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 задание </a:t>
            </a:r>
            <a:b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 Зарядка для язычка»</a:t>
            </a:r>
            <a:b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4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44812">
            <a:off x="488115" y="2848005"/>
            <a:ext cx="3835278" cy="3880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9818">
            <a:off x="4117336" y="3158586"/>
            <a:ext cx="4877223" cy="3560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804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2-е 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задание</a:t>
            </a:r>
            <a:b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Знание 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органов артикуляции и основных понятий.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429" y="2275036"/>
            <a:ext cx="5188867" cy="4322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3602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7938"/>
            <a:ext cx="91567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/>
          </a:bodyPr>
          <a:lstStyle/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Конкурс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Развитие фонематического слуха и восприятия»</a:t>
            </a:r>
            <a:b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1-е </a:t>
            </a:r>
            <a:r>
              <a:rPr lang="ru-RU" sz="3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задание </a:t>
            </a:r>
            <a: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sz="31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3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«Придумайте рифму к слову».</a:t>
            </a:r>
            <a:br>
              <a:rPr lang="ru-RU" sz="31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31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212976"/>
            <a:ext cx="8435280" cy="291318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0996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851" y="0"/>
            <a:ext cx="92018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" r="67755" b="74766"/>
          <a:stretch/>
        </p:blipFill>
        <p:spPr bwMode="auto">
          <a:xfrm>
            <a:off x="158168" y="100263"/>
            <a:ext cx="1619672" cy="1766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3" t="-1" r="33854" b="74584"/>
          <a:stretch/>
        </p:blipFill>
        <p:spPr bwMode="auto">
          <a:xfrm>
            <a:off x="7423200" y="4278808"/>
            <a:ext cx="1700212" cy="1743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59" b="74375"/>
          <a:stretch/>
        </p:blipFill>
        <p:spPr bwMode="auto">
          <a:xfrm>
            <a:off x="1871694" y="522859"/>
            <a:ext cx="1691159" cy="17568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75" r="67301" b="49792"/>
          <a:stretch/>
        </p:blipFill>
        <p:spPr bwMode="auto">
          <a:xfrm>
            <a:off x="58886" y="4264521"/>
            <a:ext cx="1620203" cy="1771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34" t="24167" r="34083" b="49792"/>
          <a:stretch/>
        </p:blipFill>
        <p:spPr bwMode="auto">
          <a:xfrm>
            <a:off x="3655035" y="1233040"/>
            <a:ext cx="1688782" cy="1785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7" t="24167" b="49792"/>
          <a:stretch/>
        </p:blipFill>
        <p:spPr bwMode="auto">
          <a:xfrm>
            <a:off x="5540679" y="2943521"/>
            <a:ext cx="1688782" cy="1785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7901" b="25000"/>
          <a:stretch/>
        </p:blipFill>
        <p:spPr bwMode="auto">
          <a:xfrm>
            <a:off x="88602" y="2136278"/>
            <a:ext cx="1590487" cy="171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99" t="50000" r="33818" b="25000"/>
          <a:stretch/>
        </p:blipFill>
        <p:spPr bwMode="auto">
          <a:xfrm>
            <a:off x="7229461" y="116632"/>
            <a:ext cx="1688782" cy="171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82" t="50000" b="25000"/>
          <a:stretch/>
        </p:blipFill>
        <p:spPr bwMode="auto">
          <a:xfrm>
            <a:off x="7447776" y="2150566"/>
            <a:ext cx="1675636" cy="171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92" r="67901"/>
          <a:stretch/>
        </p:blipFill>
        <p:spPr bwMode="auto">
          <a:xfrm>
            <a:off x="1922029" y="3080940"/>
            <a:ext cx="1590487" cy="17287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1" name="Picture 13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99" t="75208" r="33818"/>
          <a:stretch/>
        </p:blipFill>
        <p:spPr bwMode="auto">
          <a:xfrm>
            <a:off x="3642459" y="4149080"/>
            <a:ext cx="1688782" cy="17002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C:\Users\леново\Desktop\для педсовета\01labc55g131438307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82" t="75208"/>
          <a:stretch/>
        </p:blipFill>
        <p:spPr bwMode="auto">
          <a:xfrm>
            <a:off x="5492393" y="450354"/>
            <a:ext cx="1675636" cy="17002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782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57440"/>
            <a:ext cx="9144000" cy="691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43" b="75208"/>
          <a:stretch/>
        </p:blipFill>
        <p:spPr bwMode="auto">
          <a:xfrm>
            <a:off x="251520" y="116632"/>
            <a:ext cx="1587342" cy="17002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5" r="32522" b="75833"/>
          <a:stretch/>
        </p:blipFill>
        <p:spPr bwMode="auto">
          <a:xfrm>
            <a:off x="167224" y="4171924"/>
            <a:ext cx="1700212" cy="1657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55" b="75625"/>
          <a:stretch/>
        </p:blipFill>
        <p:spPr bwMode="auto">
          <a:xfrm>
            <a:off x="251520" y="2117724"/>
            <a:ext cx="1615916" cy="1671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3" r="67931" b="50208"/>
          <a:stretch/>
        </p:blipFill>
        <p:spPr bwMode="auto">
          <a:xfrm>
            <a:off x="7452320" y="-22277"/>
            <a:ext cx="1558767" cy="17287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57" t="24883" r="33671" b="50000"/>
          <a:stretch/>
        </p:blipFill>
        <p:spPr bwMode="auto">
          <a:xfrm>
            <a:off x="3719210" y="-22277"/>
            <a:ext cx="1636633" cy="17224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29" t="24883" b="50208"/>
          <a:stretch/>
        </p:blipFill>
        <p:spPr bwMode="auto">
          <a:xfrm>
            <a:off x="7507367" y="4077072"/>
            <a:ext cx="1636633" cy="17082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7343" b="25000"/>
          <a:stretch/>
        </p:blipFill>
        <p:spPr bwMode="auto">
          <a:xfrm>
            <a:off x="2041322" y="1556792"/>
            <a:ext cx="1587342" cy="171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57" t="50000" r="33671" b="25000"/>
          <a:stretch/>
        </p:blipFill>
        <p:spPr bwMode="auto">
          <a:xfrm>
            <a:off x="5615958" y="1260474"/>
            <a:ext cx="1636633" cy="171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29" t="50000" b="25000"/>
          <a:stretch/>
        </p:blipFill>
        <p:spPr bwMode="auto">
          <a:xfrm>
            <a:off x="2082577" y="4038750"/>
            <a:ext cx="1636633" cy="171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25" r="67343"/>
          <a:stretch/>
        </p:blipFill>
        <p:spPr bwMode="auto">
          <a:xfrm>
            <a:off x="3864584" y="2228849"/>
            <a:ext cx="1587342" cy="16716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92" t="75208" r="33671" b="1667"/>
          <a:stretch/>
        </p:blipFill>
        <p:spPr bwMode="auto">
          <a:xfrm>
            <a:off x="7507367" y="2276872"/>
            <a:ext cx="1552339" cy="15859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7" name="Picture 15" descr="C:\Users\леново\Desktop\для педсовета\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49" t="75417"/>
          <a:stretch/>
        </p:blipFill>
        <p:spPr bwMode="auto">
          <a:xfrm>
            <a:off x="5650962" y="3862784"/>
            <a:ext cx="1601629" cy="1685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056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64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2-е задание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Подберите слово к схеме». </a:t>
            </a:r>
          </a:p>
        </p:txBody>
      </p:sp>
      <p:pic>
        <p:nvPicPr>
          <p:cNvPr id="4099" name="Picture 3" descr="C:\Users\леново\Desktop\для педсовета\i2XNQU8Q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63" t="61250" r="36250" b="28333"/>
          <a:stretch/>
        </p:blipFill>
        <p:spPr bwMode="auto">
          <a:xfrm>
            <a:off x="1876022" y="2132855"/>
            <a:ext cx="5072242" cy="145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леново\Desktop\для педсовета\i2XNQU8Q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75" t="61042" r="2500" b="29167"/>
          <a:stretch/>
        </p:blipFill>
        <p:spPr bwMode="auto">
          <a:xfrm>
            <a:off x="1843347" y="3933056"/>
            <a:ext cx="5104917" cy="158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227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06490"/>
          </a:xfrm>
        </p:spPr>
        <p:txBody>
          <a:bodyPr>
            <a:normAutofit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3-е задание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Подберите слово с наибольшим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количеством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букв».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653136"/>
            <a:ext cx="8435280" cy="147302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94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7938"/>
            <a:ext cx="9156700" cy="684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Самые длинные слова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Тетрагидропиранилциклопенцилтетрогидропиридопиридиновые</a:t>
            </a:r>
            <a:r>
              <a:rPr lang="ru-RU" dirty="0" smtClean="0"/>
              <a:t> (55 букв)</a:t>
            </a:r>
          </a:p>
          <a:p>
            <a:r>
              <a:rPr lang="ru-RU" dirty="0" err="1" smtClean="0"/>
              <a:t>Гидразинокарбонилметилбромфенилдигидробенздиазепин</a:t>
            </a:r>
            <a:r>
              <a:rPr lang="ru-RU" dirty="0" smtClean="0"/>
              <a:t>(50 букв)</a:t>
            </a:r>
          </a:p>
          <a:p>
            <a:r>
              <a:rPr lang="ru-RU" dirty="0" err="1" smtClean="0"/>
              <a:t>Превысокомногорассмотрительствующий</a:t>
            </a:r>
            <a:r>
              <a:rPr lang="ru-RU" dirty="0" smtClean="0"/>
              <a:t>( самое длинное русское слово - 35 букв в книге «Гиннесса», 2003года издания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571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102</Words>
  <Application>Microsoft Office PowerPoint</Application>
  <PresentationFormat>Экран (4:3)</PresentationFormat>
  <Paragraphs>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Деловая игра  «Мы все знаем»</vt:lpstr>
      <vt:lpstr>Конкурс «Развитие артикуляции и мелкой моторики рук» 1 задание  « Зарядка для язычка» </vt:lpstr>
      <vt:lpstr>2-е задание           Знание органов артикуляции и основных понятий. </vt:lpstr>
      <vt:lpstr>Конкурс  «Развитие фонематического слуха и восприятия»   1-е задание   «Придумайте рифму к слову». </vt:lpstr>
      <vt:lpstr>Презентация PowerPoint</vt:lpstr>
      <vt:lpstr>Презентация PowerPoint</vt:lpstr>
      <vt:lpstr>2-е задание  «Подберите слово к схеме». </vt:lpstr>
      <vt:lpstr>3-е задание  «Подберите слово с наибольшим количеством букв». </vt:lpstr>
      <vt:lpstr>Самые длинные слова</vt:lpstr>
      <vt:lpstr>4-е задание  «Определите место звука в слове». </vt:lpstr>
      <vt:lpstr>Конкурс «Работа над звуком»</vt:lpstr>
      <vt:lpstr>Этапы работы над звуком</vt:lpstr>
      <vt:lpstr>Формы, методы и приемы формирования звуковой культуры речи</vt:lpstr>
      <vt:lpstr>Методы:</vt:lpstr>
      <vt:lpstr>Приемы:</vt:lpstr>
      <vt:lpstr>Молодцы!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Деловая игра  «Вспомнить все»</dc:title>
  <dc:creator>леново</dc:creator>
  <cp:lastModifiedBy>леново</cp:lastModifiedBy>
  <cp:revision>14</cp:revision>
  <dcterms:created xsi:type="dcterms:W3CDTF">2017-03-29T06:14:05Z</dcterms:created>
  <dcterms:modified xsi:type="dcterms:W3CDTF">2019-11-27T04:58:09Z</dcterms:modified>
</cp:coreProperties>
</file>