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84" r:id="rId9"/>
    <p:sldId id="285" r:id="rId10"/>
    <p:sldId id="264" r:id="rId11"/>
    <p:sldId id="265" r:id="rId12"/>
    <p:sldId id="286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87" r:id="rId21"/>
    <p:sldId id="288" r:id="rId22"/>
    <p:sldId id="289" r:id="rId23"/>
    <p:sldId id="273" r:id="rId24"/>
    <p:sldId id="274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8DB5AD-08A2-4115-B9FB-E50D30EBD122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DB67F72-D96B-4794-94A5-8E7C3207E32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500173"/>
          </a:xfrm>
        </p:spPr>
        <p:txBody>
          <a:bodyPr>
            <a:normAutofit/>
          </a:bodyPr>
          <a:lstStyle/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«Подмосковные вечера»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358246" cy="4857784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обобщения знаний по теме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«Механические колебания и волны. Звук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(Интегрированный урок   ФИЗИКИ и МУЗЫКИ)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Разработала и провела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физики и музыки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МОБУ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 д.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Юматово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Ильясова Елена Александровна</a:t>
            </a:r>
          </a:p>
          <a:p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32951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i="1" dirty="0" smtClean="0"/>
              <a:t>Физический диктант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1.  Распространяющиеся в пространстве колебания частиц среды называются...</a:t>
            </a:r>
          </a:p>
          <a:p>
            <a:pPr lvl="0">
              <a:buNone/>
            </a:pPr>
            <a:r>
              <a:rPr lang="ru-RU" dirty="0" smtClean="0"/>
              <a:t>2.  Волны распространяются в ...</a:t>
            </a:r>
          </a:p>
          <a:p>
            <a:pPr lvl="0">
              <a:buNone/>
            </a:pPr>
            <a:r>
              <a:rPr lang="ru-RU" dirty="0" smtClean="0"/>
              <a:t>3.  Волны, скорость распространения которых совпадает направлением колебаний, называются...</a:t>
            </a:r>
          </a:p>
          <a:p>
            <a:pPr lvl="0">
              <a:buNone/>
            </a:pPr>
            <a:r>
              <a:rPr lang="ru-RU" dirty="0" smtClean="0"/>
              <a:t>4.  Волны, направление скорости в которых перпендикулярно направлению колебаний, называются...</a:t>
            </a:r>
          </a:p>
          <a:p>
            <a:pPr lvl="0">
              <a:buNone/>
            </a:pPr>
            <a:r>
              <a:rPr lang="ru-RU" dirty="0" smtClean="0"/>
              <a:t>5.  Продольные волны могут распространяться в ... среде.</a:t>
            </a:r>
          </a:p>
          <a:p>
            <a:pPr lvl="0">
              <a:buNone/>
            </a:pPr>
            <a:r>
              <a:rPr lang="ru-RU" dirty="0" smtClean="0"/>
              <a:t>6.  Поперечные волны распространяются в ... и на ...</a:t>
            </a:r>
          </a:p>
          <a:p>
            <a:pPr lvl="0">
              <a:buNone/>
            </a:pPr>
            <a:r>
              <a:rPr lang="ru-RU" dirty="0" smtClean="0"/>
              <a:t>7.  Любые волны характеризуются ..., ..., ...</a:t>
            </a:r>
          </a:p>
          <a:p>
            <a:pPr lvl="0">
              <a:buNone/>
            </a:pPr>
            <a:r>
              <a:rPr lang="ru-RU" dirty="0" smtClean="0"/>
              <a:t>8.  Расстояние между двумя ближайшими синфазными точками волны называется...</a:t>
            </a:r>
          </a:p>
          <a:p>
            <a:pPr>
              <a:buNone/>
            </a:pPr>
            <a:r>
              <a:rPr lang="ru-RU" dirty="0" smtClean="0"/>
              <a:t>9. Количество колебаний частиц среды в единицу времени называется…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 ( задание 2)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Распространяющиеся в пространстве колебания частиц среды называются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механическими волнами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Механические волны распространяются в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веществе.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Волны, скорость распространения которых совпадает с направлением колебаний, называются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продольными.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Волны, направление скорости в которых перпендикулярно направлению колебаний, называются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поперечными.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Продольные волны могут распространяться в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любой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среде.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Поперечные волны распространяются в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твердой среде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на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поверхности жидкости.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Любые волны характеризуются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периодом, частотой колебаний, амплитудой.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2 ( оценки)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8-9 –  «5»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5-7 –  «4»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3-4 –  «3»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1-2 –  «2»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7543824" cy="928694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/>
          </a:bodyPr>
          <a:lstStyle/>
          <a:p>
            <a:r>
              <a:rPr lang="ru-RU" dirty="0" smtClean="0"/>
              <a:t>Запишите    формулу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785926"/>
          <a:ext cx="8143932" cy="4897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4572032"/>
                <a:gridCol w="2714644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latin typeface="Constantia"/>
                        <a:ea typeface="Times New Roman"/>
                        <a:cs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709930"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Constantia"/>
                        <a:ea typeface="Times New Roman"/>
                        <a:cs typeface="Times New Roman"/>
                      </a:endParaRPr>
                    </a:p>
                    <a:p>
                      <a:pPr marL="709930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</a:t>
                      </a: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marL="374650"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latin typeface="Constantia"/>
                        <a:ea typeface="Times New Roman"/>
                        <a:cs typeface="Times New Roman"/>
                      </a:endParaRPr>
                    </a:p>
                    <a:p>
                      <a:pPr marL="374650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Ответы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</a:tr>
              <a:tr h="76200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Запишите    формулу,    связывающую период и частоту колебаний.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Запишите условие резонанса.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175" indent="-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175" indent="-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Запишите формулу для частоты </a:t>
                      </a:r>
                    </a:p>
                    <a:p>
                      <a:pPr marL="3175" indent="-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175" indent="-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колебаний 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(по определению).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Запишите формулу, по которой находится скорость волны.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Запишите формулу для периода колебаний (по определению).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704088"/>
            <a:ext cx="7400948" cy="51033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Звук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/>
          <a:lstStyle/>
          <a:p>
            <a:pPr>
              <a:buNone/>
            </a:pP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Чтобы услышать звук необходимо:</a:t>
            </a:r>
          </a:p>
          <a:p>
            <a:pPr algn="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Источник звука;</a:t>
            </a:r>
          </a:p>
          <a:p>
            <a:pPr lvl="0" algn="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Упругая среда между ним и ухом;</a:t>
            </a:r>
          </a:p>
          <a:p>
            <a:pPr lvl="0" algn="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Определенный диапазон частот колебаний источника звука;</a:t>
            </a:r>
          </a:p>
          <a:p>
            <a:pPr lvl="0" algn="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Достаточная для восприятия ухом мощность звуковых волн.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Характеристики звука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572560" cy="4681550"/>
          </a:xfrm>
        </p:spPr>
        <p:txBody>
          <a:bodyPr/>
          <a:lstStyle/>
          <a:p>
            <a:pPr lvl="0" algn="ctr"/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Субъективные: </a:t>
            </a:r>
          </a:p>
          <a:p>
            <a:pPr lvl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громкость, высота, тембр.</a:t>
            </a:r>
          </a:p>
          <a:p>
            <a:pPr lvl="0" algn="ctr"/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Объективные физические характеристики звука:</a:t>
            </a:r>
          </a:p>
          <a:p>
            <a:pPr lvl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интенсивность (сила), </a:t>
            </a:r>
          </a:p>
          <a:p>
            <a:pPr lvl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звуковое давление и состав (спектр).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pPr algn="ctr"/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Рассказ В. Бианки «Музыкант»: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Старик подкрался из-за елочки и видит: на опушке разбитое грозою дерево, из него торчат длинные щепки, а под деревом сидит медведь, схватил одну щепку лапой. Медведь потянул к себе щепу и отпустил её. Щепка выпрямилась, задрожала и в воздухе раздалось: «Дзинь!» - как струна пропела... Замолк звук, медведь опять за свое: оттянул щепку и отпустил ..»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50033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музыкальные инструменты устроены подобным образом?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895600"/>
          </a:xfrm>
        </p:spPr>
        <p:txBody>
          <a:bodyPr/>
          <a:lstStyle/>
          <a:p>
            <a:pPr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Струнные инструменты: </a:t>
            </a:r>
          </a:p>
          <a:p>
            <a:pPr algn="ctr">
              <a:buNone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скрипка, балалайка, гитара, цитра, арфа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Музыкальные инструменты делятся на несколько групп: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1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  Ударные - бубны, барабаны, ксилофоны т. д. (здесь колеблются от удара палочки или руки натянутый материал, металлические пластинки и т. д.);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Клавишные - пианино, клавесины (колебания струн вызывается здесь ударом по ним молоточков);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 Духовые - флейты, горны и фанфары, кларнеты, валторны, трубы (коле­бания столба воздуха внутри инструмента);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 Струнные - скрипка, гитара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Звуки человеческого голоса делят на несколько диапазонов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Бас - 80-350 Гц, абсолютно «нижний» рекорд мужского баса был поставлен в 18 в. певцом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Каспаром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Феспером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В наши дни такой звук брал английский певец Норманн Аллин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(Ф. И. Шаляпин).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Баритон - 110-149 Гц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9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Высоцкий).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Тенор - 130 - 520 Гц ( И.С.Козловский).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Дискант - 260-1000 Гц. Звуковой диапазон полон музыкой. Эти звуки самые слышные (запись голоса Р.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Лоретти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Сопрано - 260-1050Гц (Г.П.Вишневской).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Колоратурное сопрано - до 1400 Гц. Француженка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Мадо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Робен (умерла в 1960 г.) пела полным голосом «ре» четвертой октавы - 2300Гц.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ЦЕЛИ и ЗАДАЧИ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УРОКА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b="1" dirty="0" smtClean="0"/>
              <a:t>Цель. </a:t>
            </a:r>
            <a:r>
              <a:rPr lang="ru-RU" sz="2800" dirty="0" smtClean="0"/>
              <a:t>Обобщить и систематизировать полученные знания при изучении данной темы. </a:t>
            </a:r>
            <a:endParaRPr lang="ru-RU" sz="2400" dirty="0" smtClean="0"/>
          </a:p>
          <a:p>
            <a:pPr>
              <a:buNone/>
            </a:pPr>
            <a:r>
              <a:rPr lang="ru-RU" sz="2800" b="1" dirty="0" smtClean="0"/>
              <a:t>Задачи:</a:t>
            </a: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1. Образовательные:</a:t>
            </a:r>
            <a:endParaRPr lang="ru-RU" sz="2400" dirty="0" smtClean="0"/>
          </a:p>
          <a:p>
            <a:pPr lvl="0">
              <a:buNone/>
            </a:pPr>
            <a:r>
              <a:rPr lang="ru-RU" sz="2800" dirty="0" smtClean="0"/>
              <a:t>- повторить</a:t>
            </a:r>
            <a:r>
              <a:rPr lang="ru-RU" sz="2800" dirty="0" smtClean="0"/>
              <a:t>, обобщить и систематизировать </a:t>
            </a:r>
            <a:r>
              <a:rPr lang="ru-RU" sz="2800" dirty="0" smtClean="0"/>
              <a:t>основные теоретические </a:t>
            </a:r>
            <a:r>
              <a:rPr lang="ru-RU" sz="2800" dirty="0" smtClean="0"/>
              <a:t>вопросы темы:</a:t>
            </a:r>
            <a:endParaRPr lang="ru-RU" sz="2400" dirty="0" smtClean="0"/>
          </a:p>
          <a:p>
            <a:pPr lvl="1"/>
            <a:r>
              <a:rPr lang="ru-RU" dirty="0" smtClean="0"/>
              <a:t>колебательное движение;</a:t>
            </a:r>
            <a:endParaRPr lang="ru-RU" sz="2000" dirty="0" smtClean="0"/>
          </a:p>
          <a:p>
            <a:pPr lvl="1"/>
            <a:r>
              <a:rPr lang="ru-RU" dirty="0" smtClean="0"/>
              <a:t>виды колебаний;</a:t>
            </a:r>
            <a:endParaRPr lang="ru-RU" sz="2000" dirty="0" smtClean="0"/>
          </a:p>
          <a:p>
            <a:pPr lvl="1"/>
            <a:r>
              <a:rPr lang="ru-RU" dirty="0" smtClean="0"/>
              <a:t>характеристики колебаний, волна, виды волн, звук</a:t>
            </a:r>
            <a:endParaRPr lang="ru-RU" sz="2000" dirty="0" smtClean="0"/>
          </a:p>
          <a:p>
            <a:pPr>
              <a:buNone/>
            </a:pPr>
            <a:r>
              <a:rPr lang="ru-RU" sz="2800" dirty="0" smtClean="0"/>
              <a:t>2. Развивающие:</a:t>
            </a:r>
            <a:endParaRPr lang="ru-RU" sz="2400" dirty="0" smtClean="0"/>
          </a:p>
          <a:p>
            <a:pPr lvl="0">
              <a:buNone/>
            </a:pPr>
            <a:r>
              <a:rPr lang="ru-RU" sz="2800" dirty="0" smtClean="0"/>
              <a:t>- продолжить </a:t>
            </a:r>
            <a:r>
              <a:rPr lang="ru-RU" sz="2800" dirty="0" smtClean="0"/>
              <a:t>развитие интереса к предмету;</a:t>
            </a:r>
            <a:endParaRPr lang="ru-RU" sz="2400" dirty="0" smtClean="0"/>
          </a:p>
          <a:p>
            <a:pPr lvl="0">
              <a:buNone/>
            </a:pPr>
            <a:r>
              <a:rPr lang="ru-RU" sz="2800" dirty="0" smtClean="0"/>
              <a:t>- развивать </a:t>
            </a:r>
            <a:r>
              <a:rPr lang="ru-RU" sz="2800" dirty="0" smtClean="0"/>
              <a:t>логическое мышление, </a:t>
            </a:r>
            <a:r>
              <a:rPr lang="ru-RU" sz="2800" dirty="0" smtClean="0"/>
              <a:t>умение</a:t>
            </a:r>
          </a:p>
          <a:p>
            <a:pPr lvl="0">
              <a:buNone/>
            </a:pPr>
            <a:r>
              <a:rPr lang="ru-RU" sz="2800" dirty="0" smtClean="0"/>
              <a:t> - обобщать, сравнивать</a:t>
            </a:r>
            <a:r>
              <a:rPr lang="ru-RU" sz="2800" dirty="0" smtClean="0"/>
              <a:t>, сопоставлять, анализировать;</a:t>
            </a:r>
            <a:endParaRPr lang="ru-RU" sz="2400" dirty="0" smtClean="0"/>
          </a:p>
          <a:p>
            <a:pPr lvl="0">
              <a:buNone/>
            </a:pPr>
            <a:r>
              <a:rPr lang="ru-RU" sz="2800" dirty="0" smtClean="0"/>
              <a:t>- развивать </a:t>
            </a:r>
            <a:r>
              <a:rPr lang="ru-RU" sz="2800" dirty="0" smtClean="0"/>
              <a:t>самостоятельность в мышлении и учебной деятельности.</a:t>
            </a: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3.Воспитательные:</a:t>
            </a:r>
            <a:endParaRPr lang="ru-RU" sz="2400" dirty="0" smtClean="0"/>
          </a:p>
          <a:p>
            <a:pPr lvl="0">
              <a:buNone/>
            </a:pPr>
            <a:r>
              <a:rPr lang="ru-RU" sz="2800" dirty="0" smtClean="0"/>
              <a:t>- умение </a:t>
            </a:r>
            <a:r>
              <a:rPr lang="ru-RU" sz="2800" dirty="0" smtClean="0"/>
              <a:t>работать в группах, прислушиваться к мнению других, развивать чувство коллективизма, взаимопомощи.</a:t>
            </a: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082234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72074"/>
            <a:ext cx="8229600" cy="125252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Федор Иванович Шаляпин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(13.02 1873 – 12.04.1938)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ÐÐµÐ²ÐµÑ Ð¤ÐµÐ´Ð¾Ñ ÐÐ²Ð°Ð½Ð¾Ð²Ð¸Ñ Ð¨Ð°Ð»ÑÐ¿Ð¸Ð½ ÑÐ¾Ð´Ð¸Ð»ÑÑ 13 ÑÐµÐ²ÑÐ°Ð»Ñ 1873 Ð³Ð¾ Ð² ÐÐ°Ð·Ð°Ð½Ð¸.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3" y="642919"/>
            <a:ext cx="35719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2964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6"/>
            <a:ext cx="8229600" cy="185736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Робертино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Лоретти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Родился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22 октября 1947 г.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71 год, живет в Италии, Рим</a:t>
            </a:r>
          </a:p>
          <a:p>
            <a:pPr algn="ctr"/>
            <a:endParaRPr lang="ru-RU" dirty="0"/>
          </a:p>
        </p:txBody>
      </p:sp>
      <p:pic>
        <p:nvPicPr>
          <p:cNvPr id="4" name="Рисунок 3" descr="Santa Lucia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1" y="285728"/>
            <a:ext cx="4357718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532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Владимир Высокий</a:t>
            </a:r>
            <a:br>
              <a:rPr lang="ru-RU" dirty="0" smtClean="0"/>
            </a:br>
            <a:r>
              <a:rPr lang="ru-RU" dirty="0" smtClean="0"/>
              <a:t>25 января1938 – 25 июля 1980</a:t>
            </a:r>
            <a:endParaRPr lang="ru-RU" dirty="0"/>
          </a:p>
        </p:txBody>
      </p:sp>
      <p:pic>
        <p:nvPicPr>
          <p:cNvPr id="4" name="Содержимое 3" descr="http://interesnyefakty.org/wp-content/uploads/Foto-Vyisotskogo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935163"/>
            <a:ext cx="5786478" cy="492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Наиболее чувствительны наши органы слуха к частотам в диапазоне от 700 до 6000 Гц.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 единицу громкости звука принят бел (в честь Александра Грэхема Белла, изобретателя телефона).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практике громкость измеряют </a:t>
            </a:r>
          </a:p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децибелах (1 дБ = 0,1 Б)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Диапазоны шума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143536"/>
          </a:xfrm>
        </p:spPr>
        <p:txBody>
          <a:bodyPr>
            <a:normAutofit fontScale="77500" lnSpcReduction="20000"/>
          </a:bodyPr>
          <a:lstStyle/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10 дБ - шепот;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20-30 дБ - норма шума в жилых помещениях; 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40 дБ - тихий разговор;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50 дБ - разговор средней громкости, тихая улица; 70 дБ - шум пишущей машинки, уличный шум;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80 дБ - шум работающего двигателя грузового автомобиля (опасный уровень); 100 дБ - мотоцикл, поезд метро;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120 дБ - шум работающего трактора на расстоянии 1 м (порог болевого ощущения); 150 дБ - реактивный самолет;</a:t>
            </a:r>
          </a:p>
          <a:p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180 дБ - смертельный уровень (разрыв барабанной перепонки); 200 дБ - шумовое оружие.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04088"/>
            <a:ext cx="7686700" cy="51033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Решение расчетных задач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ГИА Вариант 914-2</a:t>
            </a:r>
          </a:p>
          <a:p>
            <a:pPr algn="ctr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Установите соответствие между физическими величинами и единицами измерения этих величин в системе СИ.</a:t>
            </a: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9600" b="1" u="sng" dirty="0" smtClean="0">
                <a:latin typeface="Times New Roman" pitchFamily="18" charset="0"/>
                <a:cs typeface="Times New Roman" pitchFamily="18" charset="0"/>
              </a:rPr>
              <a:t>ФИЗИЧЕСКАЯ ВЕЛИЧИНА </a:t>
            </a:r>
          </a:p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длина волны </a:t>
            </a:r>
          </a:p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частота колебаний </a:t>
            </a:r>
          </a:p>
          <a:p>
            <a:pPr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период колебаний</a:t>
            </a:r>
          </a:p>
          <a:p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u="sng" dirty="0" smtClean="0">
                <a:latin typeface="Times New Roman" pitchFamily="18" charset="0"/>
                <a:cs typeface="Times New Roman" pitchFamily="18" charset="0"/>
              </a:rPr>
              <a:t>ЕДИНИЦА ИЗМЕРЕНИЯ</a:t>
            </a:r>
            <a:endParaRPr lang="ru-RU" sz="9600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1)   метр (1 м)</a:t>
            </a:r>
          </a:p>
          <a:p>
            <a:pPr lvl="0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2)  Герц(1 Гц)</a:t>
            </a:r>
          </a:p>
          <a:p>
            <a:pPr lvl="0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3)  секунда (1 с) </a:t>
            </a:r>
          </a:p>
          <a:p>
            <a:pPr lvl="0">
              <a:buNone/>
            </a:pP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4)  Ньютон (Н)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Задача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Ухо человека наиболее чувствительно к частоте 355 Гц.            Определите для этой частоты длину звуковой волны в воздухе при температуре 20° С. Скорость звука в воздухе 355 м/с.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(Ответ: 1 м.)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r>
              <a:rPr lang="ru-RU" b="1" dirty="0" smtClean="0"/>
              <a:t>Задача 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Звуковая волна распространяется в стали со скоростью 5000 м/с. Определить частоту этой  волны, если ее длина 6,16 м.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(Ответ: 812 Гц.)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Задача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/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За какой промежуток времени распространяется звуковая волна в воде на расстояние 29 км, если ее длина равна 7,25 м, а частота колебаний 200 Гц? 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(Ответ: 20 с 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Сообщения обучающихся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  группа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 группа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 группа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 группа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Эпиграф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sz="8600" b="1" dirty="0" smtClean="0">
                <a:latin typeface="Times New Roman" pitchFamily="18" charset="0"/>
                <a:cs typeface="Times New Roman" pitchFamily="18" charset="0"/>
              </a:rPr>
              <a:t>« Жизнь - есть музыка с ее живым и творящим ритмом»</a:t>
            </a:r>
          </a:p>
          <a:p>
            <a:pPr algn="ctr">
              <a:buNone/>
            </a:pPr>
            <a:endParaRPr lang="ru-RU" sz="6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Эмиль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Жан-Далькроз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(1865-1950)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Рефлексия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«Незаконченное предложение»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36792"/>
          </a:xfrm>
        </p:spPr>
        <p:txBody>
          <a:bodyPr>
            <a:noAutofit/>
          </a:bodyPr>
          <a:lstStyle/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  вы  знаете,  что  сегодня  на  уроке  я  научился….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Больше  всего  мне  сегодня  запомнилось….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Самым  интересным  было …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ухожу с урока с чувством...</a:t>
            </a:r>
          </a:p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Я хотел (а) бы, чтобы такие уроки...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Написать эссе на тему: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«Мир без звуков»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урок</a:t>
            </a:r>
            <a:endParaRPr lang="ru-RU" sz="7200" dirty="0"/>
          </a:p>
        </p:txBody>
      </p:sp>
      <p:pic>
        <p:nvPicPr>
          <p:cNvPr id="4" name="Содержимое 3" descr="https://zabavnik.club/wp-content/uploads/Kartinki_pro_shkolnyy_kolokolchik_8_31035717-785x1024.pn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935163"/>
            <a:ext cx="4214841" cy="4208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Мир звуков так многообразен,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Богат, красив, разнообразен,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Но всех нас мучает вопрос...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Откуда звуки возникают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?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слух наш всюду услаждают </a:t>
            </a: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Пора задуматься всерьез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!!!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Девиз урока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« Я буду умным, </a:t>
            </a:r>
            <a:endParaRPr lang="en-US" sz="5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я буду знающим,</a:t>
            </a:r>
            <a:endParaRPr lang="en-US" sz="5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 я буду стараться, </a:t>
            </a:r>
            <a:endParaRPr lang="en-US" sz="54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u="sng" dirty="0" smtClean="0">
                <a:latin typeface="Times New Roman" pitchFamily="18" charset="0"/>
                <a:cs typeface="Times New Roman" pitchFamily="18" charset="0"/>
              </a:rPr>
              <a:t>и все получится!»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 Задание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429264"/>
          </a:xfrm>
        </p:spPr>
        <p:txBody>
          <a:bodyPr/>
          <a:lstStyle/>
          <a:p>
            <a:pPr algn="ctr"/>
            <a:r>
              <a:rPr lang="ru-RU" dirty="0" smtClean="0"/>
              <a:t>Привести в соответствие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   1)   Период измеряется в</a:t>
            </a:r>
            <a:r>
              <a:rPr lang="en-US" dirty="0" smtClean="0"/>
              <a:t>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2)   Частота измеряется в …</a:t>
            </a:r>
          </a:p>
          <a:p>
            <a:pPr>
              <a:buNone/>
            </a:pPr>
            <a:r>
              <a:rPr lang="ru-RU" dirty="0" smtClean="0"/>
              <a:t>    3)   Амплитуда измеряется в ...</a:t>
            </a:r>
          </a:p>
          <a:p>
            <a:pPr>
              <a:buNone/>
            </a:pPr>
            <a:r>
              <a:rPr lang="ru-RU" dirty="0" smtClean="0"/>
              <a:t>    4)   Период - ...</a:t>
            </a:r>
          </a:p>
          <a:p>
            <a:pPr>
              <a:buNone/>
            </a:pPr>
            <a:r>
              <a:rPr lang="ru-RU" dirty="0" smtClean="0"/>
              <a:t>    5)  Частота - ...</a:t>
            </a:r>
          </a:p>
          <a:p>
            <a:pPr>
              <a:buNone/>
            </a:pPr>
            <a:r>
              <a:rPr lang="ru-RU" dirty="0" smtClean="0"/>
              <a:t>    6)  Амплитуда - ...</a:t>
            </a:r>
          </a:p>
          <a:p>
            <a:pPr>
              <a:buNone/>
            </a:pPr>
            <a:r>
              <a:rPr lang="ru-RU" dirty="0" smtClean="0"/>
              <a:t>    7)  Свободные колебания - ...</a:t>
            </a:r>
          </a:p>
          <a:p>
            <a:pPr>
              <a:buNone/>
            </a:pPr>
            <a:r>
              <a:rPr lang="ru-RU" dirty="0" smtClean="0"/>
              <a:t>    8)  Вынужденные колебания - ...</a:t>
            </a:r>
          </a:p>
          <a:p>
            <a:pPr>
              <a:buNone/>
            </a:pPr>
            <a:r>
              <a:rPr lang="ru-RU" dirty="0" smtClean="0"/>
              <a:t>    9)  Затухающие колебания - ...</a:t>
            </a:r>
          </a:p>
          <a:p>
            <a:pPr>
              <a:buNone/>
            </a:pPr>
            <a:r>
              <a:rPr lang="ru-RU" dirty="0" smtClean="0"/>
              <a:t>   10)   Резонанс - ...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 ( задание 1)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61436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1)   время одного колебания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2)  наибольшее смещение от положения равновесия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3)  колебания, амплитуда которых с течением времени уменьшается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4)  в секундах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5)  число колебаний в единицу времени 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6)  в герцах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7)  колебания, происходящие благодаря только первоначальному запасу энергии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8)  колебания, совершаемые телом под действием внешней периодической силы</a:t>
            </a: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9)  в метрах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10)  явление увеличения амплитуды колебаний при совпадении собственной частоты системы и частоты вынуждающей силы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Привести в соответствие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– 4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– 6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– 9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– 1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– 5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– 2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 – 7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 – 8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– 3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10- 10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Задание 1 ( оценки)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9-10 – «5»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6-8 – «4»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4-5 – «3»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1-3 – «2»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603</TotalTime>
  <Words>1440</Words>
  <Application>Microsoft Office PowerPoint</Application>
  <PresentationFormat>Экран (4:3)</PresentationFormat>
  <Paragraphs>215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 «Подмосковные вечера» </vt:lpstr>
      <vt:lpstr>ЦЕЛИ и ЗАДАЧИ УРОКА</vt:lpstr>
      <vt:lpstr>Эпиграф урока:</vt:lpstr>
      <vt:lpstr>Слайд 4</vt:lpstr>
      <vt:lpstr>Девиз урока</vt:lpstr>
      <vt:lpstr>    Задание 1</vt:lpstr>
      <vt:lpstr>Ответы  ( задание 1)</vt:lpstr>
      <vt:lpstr>Привести в соответствие</vt:lpstr>
      <vt:lpstr> Задание 1 ( оценки)</vt:lpstr>
      <vt:lpstr>Задание 2</vt:lpstr>
      <vt:lpstr>Ответы  ( задание 2)</vt:lpstr>
      <vt:lpstr>Задание 2 ( оценки)</vt:lpstr>
      <vt:lpstr>Задание 3</vt:lpstr>
      <vt:lpstr>Звук</vt:lpstr>
      <vt:lpstr>Характеристики звука</vt:lpstr>
      <vt:lpstr>Рассказ В. Бианки «Музыкант»: </vt:lpstr>
      <vt:lpstr>Какие музыкальные инструменты устроены подобным образом?</vt:lpstr>
      <vt:lpstr>Музыкальные инструменты делятся на несколько групп:</vt:lpstr>
      <vt:lpstr>          Звуки человеческого голоса делят на несколько диапазонов</vt:lpstr>
      <vt:lpstr>Слайд 20</vt:lpstr>
      <vt:lpstr>Слайд 21</vt:lpstr>
      <vt:lpstr>Владимир Высокий 25 января1938 – 25 июля 1980</vt:lpstr>
      <vt:lpstr>Слайд 23</vt:lpstr>
      <vt:lpstr>Диапазоны шума </vt:lpstr>
      <vt:lpstr>Задание 4</vt:lpstr>
      <vt:lpstr>Задача 1 </vt:lpstr>
      <vt:lpstr>Задача 2 </vt:lpstr>
      <vt:lpstr>Задача 3</vt:lpstr>
      <vt:lpstr>Сообщения обучающихся</vt:lpstr>
      <vt:lpstr>Рефлексия  «Незаконченное предложение»</vt:lpstr>
      <vt:lpstr>Домашнее задание: </vt:lpstr>
      <vt:lpstr>Спасибо за урок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«Подмосковные вечера»</dc:title>
  <dc:creator>ЕЛЕНА</dc:creator>
  <cp:lastModifiedBy>ЕЛЕНА</cp:lastModifiedBy>
  <cp:revision>60</cp:revision>
  <dcterms:created xsi:type="dcterms:W3CDTF">2019-01-23T05:57:37Z</dcterms:created>
  <dcterms:modified xsi:type="dcterms:W3CDTF">2019-01-29T12:58:55Z</dcterms:modified>
</cp:coreProperties>
</file>