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6" r:id="rId4"/>
    <p:sldId id="277" r:id="rId5"/>
    <p:sldId id="279" r:id="rId6"/>
    <p:sldId id="280" r:id="rId7"/>
    <p:sldId id="282" r:id="rId8"/>
    <p:sldId id="281" r:id="rId9"/>
    <p:sldId id="286" r:id="rId10"/>
    <p:sldId id="283" r:id="rId11"/>
    <p:sldId id="284" r:id="rId12"/>
    <p:sldId id="275" r:id="rId13"/>
    <p:sldId id="273" r:id="rId14"/>
    <p:sldId id="274" r:id="rId15"/>
    <p:sldId id="272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 snapToGrid="0">
      <p:cViewPr>
        <p:scale>
          <a:sx n="81" d="100"/>
          <a:sy n="81" d="100"/>
        </p:scale>
        <p:origin x="-1056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55FF-086C-4C2E-9F26-08AD00065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9CFB2-3141-4BCD-BBAF-AFB6AC24D8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9EFDB-06F4-44DE-A1E9-6C0BC2A6E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E360D-7F1D-4FA2-B3D4-FD2820E408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3A6EC-599D-4604-9E76-460703670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E3E3B-17FC-4DBB-BC43-50C16BD13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84E70-EC96-4714-A5AC-6474832CA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C7FA7-563C-43F7-86A1-54F6DB5B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D0CD1-4BE8-4763-866F-3BED94B83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960FA-47C5-4882-86DD-730408290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65053-AF7D-498E-BE1B-9017DC986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F47CDAA-E773-43C9-9C4B-F2FB2793E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75260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25000"/>
                  </a:schemeClr>
                </a:solidFill>
              </a:rPr>
              <a:t>Что значит быть патриотом России?</a:t>
            </a:r>
            <a:endParaRPr lang="ru-RU" dirty="0">
              <a:solidFill>
                <a:schemeClr val="accent3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      Я могу считать себя </a:t>
            </a:r>
            <a:r>
              <a:rPr lang="ru-RU" dirty="0" smtClean="0"/>
              <a:t>патриотом…..</a:t>
            </a:r>
            <a:endParaRPr lang="ru-RU" dirty="0"/>
          </a:p>
          <a:p>
            <a:r>
              <a:rPr lang="ru-RU" dirty="0"/>
              <a:t>2.      Я не считаю себя </a:t>
            </a:r>
            <a:r>
              <a:rPr lang="ru-RU" dirty="0" smtClean="0"/>
              <a:t>патриотом………</a:t>
            </a:r>
            <a:endParaRPr lang="ru-RU" dirty="0"/>
          </a:p>
          <a:p>
            <a:r>
              <a:rPr lang="ru-RU" dirty="0"/>
              <a:t>3.      Я стремлюсь стать </a:t>
            </a:r>
            <a:r>
              <a:rPr lang="ru-RU" dirty="0" smtClean="0"/>
              <a:t>патриотом…….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9084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066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1273"/>
            <a:ext cx="4682836" cy="375458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b="1" dirty="0" smtClean="0"/>
              <a:t>Государственные символы России должен знать и уважать каждый. Они воплотили в себе историю и традиции нашего народа и нашего Отечества. Мы должны гордиться прошлым, настоящим и будущим нашей страны. Эти государственные символы величия и могущества России достались нам от предков. Какими они станут в будущем, зависит только от нас.</a:t>
            </a:r>
          </a:p>
          <a:p>
            <a:pPr algn="just"/>
            <a:endParaRPr lang="ru-RU" sz="1800" dirty="0"/>
          </a:p>
        </p:txBody>
      </p:sp>
      <p:pic>
        <p:nvPicPr>
          <p:cNvPr id="1028" name="Picture 4" descr="http://linkme.ufanet.ru/images/7bed5901a0806781613f1bc8e478ba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0357" y="754616"/>
            <a:ext cx="3827177" cy="3651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black">
          <a:xfrm>
            <a:off x="500034" y="4572008"/>
            <a:ext cx="822960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http://lemur59.ru/sites/default/files/images/%D1%84%D0%BB%D0%B0%D0%B3%20%D1%80%D1%8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4770" y="311272"/>
            <a:ext cx="4747846" cy="3451836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 bwMode="auto">
          <a:xfrm>
            <a:off x="8643966" y="6357958"/>
            <a:ext cx="285752" cy="35719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88680" y="3977587"/>
            <a:ext cx="595532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белый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значает мир, чистоту, непорочность, совершенство;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синий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— цвет веры, верности и правды;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красный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символизирует постоянство, энергию, силу, отвагу и кровь, пролитую за Отечество. 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307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0946" y="1087582"/>
            <a:ext cx="5543560" cy="1409696"/>
          </a:xfrm>
        </p:spPr>
        <p:txBody>
          <a:bodyPr/>
          <a:lstStyle/>
          <a:p>
            <a:pPr algn="ctr">
              <a:buNone/>
            </a:pPr>
            <a:r>
              <a:rPr lang="ru-RU" sz="1800" b="1" dirty="0" smtClean="0">
                <a:solidFill>
                  <a:schemeClr val="bg1">
                    <a:lumMod val="25000"/>
                  </a:schemeClr>
                </a:solidFill>
              </a:rPr>
              <a:t>       Золотой двуглавый орел на красном поле. В лапах  орла- скипетр и держава, олицетворяющие государственную власть и единое государство; на груди - изображение всадника, поражающего копьем дракона. Это один из древних символов борьбы добра со злом, света с тьмой, защиты Отечества.. Сегодняшний герб России - это новый герб, но его составные части глубоко традиционны; он и отражает разные этапы отечественной истории, и продолжает их в преддверье третьего тысячелетия.</a:t>
            </a:r>
            <a:endParaRPr lang="ru-RU" sz="1800" b="1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black">
          <a:xfrm>
            <a:off x="500034" y="3929066"/>
            <a:ext cx="8229600" cy="269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</a:pP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0" name="Picture 2" descr="http://www.gov.ru/main/img/gerb(fkz)_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1739" y="1348197"/>
            <a:ext cx="3071834" cy="3686201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 bwMode="auto">
          <a:xfrm>
            <a:off x="8643966" y="6357958"/>
            <a:ext cx="285752" cy="35719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2000250" y="2000250"/>
            <a:ext cx="5143500" cy="1214438"/>
            <a:chOff x="214282" y="1214422"/>
            <a:chExt cx="6702313" cy="1905000"/>
          </a:xfrm>
        </p:grpSpPr>
        <p:pic>
          <p:nvPicPr>
            <p:cNvPr id="6163" name="Picture 8" descr="ребусы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30000" t="78751"/>
            <a:stretch>
              <a:fillRect/>
            </a:stretch>
          </p:blipFill>
          <p:spPr bwMode="auto">
            <a:xfrm>
              <a:off x="214282" y="2714620"/>
              <a:ext cx="309563" cy="404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4" name="Picture 15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1357298"/>
              <a:ext cx="857256" cy="1440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5" name="Picture 17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1285860"/>
              <a:ext cx="2190752" cy="1785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6" name="Picture 19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43570" y="1214422"/>
              <a:ext cx="1273025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7" name="Picture 21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29058" y="1357298"/>
              <a:ext cx="1445905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Группа 28"/>
            <p:cNvGrpSpPr>
              <a:grpSpLocks/>
            </p:cNvGrpSpPr>
            <p:nvPr/>
          </p:nvGrpSpPr>
          <p:grpSpPr bwMode="auto">
            <a:xfrm>
              <a:off x="5072066" y="1214422"/>
              <a:ext cx="714380" cy="428628"/>
              <a:chOff x="5286380" y="1214422"/>
              <a:chExt cx="714380" cy="428628"/>
            </a:xfrm>
          </p:grpSpPr>
          <p:pic>
            <p:nvPicPr>
              <p:cNvPr id="6170" name="Picture 23" descr="&amp;rcy;&amp;iecy;&amp;bcy;&amp;ucy;&amp;scy;&amp;ycy;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-20001" b="77499"/>
              <a:stretch>
                <a:fillRect/>
              </a:stretch>
            </p:blipFill>
            <p:spPr bwMode="auto">
              <a:xfrm>
                <a:off x="5500694" y="1214422"/>
                <a:ext cx="285752" cy="428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1" name="Picture 23" descr="&amp;rcy;&amp;iecy;&amp;bcy;&amp;ucy;&amp;scy;&amp;ycy;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-20001" b="77499"/>
              <a:stretch>
                <a:fillRect/>
              </a:stretch>
            </p:blipFill>
            <p:spPr bwMode="auto">
              <a:xfrm>
                <a:off x="5286380" y="1214422"/>
                <a:ext cx="285752" cy="428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2" name="Picture 23" descr="&amp;rcy;&amp;iecy;&amp;bcy;&amp;ucy;&amp;scy;&amp;ycy;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-20001" b="77499"/>
              <a:stretch>
                <a:fillRect/>
              </a:stretch>
            </p:blipFill>
            <p:spPr bwMode="auto">
              <a:xfrm>
                <a:off x="5715008" y="1214422"/>
                <a:ext cx="285752" cy="428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6169" name="Picture 8" descr="ребусы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30000" t="78751"/>
            <a:stretch>
              <a:fillRect/>
            </a:stretch>
          </p:blipFill>
          <p:spPr bwMode="auto">
            <a:xfrm>
              <a:off x="428596" y="2714620"/>
              <a:ext cx="309563" cy="404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Группа 51"/>
          <p:cNvGrpSpPr>
            <a:grpSpLocks/>
          </p:cNvGrpSpPr>
          <p:nvPr/>
        </p:nvGrpSpPr>
        <p:grpSpPr bwMode="auto">
          <a:xfrm>
            <a:off x="1857375" y="214313"/>
            <a:ext cx="5214938" cy="1214437"/>
            <a:chOff x="500034" y="857232"/>
            <a:chExt cx="6828401" cy="1726654"/>
          </a:xfrm>
        </p:grpSpPr>
        <p:pic>
          <p:nvPicPr>
            <p:cNvPr id="6153" name="Picture 25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00034" y="1142984"/>
              <a:ext cx="1476372" cy="1321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27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28860" y="1214422"/>
              <a:ext cx="1404934" cy="1250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5" name="Picture 29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214810" y="857232"/>
              <a:ext cx="1905000" cy="1419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6" name="Picture 33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57950" y="1071546"/>
              <a:ext cx="970485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Группа 50"/>
            <p:cNvGrpSpPr>
              <a:grpSpLocks/>
            </p:cNvGrpSpPr>
            <p:nvPr/>
          </p:nvGrpSpPr>
          <p:grpSpPr bwMode="auto">
            <a:xfrm>
              <a:off x="4286248" y="2214554"/>
              <a:ext cx="1206405" cy="369332"/>
              <a:chOff x="5643570" y="2428868"/>
              <a:chExt cx="1206405" cy="369332"/>
            </a:xfrm>
          </p:grpSpPr>
          <p:pic>
            <p:nvPicPr>
              <p:cNvPr id="6161" name="Picture 31" descr="&amp;rcy;&amp;iecy;&amp;bcy;&amp;ucy;&amp;scy;&amp;ycy;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643570" y="2571744"/>
                <a:ext cx="400050" cy="152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62" name="Прямоугольник 35"/>
              <p:cNvSpPr>
                <a:spLocks noChangeArrowheads="1"/>
              </p:cNvSpPr>
              <p:nvPr/>
            </p:nvSpPr>
            <p:spPr bwMode="auto">
              <a:xfrm>
                <a:off x="6072198" y="2428868"/>
                <a:ext cx="77777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 1  = Д</a:t>
                </a:r>
              </a:p>
            </p:txBody>
          </p:sp>
        </p:grpSp>
        <p:pic>
          <p:nvPicPr>
            <p:cNvPr id="6158" name="Picture 23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01" b="77499"/>
            <a:stretch>
              <a:fillRect/>
            </a:stretch>
          </p:blipFill>
          <p:spPr bwMode="auto">
            <a:xfrm>
              <a:off x="1647200" y="1000108"/>
              <a:ext cx="280209" cy="417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9" name="Picture 23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01" b="77499"/>
            <a:stretch>
              <a:fillRect/>
            </a:stretch>
          </p:blipFill>
          <p:spPr bwMode="auto">
            <a:xfrm>
              <a:off x="1437043" y="1000108"/>
              <a:ext cx="280209" cy="417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0" name="Picture 23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20001" b="77499"/>
            <a:stretch>
              <a:fillRect/>
            </a:stretch>
          </p:blipFill>
          <p:spPr bwMode="auto">
            <a:xfrm>
              <a:off x="1857356" y="1000108"/>
              <a:ext cx="280209" cy="417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13" cstate="print"/>
          <a:srcRect l="22852" t="38437" r="22070" b="34375"/>
          <a:stretch>
            <a:fillRect/>
          </a:stretch>
        </p:blipFill>
        <p:spPr bwMode="auto">
          <a:xfrm>
            <a:off x="2428875" y="3500438"/>
            <a:ext cx="5072063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4" cstate="print"/>
          <a:srcRect l="35742" t="37500" r="32617" b="34375"/>
          <a:stretch>
            <a:fillRect/>
          </a:stretch>
        </p:blipFill>
        <p:spPr bwMode="auto">
          <a:xfrm>
            <a:off x="4079631" y="5191492"/>
            <a:ext cx="2872154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14313" y="1714500"/>
            <a:ext cx="8715375" cy="158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14313" y="3429000"/>
            <a:ext cx="8715375" cy="1588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14313" y="5072063"/>
            <a:ext cx="8715375" cy="1587"/>
          </a:xfrm>
          <a:prstGeom prst="line">
            <a:avLst/>
          </a:prstGeom>
          <a:ln w="3810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cs10599.userapi.com/u144632685/-7/x_0b98e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1970" y="4273688"/>
            <a:ext cx="2714644" cy="1913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34837" y="1108362"/>
            <a:ext cx="63038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Гражданин отечества – достойный сын!</a:t>
            </a:r>
            <a:endParaRPr lang="ru-RU" sz="4800" b="1" dirty="0">
              <a:solidFill>
                <a:schemeClr val="bg1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322388"/>
            <a:ext cx="8040687" cy="259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1688" y="222250"/>
            <a:ext cx="8175625" cy="5903913"/>
          </a:xfrm>
        </p:spPr>
        <p:txBody>
          <a:bodyPr/>
          <a:lstStyle/>
          <a:p>
            <a:pPr indent="342900">
              <a:buFontTx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Патриот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— тот, кто любит свое отечество, предан своему народу, готов на жертвы и подвиги во имя интересов своей Родины”.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r">
              <a:buFontTx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(Словарь В.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И.Даля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5547067" y="2942493"/>
            <a:ext cx="3124200" cy="2743200"/>
            <a:chOff x="864" y="-384"/>
            <a:chExt cx="1968" cy="1968"/>
          </a:xfrm>
        </p:grpSpPr>
        <p:pic>
          <p:nvPicPr>
            <p:cNvPr id="8" name="Picture 28" descr="BOOK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4" y="-384"/>
              <a:ext cx="1968" cy="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104"/>
              <a:ext cx="1152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 La Russ"/>
              </a:endParaRPr>
            </a:p>
          </p:txBody>
        </p:sp>
      </p:grp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Школа Пк\Desktop\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831" y="132863"/>
            <a:ext cx="7784122" cy="518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2656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Школа Пк\Desktop\a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1876" y="324073"/>
            <a:ext cx="4794738" cy="595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329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Школа Пк\Desktop\inde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54" y="269630"/>
            <a:ext cx="8170983" cy="52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2862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C:\Users\Школа Пк\Desktop\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796" y="237413"/>
            <a:ext cx="8229600" cy="447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4136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Школа Пк\Desktop\7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262" y="267992"/>
            <a:ext cx="8456857" cy="45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427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Школа Пк\Desktop\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370" y="216877"/>
            <a:ext cx="8506456" cy="465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0160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3965" y="1"/>
            <a:ext cx="871450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 сегодня :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-любит Родину и гордится ею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-проявляет толерантность к окружающим людям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-знает и помнит историю России, а так же культуру и традиции страны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-совершает действия и поступки во благо Родины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334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рта России">
  <a:themeElements>
    <a:clrScheme name="Тема Office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карта России</Template>
  <TotalTime>1071</TotalTime>
  <Words>220</Words>
  <Application>Microsoft Office PowerPoint</Application>
  <PresentationFormat>Экран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карта России</vt:lpstr>
      <vt:lpstr>Что значит быть патриотом России?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значит быть патриотом России?</dc:title>
  <dc:creator>Admin</dc:creator>
  <cp:lastModifiedBy>1</cp:lastModifiedBy>
  <cp:revision>48</cp:revision>
  <dcterms:created xsi:type="dcterms:W3CDTF">2011-11-30T20:11:58Z</dcterms:created>
  <dcterms:modified xsi:type="dcterms:W3CDTF">2023-11-16T10:35:08Z</dcterms:modified>
</cp:coreProperties>
</file>