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21"/>
  </p:notesMasterIdLst>
  <p:handoutMasterIdLst>
    <p:handoutMasterId r:id="rId22"/>
  </p:handoutMasterIdLst>
  <p:sldIdLst>
    <p:sldId id="265" r:id="rId2"/>
    <p:sldId id="266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2" autoAdjust="0"/>
    <p:restoredTop sz="94615" autoAdjust="0"/>
  </p:normalViewPr>
  <p:slideViewPr>
    <p:cSldViewPr>
      <p:cViewPr varScale="1">
        <p:scale>
          <a:sx n="54" d="100"/>
          <a:sy n="54" d="100"/>
        </p:scale>
        <p:origin x="1291" y="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Мой университет-</a:t>
            </a:r>
            <a:r>
              <a:rPr lang="en-US" smtClean="0"/>
              <a:t>www.moi.mummi.ru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8E22B7-0813-428B-8DDE-CC9C00A1E7D1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7B4D51-A0EB-4519-9976-F1C7DB2A55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52577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Мой университет-</a:t>
            </a:r>
            <a:r>
              <a:rPr lang="en-US" smtClean="0"/>
              <a:t>www.moi.mummi.ru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F1ED15-65C1-4451-9B70-E49CF6AD5C4C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2E90A4-2F9E-46E7-8D8E-50298E43CF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789383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7C4FAA-8206-4BE8-B542-ADFB4A7D5380}" type="datetime1">
              <a:rPr lang="ru-RU" smtClean="0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Мой университет-</a:t>
            </a:r>
            <a:r>
              <a:rPr lang="en-US" smtClean="0"/>
              <a:t>moi.mummi,ru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B7047E-59F7-4818-82AA-007EABA183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957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B797CB-645D-4643-90D8-D567E3FBFE1A}" type="datetime1">
              <a:rPr lang="ru-RU" smtClean="0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Мой университет-</a:t>
            </a:r>
            <a:r>
              <a:rPr lang="en-US" smtClean="0"/>
              <a:t>moi.mummi,ru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C17BF-5AF3-49B0-AA4D-83A42EB07C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804035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B797CB-645D-4643-90D8-D567E3FBFE1A}" type="datetime1">
              <a:rPr lang="ru-RU" smtClean="0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Мой университет-</a:t>
            </a:r>
            <a:r>
              <a:rPr lang="en-US" smtClean="0"/>
              <a:t>moi.mummi,ru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C17BF-5AF3-49B0-AA4D-83A42EB07C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70298622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B797CB-645D-4643-90D8-D567E3FBFE1A}" type="datetime1">
              <a:rPr lang="ru-RU" smtClean="0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Мой университет-</a:t>
            </a:r>
            <a:r>
              <a:rPr lang="en-US" smtClean="0"/>
              <a:t>moi.mummi,ru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C17BF-5AF3-49B0-AA4D-83A42EB07C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120172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B797CB-645D-4643-90D8-D567E3FBFE1A}" type="datetime1">
              <a:rPr lang="ru-RU" smtClean="0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Мой университет-</a:t>
            </a:r>
            <a:r>
              <a:rPr lang="en-US" smtClean="0"/>
              <a:t>moi.mummi,ru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C17BF-5AF3-49B0-AA4D-83A42EB07C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23270369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B797CB-645D-4643-90D8-D567E3FBFE1A}" type="datetime1">
              <a:rPr lang="ru-RU" smtClean="0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Мой университет-</a:t>
            </a:r>
            <a:r>
              <a:rPr lang="en-US" smtClean="0"/>
              <a:t>moi.mummi,ru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C17BF-5AF3-49B0-AA4D-83A42EB07C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743619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A0D885-309C-47BB-BFDC-719CBCD48BC3}" type="datetime1">
              <a:rPr lang="ru-RU" smtClean="0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Мой университет-</a:t>
            </a:r>
            <a:r>
              <a:rPr lang="en-US" smtClean="0"/>
              <a:t>moi.mummi,ru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34D99F-A4EA-4553-BA12-56887F8581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111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A39CC0-9F70-4EFF-9097-96231DF9EEA5}" type="datetime1">
              <a:rPr lang="ru-RU" smtClean="0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Мой университет-</a:t>
            </a:r>
            <a:r>
              <a:rPr lang="en-US" smtClean="0"/>
              <a:t>moi.mummi,ru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43EE82-A3C7-4D23-8DF4-5044428B18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667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DDE4A3-4716-4406-8256-48E1369775E1}" type="datetime1">
              <a:rPr lang="ru-RU" smtClean="0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Мой университет-</a:t>
            </a:r>
            <a:r>
              <a:rPr lang="en-US" smtClean="0"/>
              <a:t>moi.mummi,ru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0C879F-5B57-4296-BA35-292C303907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719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E10809-DA25-494B-8EE0-EFF203263BF2}" type="datetime1">
              <a:rPr lang="ru-RU" smtClean="0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Мой университет-</a:t>
            </a:r>
            <a:r>
              <a:rPr lang="en-US" smtClean="0"/>
              <a:t>moi.mummi,ru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6D9785-D2AB-486F-B0B9-76A7C1B0661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927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440FFE-4B41-4084-B885-19E8E756D049}" type="datetime1">
              <a:rPr lang="ru-RU" smtClean="0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Мой университет-</a:t>
            </a:r>
            <a:r>
              <a:rPr lang="en-US" smtClean="0"/>
              <a:t>moi.mummi,ru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29104A-D39C-473F-912B-35A50866EF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332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3AC0F8-563B-4BDB-8085-46261DF9166B}" type="datetime1">
              <a:rPr lang="ru-RU" smtClean="0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Мой университет-</a:t>
            </a:r>
            <a:r>
              <a:rPr lang="en-US" smtClean="0"/>
              <a:t>moi.mummi,ru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C51265-B03C-42FE-B3E7-43F1E7612B0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054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016421-155D-4973-BC17-785FCB30F794}" type="datetime1">
              <a:rPr lang="ru-RU" smtClean="0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Мой университет-</a:t>
            </a:r>
            <a:r>
              <a:rPr lang="en-US" smtClean="0"/>
              <a:t>moi.mummi,ru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A2A2EF-64F5-4C99-8A21-8696F3E5158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949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7FD745-4996-4BD4-A168-F9FE0DF7B670}" type="datetime1">
              <a:rPr lang="ru-RU" smtClean="0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Мой университет-</a:t>
            </a:r>
            <a:r>
              <a:rPr lang="en-US" smtClean="0"/>
              <a:t>moi.mummi,ru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51D06F-13F3-4590-B806-19152FC3BF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383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03AA70-48C1-4249-98C2-CAED8F4B98C6}" type="datetime1">
              <a:rPr lang="ru-RU" smtClean="0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Мой университет-</a:t>
            </a:r>
            <a:r>
              <a:rPr lang="en-US" smtClean="0"/>
              <a:t>moi.mummi,ru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94554E-BCA6-4DD3-AAB2-7AFABBE404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942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7F6E41-34B7-4489-932C-BF110A59EAFC}" type="datetime1">
              <a:rPr lang="ru-RU" smtClean="0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Мой университет-</a:t>
            </a:r>
            <a:r>
              <a:rPr lang="en-US" smtClean="0"/>
              <a:t>moi.mummi,ru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95F2AA-B224-4A1E-A638-AD6442DE59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567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9B797CB-645D-4643-90D8-D567E3FBFE1A}" type="datetime1">
              <a:rPr lang="ru-RU" smtClean="0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 smtClean="0"/>
              <a:t>Мой университет-</a:t>
            </a:r>
            <a:r>
              <a:rPr lang="en-US" smtClean="0"/>
              <a:t>moi.mummi,ru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94FC17BF-5AF3-49B0-AA4D-83A42EB07C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37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59" y="1526314"/>
            <a:ext cx="6345753" cy="45150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/>
              <a:t>«</a:t>
            </a:r>
            <a:r>
              <a:rPr lang="ru-RU" sz="5400" dirty="0" smtClean="0"/>
              <a:t>Техника </a:t>
            </a:r>
            <a:r>
              <a:rPr lang="ru-RU" sz="5400" dirty="0"/>
              <a:t>изготовления </a:t>
            </a:r>
            <a:r>
              <a:rPr lang="ru-RU" sz="5400" dirty="0" smtClean="0"/>
              <a:t>  </a:t>
            </a:r>
          </a:p>
          <a:p>
            <a:pPr marL="0" indent="0">
              <a:buNone/>
            </a:pPr>
            <a:r>
              <a:rPr lang="ru-RU" sz="5400" dirty="0" smtClean="0"/>
              <a:t>     домотканого половика»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510651"/>
            <a:ext cx="227344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/>
              <a:t>Тема: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4178592"/>
            <a:ext cx="4461260" cy="290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3894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2267744" y="6309320"/>
            <a:ext cx="4608512" cy="149101"/>
          </a:xfrm>
        </p:spPr>
        <p:txBody>
          <a:bodyPr/>
          <a:lstStyle/>
          <a:p>
            <a:pPr algn="just"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Из таких </a:t>
            </a:r>
            <a:r>
              <a:rPr lang="ru-RU" sz="2000" b="1" dirty="0">
                <a:solidFill>
                  <a:schemeClr val="tx1"/>
                </a:solidFill>
              </a:rPr>
              <a:t>разноцветных  клубочков  получаются </a:t>
            </a:r>
            <a:r>
              <a:rPr lang="ru-RU" sz="2000" b="1" dirty="0" smtClean="0">
                <a:solidFill>
                  <a:schemeClr val="tx1"/>
                </a:solidFill>
              </a:rPr>
              <a:t>  красивые коврики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620688"/>
            <a:ext cx="2788988" cy="21602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0668" y="620688"/>
            <a:ext cx="2899644" cy="21602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4906" y="3284984"/>
            <a:ext cx="2645206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318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09599" y="4365105"/>
            <a:ext cx="2162201" cy="504056"/>
          </a:xfrm>
        </p:spPr>
        <p:txBody>
          <a:bodyPr/>
          <a:lstStyle/>
          <a:p>
            <a:pPr>
              <a:defRPr/>
            </a:pPr>
            <a:r>
              <a:rPr lang="ru-RU" sz="1600" dirty="0" smtClean="0"/>
              <a:t>Федышина </a:t>
            </a:r>
          </a:p>
          <a:p>
            <a:pPr>
              <a:defRPr/>
            </a:pPr>
            <a:r>
              <a:rPr lang="ru-RU" sz="1600" dirty="0" smtClean="0"/>
              <a:t>Тамара </a:t>
            </a:r>
            <a:r>
              <a:rPr lang="ru-RU" sz="1800" dirty="0" smtClean="0"/>
              <a:t>Михайловна</a:t>
            </a:r>
            <a:r>
              <a:rPr lang="ru-RU" sz="1600" dirty="0" smtClean="0"/>
              <a:t> </a:t>
            </a:r>
            <a:endParaRPr lang="ru-RU" sz="1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" y="836712"/>
            <a:ext cx="2594249" cy="29523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836712"/>
            <a:ext cx="2664296" cy="29523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72000" y="4355158"/>
            <a:ext cx="240418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Шишмакова</a:t>
            </a:r>
            <a:r>
              <a:rPr lang="ru-RU" dirty="0" smtClean="0"/>
              <a:t> </a:t>
            </a:r>
          </a:p>
          <a:p>
            <a:r>
              <a:rPr lang="ru-RU" dirty="0" err="1" smtClean="0"/>
              <a:t>Фия</a:t>
            </a:r>
            <a:r>
              <a:rPr lang="ru-RU" dirty="0" smtClean="0"/>
              <a:t> Александровна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364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09599" y="5996671"/>
            <a:ext cx="6482681" cy="409817"/>
          </a:xfrm>
        </p:spPr>
        <p:txBody>
          <a:bodyPr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</a:rPr>
              <a:t>Ковры ручной работы </a:t>
            </a:r>
            <a:r>
              <a:rPr lang="ru-RU" sz="2000" dirty="0" err="1">
                <a:solidFill>
                  <a:schemeClr val="tx1"/>
                </a:solidFill>
              </a:rPr>
              <a:t>Шишмаковой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Ф.А.</a:t>
            </a:r>
          </a:p>
          <a:p>
            <a:pPr algn="ctr"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(лоскутная техника)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6410" t="20970" r="57818" b="31595"/>
          <a:stretch/>
        </p:blipFill>
        <p:spPr>
          <a:xfrm>
            <a:off x="971600" y="2996953"/>
            <a:ext cx="3240360" cy="26642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7805" y="476672"/>
            <a:ext cx="3528391" cy="19442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024" y="2996953"/>
            <a:ext cx="3096344" cy="266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426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09599" y="4293097"/>
            <a:ext cx="2090193" cy="576064"/>
          </a:xfrm>
        </p:spPr>
        <p:txBody>
          <a:bodyPr/>
          <a:lstStyle/>
          <a:p>
            <a:pPr>
              <a:defRPr/>
            </a:pPr>
            <a:r>
              <a:rPr lang="ru-RU" sz="1800" dirty="0">
                <a:solidFill>
                  <a:schemeClr val="tx1"/>
                </a:solidFill>
              </a:rPr>
              <a:t>Выставка «Радуга жизни»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" y="908720"/>
            <a:ext cx="3242321" cy="29523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0273" y="908720"/>
            <a:ext cx="2952328" cy="29523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16016" y="4077073"/>
            <a:ext cx="31739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Выставка  «Тайны мастерства»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7883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558017" y="4437113"/>
            <a:ext cx="3725952" cy="648072"/>
          </a:xfrm>
        </p:spPr>
        <p:txBody>
          <a:bodyPr/>
          <a:lstStyle/>
          <a:p>
            <a:pPr>
              <a:defRPr/>
            </a:pPr>
            <a:r>
              <a:rPr lang="ru-RU" sz="1600" b="1" dirty="0"/>
              <a:t>Д/с №2 театрализованное представление «В гостях у сказки»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" y="332656"/>
            <a:ext cx="3890393" cy="36724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548680"/>
            <a:ext cx="3096344" cy="345638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16016" y="429948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Выставка изделий народного </a:t>
            </a:r>
            <a:r>
              <a:rPr lang="ru-RU" dirty="0" smtClean="0"/>
              <a:t>промысла</a:t>
            </a:r>
            <a:r>
              <a:rPr lang="ru-RU" dirty="0"/>
              <a:t>	«Добрых рук </a:t>
            </a:r>
            <a:r>
              <a:rPr lang="ru-RU" dirty="0" smtClean="0"/>
              <a:t>мастерство»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1116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332656"/>
            <a:ext cx="5886400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Загадки о половиках </a:t>
            </a:r>
          </a:p>
          <a:p>
            <a:r>
              <a:rPr lang="ru-RU" dirty="0"/>
              <a:t>1</a:t>
            </a:r>
            <a:r>
              <a:rPr lang="ru-RU" dirty="0" smtClean="0"/>
              <a:t>. Это </a:t>
            </a:r>
            <a:r>
              <a:rPr lang="ru-RU" dirty="0"/>
              <a:t>что за простачок                        </a:t>
            </a:r>
          </a:p>
          <a:p>
            <a:r>
              <a:rPr lang="ru-RU" dirty="0"/>
              <a:t>Лег у двери на бочок,                                                                                       </a:t>
            </a:r>
            <a:r>
              <a:rPr lang="ru-RU" dirty="0" smtClean="0"/>
              <a:t>  </a:t>
            </a:r>
            <a:endParaRPr lang="ru-RU" dirty="0"/>
          </a:p>
          <a:p>
            <a:r>
              <a:rPr lang="ru-RU" dirty="0"/>
              <a:t>На дороге, на пороге</a:t>
            </a:r>
          </a:p>
          <a:p>
            <a:r>
              <a:rPr lang="ru-RU" dirty="0"/>
              <a:t>Останавливает ноги</a:t>
            </a:r>
            <a:r>
              <a:rPr lang="ru-RU" dirty="0" smtClean="0"/>
              <a:t>?</a:t>
            </a:r>
          </a:p>
          <a:p>
            <a:endParaRPr lang="ru-RU" dirty="0"/>
          </a:p>
          <a:p>
            <a:r>
              <a:rPr lang="ru-RU" dirty="0"/>
              <a:t>Ответ: Половик, </a:t>
            </a:r>
            <a:r>
              <a:rPr lang="ru-RU" dirty="0" smtClean="0"/>
              <a:t>коврик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2. Тихо </a:t>
            </a:r>
            <a:r>
              <a:rPr lang="ru-RU" dirty="0"/>
              <a:t>дремлет на пороге,</a:t>
            </a:r>
          </a:p>
          <a:p>
            <a:r>
              <a:rPr lang="ru-RU" dirty="0"/>
              <a:t>На него ступают ноги,</a:t>
            </a:r>
          </a:p>
          <a:p>
            <a:r>
              <a:rPr lang="ru-RU" dirty="0"/>
              <a:t>В дождик, слякоть или грязь</a:t>
            </a:r>
          </a:p>
          <a:p>
            <a:r>
              <a:rPr lang="ru-RU" dirty="0"/>
              <a:t>Он не даст вам в дом попасть,</a:t>
            </a:r>
          </a:p>
          <a:p>
            <a:r>
              <a:rPr lang="ru-RU" dirty="0"/>
              <a:t>Пока ноги не протрёте,</a:t>
            </a:r>
          </a:p>
          <a:p>
            <a:r>
              <a:rPr lang="ru-RU" dirty="0"/>
              <a:t>Грязь с сапог не уберёте</a:t>
            </a:r>
            <a:r>
              <a:rPr lang="ru-RU" dirty="0" smtClean="0"/>
              <a:t>.</a:t>
            </a:r>
            <a:endParaRPr lang="ru-RU" smtClean="0"/>
          </a:p>
          <a:p>
            <a:endParaRPr lang="ru-RU" dirty="0"/>
          </a:p>
          <a:p>
            <a:r>
              <a:rPr lang="ru-RU" dirty="0"/>
              <a:t>Ответ: Половичок у двери</a:t>
            </a:r>
          </a:p>
          <a:p>
            <a:endParaRPr lang="ru-RU" dirty="0" smtClean="0"/>
          </a:p>
          <a:p>
            <a:r>
              <a:rPr lang="ru-RU" dirty="0" smtClean="0"/>
              <a:t>3. Коврик</a:t>
            </a:r>
            <a:r>
              <a:rPr lang="ru-RU" dirty="0"/>
              <a:t>, который каждый гость стремится испачкать</a:t>
            </a:r>
            <a:r>
              <a:rPr lang="ru-RU" dirty="0" smtClean="0"/>
              <a:t>.     </a:t>
            </a:r>
          </a:p>
          <a:p>
            <a:r>
              <a:rPr lang="ru-RU" dirty="0" smtClean="0"/>
              <a:t>                                                                                 </a:t>
            </a:r>
            <a:r>
              <a:rPr lang="ru-RU" dirty="0"/>
              <a:t>Ответ</a:t>
            </a:r>
            <a:r>
              <a:rPr lang="ru-RU" dirty="0" smtClean="0"/>
              <a:t>: Половичок </a:t>
            </a:r>
            <a:r>
              <a:rPr lang="ru-RU" dirty="0"/>
              <a:t>у двери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93288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Мой университет-</a:t>
            </a:r>
            <a:r>
              <a:rPr lang="en-US" smtClean="0"/>
              <a:t>moi.mummi,ru</a:t>
            </a: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-356651"/>
            <a:ext cx="603041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b="1" dirty="0" smtClean="0"/>
          </a:p>
          <a:p>
            <a:endParaRPr lang="ru-RU" sz="1400" b="1" dirty="0"/>
          </a:p>
          <a:p>
            <a:endParaRPr lang="ru-RU" sz="1400" b="1" dirty="0" smtClean="0"/>
          </a:p>
          <a:p>
            <a:r>
              <a:rPr lang="ru-RU" sz="1400" b="1" dirty="0" smtClean="0"/>
              <a:t>Стихи </a:t>
            </a:r>
            <a:r>
              <a:rPr lang="ru-RU" sz="1400" b="1" dirty="0"/>
              <a:t>о половиках </a:t>
            </a:r>
          </a:p>
          <a:p>
            <a:r>
              <a:rPr lang="ru-RU" sz="1400" dirty="0"/>
              <a:t>Половицы по полу в ряд –</a:t>
            </a:r>
          </a:p>
          <a:p>
            <a:r>
              <a:rPr lang="ru-RU" sz="1400" dirty="0"/>
              <a:t>Встань – проснутся, заговорят,</a:t>
            </a:r>
          </a:p>
          <a:p>
            <a:r>
              <a:rPr lang="ru-RU" sz="1400" dirty="0"/>
              <a:t>Всё обсудят: и рост, и вес -</a:t>
            </a:r>
          </a:p>
          <a:p>
            <a:r>
              <a:rPr lang="ru-RU" sz="1400" dirty="0"/>
              <a:t>Хоть в обувке ходи, хоть без.</a:t>
            </a:r>
          </a:p>
          <a:p>
            <a:r>
              <a:rPr lang="ru-RU" sz="1400" dirty="0"/>
              <a:t>Рано поутру заскрипят –</a:t>
            </a:r>
          </a:p>
          <a:p>
            <a:r>
              <a:rPr lang="ru-RU" sz="1400" dirty="0"/>
              <a:t>Будут шанежки для внучат.</a:t>
            </a:r>
          </a:p>
          <a:p>
            <a:r>
              <a:rPr lang="ru-RU" sz="1400" dirty="0"/>
              <a:t>Может лишь Котофей один</a:t>
            </a:r>
          </a:p>
          <a:p>
            <a:r>
              <a:rPr lang="ru-RU" sz="1400" dirty="0"/>
              <a:t>Тихо-тихо ходить по ним:</a:t>
            </a:r>
          </a:p>
          <a:p>
            <a:r>
              <a:rPr lang="ru-RU" sz="1400" dirty="0"/>
              <a:t>Чует, рыжий, куда ступать,</a:t>
            </a:r>
          </a:p>
          <a:p>
            <a:r>
              <a:rPr lang="ru-RU" sz="1400" dirty="0"/>
              <a:t>Чтобы мышек не распугать.</a:t>
            </a:r>
          </a:p>
          <a:p>
            <a:r>
              <a:rPr lang="ru-RU" sz="1400" dirty="0"/>
              <a:t>А по полу – половики,</a:t>
            </a:r>
          </a:p>
          <a:p>
            <a:r>
              <a:rPr lang="ru-RU" sz="1400" dirty="0"/>
              <a:t>Полосаты, да в ширь – узки.</a:t>
            </a:r>
          </a:p>
          <a:p>
            <a:r>
              <a:rPr lang="ru-RU" sz="1400" dirty="0"/>
              <a:t>Не беда: лягут три подряд –</a:t>
            </a:r>
          </a:p>
          <a:p>
            <a:r>
              <a:rPr lang="ru-RU" sz="1400" dirty="0"/>
              <a:t>Ножкам в радость такой парад.</a:t>
            </a:r>
          </a:p>
          <a:p>
            <a:r>
              <a:rPr lang="ru-RU" sz="1400" dirty="0"/>
              <a:t>И похлопать – не тяжкий труд –</a:t>
            </a:r>
          </a:p>
          <a:p>
            <a:r>
              <a:rPr lang="ru-RU" sz="1400" dirty="0"/>
              <a:t>Ручки детские понесут.</a:t>
            </a:r>
          </a:p>
          <a:p>
            <a:r>
              <a:rPr lang="ru-RU" sz="1400" dirty="0"/>
              <a:t> </a:t>
            </a:r>
          </a:p>
          <a:p>
            <a:r>
              <a:rPr lang="ru-RU" sz="1400" dirty="0"/>
              <a:t>Половицы, половики…</a:t>
            </a:r>
          </a:p>
          <a:p>
            <a:r>
              <a:rPr lang="ru-RU" sz="1400" dirty="0"/>
              <a:t>Босиком до Двины-реки –</a:t>
            </a:r>
          </a:p>
          <a:p>
            <a:r>
              <a:rPr lang="ru-RU" sz="1400" dirty="0"/>
              <a:t>И обратно бегом, бегом</a:t>
            </a:r>
          </a:p>
          <a:p>
            <a:r>
              <a:rPr lang="ru-RU" sz="1400" dirty="0"/>
              <a:t>К доброй бабушке в тёплый дом.</a:t>
            </a:r>
          </a:p>
          <a:p>
            <a:r>
              <a:rPr lang="ru-RU" sz="1400" dirty="0"/>
              <a:t>Кружка, полная молока,</a:t>
            </a:r>
          </a:p>
          <a:p>
            <a:r>
              <a:rPr lang="ru-RU" sz="1400" dirty="0"/>
              <a:t>Паутинка без паука…</a:t>
            </a:r>
          </a:p>
          <a:p>
            <a:r>
              <a:rPr lang="ru-RU" sz="1400" dirty="0"/>
              <a:t>Пол со скрипом, половики –</a:t>
            </a:r>
          </a:p>
          <a:p>
            <a:r>
              <a:rPr lang="ru-RU" sz="1400" dirty="0"/>
              <a:t>Детской памяти островки…</a:t>
            </a:r>
          </a:p>
          <a:p>
            <a:r>
              <a:rPr lang="ru-RU" sz="1400" dirty="0"/>
              <a:t>	Беспалова Ольга</a:t>
            </a:r>
          </a:p>
        </p:txBody>
      </p:sp>
    </p:spTree>
    <p:extLst>
      <p:ext uri="{BB962C8B-B14F-4D97-AF65-F5344CB8AC3E}">
        <p14:creationId xmlns:p14="http://schemas.microsoft.com/office/powerpoint/2010/main" val="21059441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Мой университет-</a:t>
            </a:r>
            <a:r>
              <a:rPr lang="en-US" smtClean="0"/>
              <a:t>moi.mummi,ru</a:t>
            </a: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-79653"/>
            <a:ext cx="784887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r>
              <a:rPr lang="ru-RU" b="1" dirty="0" smtClean="0"/>
              <a:t>Описание </a:t>
            </a:r>
            <a:r>
              <a:rPr lang="ru-RU" b="1" dirty="0"/>
              <a:t>половиков встречается в художественной литературе: </a:t>
            </a:r>
          </a:p>
          <a:p>
            <a:r>
              <a:rPr lang="ru-RU" b="1" dirty="0"/>
              <a:t>в</a:t>
            </a:r>
            <a:r>
              <a:rPr lang="ru-RU" b="1" dirty="0" smtClean="0"/>
              <a:t> </a:t>
            </a:r>
            <a:r>
              <a:rPr lang="ru-RU" b="1" dirty="0"/>
              <a:t>произведениях художественной литературы сибирских писателей мы читаем: 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1</a:t>
            </a:r>
            <a:r>
              <a:rPr lang="ru-RU" dirty="0"/>
              <a:t>. «Там была налажена постель из половиков и старого седла в головах – на случай, если днем кого-то сморит жара и ему захочется …» (В.П. Астафьев «Конь с розовой гривой»), </a:t>
            </a:r>
          </a:p>
          <a:p>
            <a:r>
              <a:rPr lang="ru-RU" dirty="0"/>
              <a:t>2. «… спали на разбросанных попонах, на половиках, под шубами, старыми </a:t>
            </a:r>
            <a:r>
              <a:rPr lang="ru-RU" dirty="0" err="1"/>
              <a:t>одеялишками</a:t>
            </a:r>
            <a:r>
              <a:rPr lang="ru-RU" dirty="0"/>
              <a:t> и на всякой бросовой </a:t>
            </a:r>
            <a:r>
              <a:rPr lang="ru-RU" dirty="0" err="1"/>
              <a:t>рямнине</a:t>
            </a:r>
            <a:r>
              <a:rPr lang="ru-RU" dirty="0"/>
              <a:t>» (В.П. Астафьев «Фотография, на которой меня нет»),</a:t>
            </a:r>
          </a:p>
          <a:p>
            <a:r>
              <a:rPr lang="ru-RU" dirty="0"/>
              <a:t>3.  «Ой, заходи, — запела она, поправляя цветастый половик. — Я как раз </a:t>
            </a:r>
            <a:r>
              <a:rPr lang="ru-RU" dirty="0" err="1"/>
              <a:t>щас</a:t>
            </a:r>
            <a:r>
              <a:rPr lang="ru-RU" dirty="0"/>
              <a:t> собиралась навестить Анечку…» (Роман Солнцев «Диалоги с Платоновой»), </a:t>
            </a:r>
          </a:p>
          <a:p>
            <a:r>
              <a:rPr lang="ru-RU" dirty="0"/>
              <a:t>4. «… взбитые на кровати подушки, половики под босыми ногами – пахнуло родным духом, от которого сладко и безнадежно заныла душа…» (В.Г. Распутин «Живи и </a:t>
            </a:r>
            <a:r>
              <a:rPr lang="ru-RU" dirty="0" smtClean="0"/>
              <a:t>помни»)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12069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Мой университет-</a:t>
            </a:r>
            <a:r>
              <a:rPr lang="en-US" dirty="0" err="1" smtClean="0"/>
              <a:t>moi.mummi,ru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09599" y="548680"/>
            <a:ext cx="8282881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ПОЛОВИК КАК ОБЕРЕГ</a:t>
            </a:r>
          </a:p>
          <a:p>
            <a:r>
              <a:rPr lang="ru-RU" sz="1400" dirty="0"/>
              <a:t>Вход в жилище имеет определенный  смысл. Входные коврики являются визитной карточкой любого дома, они передают эмоции хозяев, радостно приветствуют всех вошедших, защищают дом от «дурной» энергии и сглаза. Половики были не только элементом внутреннего убранства жилища, но и служили своего рода оберегом:</a:t>
            </a:r>
          </a:p>
          <a:p>
            <a:r>
              <a:rPr lang="ru-RU" sz="1400" dirty="0"/>
              <a:t>Во-первых, половики-дорожки стелились они в русских избах всегда только вдоль половиц как символ пути, дороги. Этот символ заключен и в обычае расстилания ковровых дорожек на пути высокопоставленных государственных особ в знак особого почтения к ним.</a:t>
            </a:r>
          </a:p>
          <a:p>
            <a:r>
              <a:rPr lang="ru-RU" sz="1400" dirty="0"/>
              <a:t>Во-вторых, половой коврик, который стлался у порога, выступал как символ разделения сущности миров дома и улицы. Человек обладает двумя основными состояниями: дом – улица. При входе в дом происходит сдвиг, психологическая ломка, влияние каковой зависит от того, свой ли это дом. Переступающий порог делает конвульсивное движение ногами, как бы вытирая их, интуитивно ожидая под ногами коврик, – это внешнее проявление изменения внутреннего состояния. Вход и выход из жилища уже в древности имел сакральный характер, освещенный ритуальными действиями и словами. В повседневной жизни с порогом связывалось множество запретов:</a:t>
            </a:r>
          </a:p>
          <a:p>
            <a:r>
              <a:rPr lang="ru-RU" sz="1400" dirty="0"/>
              <a:t>не разрешалось садиться или наступать на порог;</a:t>
            </a:r>
          </a:p>
          <a:p>
            <a:r>
              <a:rPr lang="ru-RU" sz="1400" dirty="0"/>
              <a:t>здороваться или разговаривать через него;</a:t>
            </a:r>
          </a:p>
          <a:p>
            <a:r>
              <a:rPr lang="ru-RU" sz="1400" dirty="0"/>
              <a:t>передавать друг другу что-либо через порог, особенно детей;</a:t>
            </a:r>
          </a:p>
          <a:p>
            <a:r>
              <a:rPr lang="ru-RU" sz="1400" dirty="0"/>
              <a:t>нельзя есть на пороге, иначе люди будут сплетничать;</a:t>
            </a:r>
          </a:p>
          <a:p>
            <a:r>
              <a:rPr lang="ru-RU" sz="1400" dirty="0"/>
              <a:t>нельзя переливать через порог воду после стирки или помои, иначе нападет куриная слепота;</a:t>
            </a:r>
          </a:p>
          <a:p>
            <a:r>
              <a:rPr lang="ru-RU" sz="1400" dirty="0"/>
              <a:t>запрещалось мести хату от порога, иначе заметешь в хату «злыдней» и ее станут обходить стороной сваты;</a:t>
            </a:r>
          </a:p>
          <a:p>
            <a:r>
              <a:rPr lang="ru-RU" sz="1400" dirty="0"/>
              <a:t>нельзя выметать мусор через порог, особенно беременной, иначе у нее будут трудные роды, а у ребенка — частые рвоты;</a:t>
            </a:r>
          </a:p>
          <a:p>
            <a:r>
              <a:rPr lang="ru-RU" sz="1400" dirty="0"/>
              <a:t>если рубить что-нибудь на пороге или бить по нему, то тем самым пустишь в дом ведьму и жаб, а также отдашь себя во власть лихорадок, которые живут у порога;</a:t>
            </a:r>
          </a:p>
          <a:p>
            <a:r>
              <a:rPr lang="ru-RU" sz="1400" dirty="0"/>
              <a:t>нахождение на пороге связывалось </a:t>
            </a:r>
            <a:r>
              <a:rPr lang="ru-RU" dirty="0"/>
              <a:t>со </a:t>
            </a:r>
            <a:r>
              <a:rPr lang="ru-RU" dirty="0" smtClean="0"/>
              <a:t>смертью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789337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218152"/>
            <a:ext cx="838842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Мы </a:t>
            </a:r>
            <a:r>
              <a:rPr lang="ru-RU" dirty="0"/>
              <a:t>выяснили, что домотканые половики</a:t>
            </a:r>
            <a:r>
              <a:rPr lang="ru-RU" dirty="0" smtClean="0"/>
              <a:t>:</a:t>
            </a:r>
          </a:p>
          <a:p>
            <a:endParaRPr lang="ru-RU" dirty="0"/>
          </a:p>
          <a:p>
            <a:r>
              <a:rPr lang="ru-RU" dirty="0"/>
              <a:t>Во-первых, это почти забытый вид рукоделия, изделия которого которое можно, пофантазировав применять и в быту, и в одежде. Например, из узких полосок ткани мы делаем чехлы для мобильных телефонов, косметички, а также оригинальные сумочки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Во-вторых, использовать для ткачества можно шнурки, ленты и даже старые вещи, которые предварительно разрезаются на полоски. И если при шитье используется один тип ткани, в плетении и ткачестве можно комбинировать их как угодно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В-третьих, </a:t>
            </a:r>
            <a:r>
              <a:rPr lang="ru-RU" dirty="0" smtClean="0"/>
              <a:t> </a:t>
            </a:r>
            <a:r>
              <a:rPr lang="ru-RU" dirty="0"/>
              <a:t>это интересно и с </a:t>
            </a:r>
            <a:r>
              <a:rPr lang="ru-RU" dirty="0" smtClean="0"/>
              <a:t>историко-этнографической </a:t>
            </a:r>
            <a:r>
              <a:rPr lang="ru-RU" dirty="0"/>
              <a:t>точки, так как история древнего промысла связана и с историей моды, одежды, и с историей нашего края, моей малой Родины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Таким образом, мы подтвердили выдвинутую гипотезу: домотканые половики – это наше наследие, которое мы должны знать и чтить, чтобы сохранить традиционную </a:t>
            </a:r>
            <a:r>
              <a:rPr lang="ru-RU" dirty="0" smtClean="0"/>
              <a:t>русскую культуру.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5299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1052736"/>
            <a:ext cx="72008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Цель: </a:t>
            </a:r>
          </a:p>
          <a:p>
            <a:r>
              <a:rPr lang="ru-RU" dirty="0" smtClean="0"/>
              <a:t> </a:t>
            </a:r>
            <a:r>
              <a:rPr lang="ru-RU" sz="2000" dirty="0"/>
              <a:t>знакомство с народным ремеслом ткачества и </a:t>
            </a:r>
            <a:endParaRPr lang="ru-RU" sz="2000" dirty="0" smtClean="0"/>
          </a:p>
          <a:p>
            <a:r>
              <a:rPr lang="ru-RU" sz="2000" dirty="0" smtClean="0"/>
              <a:t>умельцами </a:t>
            </a:r>
            <a:r>
              <a:rPr lang="ru-RU" sz="2000" dirty="0"/>
              <a:t>села, чтобы  их знания и умения не </a:t>
            </a:r>
            <a:endParaRPr lang="ru-RU" sz="2000" dirty="0" smtClean="0"/>
          </a:p>
          <a:p>
            <a:r>
              <a:rPr lang="ru-RU" sz="2000" dirty="0" smtClean="0"/>
              <a:t>затерялись </a:t>
            </a:r>
            <a:r>
              <a:rPr lang="ru-RU" sz="2000" dirty="0"/>
              <a:t>во </a:t>
            </a:r>
            <a:r>
              <a:rPr lang="ru-RU" sz="2000" dirty="0" smtClean="0"/>
              <a:t>времени</a:t>
            </a:r>
            <a:endParaRPr lang="ru-RU" sz="2000" dirty="0"/>
          </a:p>
          <a:p>
            <a:endParaRPr lang="ru-RU" sz="2000" dirty="0"/>
          </a:p>
          <a:p>
            <a:r>
              <a:rPr lang="ru-RU" sz="4000" dirty="0"/>
              <a:t>Задачи:</a:t>
            </a:r>
          </a:p>
          <a:p>
            <a:r>
              <a:rPr lang="ru-RU" sz="2000" dirty="0"/>
              <a:t>- Собрать материал о технике </a:t>
            </a:r>
            <a:r>
              <a:rPr lang="ru-RU" sz="2000" dirty="0" smtClean="0"/>
              <a:t>ткачества половиков</a:t>
            </a:r>
            <a:endParaRPr lang="ru-RU" sz="2000" dirty="0"/>
          </a:p>
          <a:p>
            <a:endParaRPr lang="ru-RU" sz="2000" dirty="0" smtClean="0"/>
          </a:p>
          <a:p>
            <a:r>
              <a:rPr lang="ru-RU" sz="2000" dirty="0" smtClean="0"/>
              <a:t>- </a:t>
            </a:r>
            <a:r>
              <a:rPr lang="ru-RU" sz="2000" dirty="0"/>
              <a:t>Выявить  мастеров села, занимающихся  этим видом народного  </a:t>
            </a:r>
            <a:r>
              <a:rPr lang="ru-RU" sz="2000" dirty="0" smtClean="0"/>
              <a:t>ремесла</a:t>
            </a:r>
            <a:endParaRPr lang="ru-RU" sz="2000" dirty="0"/>
          </a:p>
          <a:p>
            <a:endParaRPr lang="ru-RU" sz="2000" dirty="0" smtClean="0"/>
          </a:p>
          <a:p>
            <a:r>
              <a:rPr lang="ru-RU" sz="2000" dirty="0" smtClean="0"/>
              <a:t>- </a:t>
            </a:r>
            <a:r>
              <a:rPr lang="ru-RU" sz="2000" dirty="0"/>
              <a:t>Подобрать литературу по теме исследования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28349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691680" y="548680"/>
            <a:ext cx="4622973" cy="365125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solidFill>
                  <a:schemeClr val="accent4"/>
                </a:solidFill>
              </a:rPr>
              <a:t>Наше красивое село</a:t>
            </a:r>
            <a:endParaRPr lang="ru-RU" sz="2800" b="1" dirty="0">
              <a:solidFill>
                <a:schemeClr val="accent4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554894"/>
            <a:ext cx="3023878" cy="34567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3019" y="1695115"/>
            <a:ext cx="3743268" cy="331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804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827584" y="4653136"/>
            <a:ext cx="2160240" cy="621783"/>
          </a:xfrm>
        </p:spPr>
        <p:txBody>
          <a:bodyPr/>
          <a:lstStyle/>
          <a:p>
            <a:pPr>
              <a:defRPr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Посещение музея с. Верховажье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" y="1980200"/>
            <a:ext cx="2802192" cy="25289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944" y="1980200"/>
            <a:ext cx="3240360" cy="25289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59632" y="548680"/>
            <a:ext cx="50931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accent3"/>
                </a:solidFill>
              </a:rPr>
              <a:t>Посещение музеев</a:t>
            </a:r>
            <a:endParaRPr lang="en-US" sz="3600" dirty="0">
              <a:solidFill>
                <a:schemeClr val="accent3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4283966" y="4166425"/>
            <a:ext cx="215216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Посещение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музея </a:t>
            </a:r>
            <a:r>
              <a:rPr lang="ru-RU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с.Чушевицы</a:t>
            </a: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(ДДТ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6918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984241"/>
            <a:ext cx="4248472" cy="525307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19672" y="332657"/>
            <a:ext cx="5238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Знакомство с деталями ткацкого станка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0559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971600" y="260647"/>
            <a:ext cx="5544616" cy="648073"/>
          </a:xfrm>
        </p:spPr>
        <p:txBody>
          <a:bodyPr/>
          <a:lstStyle/>
          <a:p>
            <a:pPr algn="ctr"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В гостях у мастера домотканых половиков </a:t>
            </a:r>
          </a:p>
          <a:p>
            <a:pPr algn="ctr"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 у </a:t>
            </a:r>
            <a:r>
              <a:rPr lang="ru-RU" sz="2000" dirty="0" err="1">
                <a:solidFill>
                  <a:srgbClr val="FF0000"/>
                </a:solidFill>
              </a:rPr>
              <a:t>Мызиной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smtClean="0">
                <a:solidFill>
                  <a:srgbClr val="FF0000"/>
                </a:solidFill>
              </a:rPr>
              <a:t>Любови Владимировны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8800"/>
            <a:ext cx="3024336" cy="33843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1484784"/>
            <a:ext cx="3744416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9858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83568" y="2996953"/>
            <a:ext cx="2142660" cy="1080120"/>
          </a:xfrm>
        </p:spPr>
        <p:txBody>
          <a:bodyPr/>
          <a:lstStyle/>
          <a:p>
            <a:pPr>
              <a:defRPr/>
            </a:pPr>
            <a:r>
              <a:rPr lang="ru-RU" sz="1800" b="1" dirty="0">
                <a:solidFill>
                  <a:schemeClr val="tx1"/>
                </a:solidFill>
              </a:rPr>
              <a:t>Такие половики </a:t>
            </a:r>
            <a:r>
              <a:rPr lang="ru-RU" sz="1800" b="1" dirty="0" smtClean="0">
                <a:solidFill>
                  <a:schemeClr val="tx1"/>
                </a:solidFill>
              </a:rPr>
              <a:t>ткет </a:t>
            </a:r>
            <a:r>
              <a:rPr lang="ru-RU" sz="1800" b="1" dirty="0" err="1">
                <a:solidFill>
                  <a:schemeClr val="tx1"/>
                </a:solidFill>
              </a:rPr>
              <a:t>Мызина</a:t>
            </a:r>
            <a:r>
              <a:rPr lang="ru-RU" sz="1800" b="1" dirty="0">
                <a:solidFill>
                  <a:schemeClr val="tx1"/>
                </a:solidFill>
              </a:rPr>
              <a:t> Л.В.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404664"/>
            <a:ext cx="3855114" cy="22707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2240869"/>
            <a:ext cx="3456384" cy="280831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84254" y="5301208"/>
            <a:ext cx="32560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Я пробую работать </a:t>
            </a:r>
            <a:r>
              <a:rPr lang="ru-RU" b="1" dirty="0"/>
              <a:t>на </a:t>
            </a:r>
            <a:r>
              <a:rPr lang="ru-RU" b="1" dirty="0" smtClean="0"/>
              <a:t>     станке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85587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979712" y="5229200"/>
            <a:ext cx="4032448" cy="1177288"/>
          </a:xfrm>
        </p:spPr>
        <p:txBody>
          <a:bodyPr/>
          <a:lstStyle/>
          <a:p>
            <a:pPr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Домотканые </a:t>
            </a:r>
            <a:r>
              <a:rPr lang="ru-RU" sz="2000" b="1" dirty="0">
                <a:solidFill>
                  <a:schemeClr val="tx1"/>
                </a:solidFill>
              </a:rPr>
              <a:t>половики теперь можно увидеть   в </a:t>
            </a:r>
            <a:r>
              <a:rPr lang="ru-RU" sz="2000" b="1" dirty="0" smtClean="0">
                <a:solidFill>
                  <a:schemeClr val="tx1"/>
                </a:solidFill>
              </a:rPr>
              <a:t>музее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764704"/>
            <a:ext cx="5040560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1517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755576" y="5373217"/>
            <a:ext cx="6120680" cy="648072"/>
          </a:xfrm>
        </p:spPr>
        <p:txBody>
          <a:bodyPr/>
          <a:lstStyle/>
          <a:p>
            <a:pPr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Техника вязания половиков при помощи крючка.  Этот способ мне рассказала моя мама Кириллова Наталья Анатольевна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058" y="836712"/>
            <a:ext cx="2669830" cy="38884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60" y="836712"/>
            <a:ext cx="2880320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589084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302</TotalTime>
  <Words>1038</Words>
  <Application>Microsoft Office PowerPoint</Application>
  <PresentationFormat>Экран (4:3)</PresentationFormat>
  <Paragraphs>124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</dc:title>
  <dc:creator>pcs</dc:creator>
  <cp:lastModifiedBy>uno</cp:lastModifiedBy>
  <cp:revision>44</cp:revision>
  <dcterms:created xsi:type="dcterms:W3CDTF">2012-11-13T16:30:19Z</dcterms:created>
  <dcterms:modified xsi:type="dcterms:W3CDTF">2020-12-06T10:31:55Z</dcterms:modified>
</cp:coreProperties>
</file>