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8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Звук и буква «Б»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ПОДГОТОВИЛА</a:t>
            </a:r>
            <a:r>
              <a:rPr lang="en-AU" dirty="0" smtClean="0"/>
              <a:t>:</a:t>
            </a:r>
            <a:r>
              <a:rPr lang="ru-RU" dirty="0" smtClean="0"/>
              <a:t> воспитатель Ткач Н.В.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5" y="219901"/>
            <a:ext cx="3022975" cy="318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82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err="1"/>
              <a:t>Слыш</a:t>
            </a:r>
            <a:r>
              <a:rPr lang="ru-RU" sz="1600" dirty="0"/>
              <a:t> принялся называть разные предметы и проверять, есть ли в них звук |б].</a:t>
            </a:r>
            <a:br>
              <a:rPr lang="ru-RU" sz="1600" dirty="0"/>
            </a:br>
            <a:r>
              <a:rPr lang="ru-RU" sz="1600" b="1" i="1" dirty="0"/>
              <a:t>Игра - «Есть ли в названии предмета звук [б]»</a:t>
            </a:r>
            <a:r>
              <a:rPr lang="ru-RU" sz="1600" dirty="0"/>
              <a:t>. </a:t>
            </a:r>
            <a:br>
              <a:rPr lang="ru-RU" sz="1600" dirty="0"/>
            </a:br>
            <a:r>
              <a:rPr lang="ru-RU" sz="1600" dirty="0"/>
              <a:t>хлопаем в ладоши 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барабан, баран, тапки, булка, Аня, Оля, Буковка, бабушка.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035" y="2132856"/>
            <a:ext cx="5088565" cy="381642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52" y="3429000"/>
            <a:ext cx="2880320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349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Буковка, как всегда, захватила с собой волшебный карандаш и листок бумаги, на котором она написала букву «Б». А вот и </a:t>
            </a:r>
            <a:r>
              <a:rPr lang="ru-RU" sz="1600" dirty="0" smtClean="0"/>
              <a:t>стихотворение</a:t>
            </a:r>
            <a:r>
              <a:rPr lang="en-US" sz="1600" dirty="0" smtClean="0"/>
              <a:t>:</a:t>
            </a:r>
            <a:endParaRPr lang="ru-RU" sz="1600" dirty="0"/>
          </a:p>
        </p:txBody>
      </p:sp>
      <p:grpSp>
        <p:nvGrpSpPr>
          <p:cNvPr id="3" name="object 3"/>
          <p:cNvGrpSpPr/>
          <p:nvPr/>
        </p:nvGrpSpPr>
        <p:grpSpPr>
          <a:xfrm>
            <a:off x="323528" y="2299854"/>
            <a:ext cx="3456384" cy="3721434"/>
            <a:chOff x="0" y="0"/>
            <a:chExt cx="7382256" cy="6435850"/>
          </a:xfrm>
        </p:grpSpPr>
        <p:pic>
          <p:nvPicPr>
            <p:cNvPr id="4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70304" y="97535"/>
              <a:ext cx="5711952" cy="6338315"/>
            </a:xfrm>
            <a:prstGeom prst="rect">
              <a:avLst/>
            </a:prstGeom>
          </p:spPr>
        </p:pic>
        <p:pic>
          <p:nvPicPr>
            <p:cNvPr id="5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4526279" cy="4624323"/>
            </a:xfrm>
            <a:prstGeom prst="rect">
              <a:avLst/>
            </a:prstGeom>
          </p:spPr>
        </p:pic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5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На этот раз Буковка решила, что буква «Б» — это бабушкина буква и ее буква, потому что в этих словах («бабушка» и «Буковка») есть звук [б].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2" t="4575" r="35130" b="10493"/>
          <a:stretch/>
        </p:blipFill>
        <p:spPr>
          <a:xfrm>
            <a:off x="5584148" y="2780928"/>
            <a:ext cx="2833902" cy="32403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12776"/>
            <a:ext cx="4236387" cy="49411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5" t="17879" r="29273" b="20788"/>
          <a:stretch/>
        </p:blipFill>
        <p:spPr>
          <a:xfrm>
            <a:off x="323528" y="1124744"/>
            <a:ext cx="941614" cy="111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51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6" t="6465" r="1787" b="3839"/>
          <a:stretch/>
        </p:blipFill>
        <p:spPr>
          <a:xfrm>
            <a:off x="1619672" y="116632"/>
            <a:ext cx="5832648" cy="661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81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4" t="4849" r="7422" b="4646"/>
          <a:stretch/>
        </p:blipFill>
        <p:spPr>
          <a:xfrm>
            <a:off x="1763688" y="116632"/>
            <a:ext cx="5544616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40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0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/>
                <a:ea typeface="Times New Roman"/>
              </a:rPr>
              <a:t>Однажды, Слышу повстречался  его сосед Лопух, который снова играл на домре. </a:t>
            </a:r>
            <a:r>
              <a:rPr lang="ru-RU" sz="1400" dirty="0" err="1" smtClean="0">
                <a:latin typeface="Times New Roman"/>
                <a:ea typeface="Times New Roman"/>
              </a:rPr>
              <a:t>Слыш</a:t>
            </a:r>
            <a:r>
              <a:rPr lang="ru-RU" sz="1400" dirty="0" smtClean="0">
                <a:latin typeface="Times New Roman"/>
                <a:ea typeface="Times New Roman"/>
              </a:rPr>
              <a:t> тоже очень </a:t>
            </a:r>
            <a:r>
              <a:rPr lang="ru-RU" sz="1400" dirty="0">
                <a:latin typeface="Times New Roman"/>
                <a:ea typeface="Times New Roman"/>
              </a:rPr>
              <a:t>хотел научиться играть на каком-нибудь музыкальном инструменте. </a:t>
            </a: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0592"/>
            <a:ext cx="9144000" cy="1370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705"/>
          <a:stretch/>
        </p:blipFill>
        <p:spPr>
          <a:xfrm>
            <a:off x="0" y="1196752"/>
            <a:ext cx="914400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52" y="3429000"/>
            <a:ext cx="2880320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250833"/>
            <a:ext cx="2695365" cy="2626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7" r="13648"/>
          <a:stretch/>
        </p:blipFill>
        <p:spPr>
          <a:xfrm>
            <a:off x="5703721" y="1396351"/>
            <a:ext cx="3216367" cy="4417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574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И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тогда его бабушка подарила  ему трубу. Слышу понравился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такой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блестящий инструмент.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/>
            </a:r>
            <a:b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</a:b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Он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начал учиться играть на трубе: б-б, б-б — гудел </a:t>
            </a:r>
            <a:r>
              <a:rPr lang="ru-RU" sz="1400" dirty="0" err="1">
                <a:solidFill>
                  <a:prstClr val="black"/>
                </a:solidFill>
                <a:latin typeface="Times New Roman"/>
                <a:ea typeface="Times New Roman"/>
              </a:rPr>
              <a:t>Слыш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 целый день.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5" y="2282760"/>
            <a:ext cx="3083225" cy="40265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8" t="13737" r="12597" b="15152"/>
          <a:stretch/>
        </p:blipFill>
        <p:spPr>
          <a:xfrm>
            <a:off x="4224562" y="1063560"/>
            <a:ext cx="3893670" cy="323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925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/>
              <a:t>Вечером пришла Буковка посмотреть, как ее друг учится играть на трубе.</a:t>
            </a:r>
            <a:br>
              <a:rPr lang="ru-RU" sz="1600" dirty="0"/>
            </a:br>
            <a:r>
              <a:rPr lang="ru-RU" sz="1600" dirty="0"/>
              <a:t>— Знаешь, Буковка, моя золотая труба очень интересно гудит. Послушай, я произнесу ее песенку. Но сначала потренирую свои губы.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88" y="2276872"/>
            <a:ext cx="2622576" cy="34249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8" t="13737" r="12597" b="15152"/>
          <a:stretch/>
        </p:blipFill>
        <p:spPr>
          <a:xfrm>
            <a:off x="3779911" y="1753834"/>
            <a:ext cx="2451499" cy="20352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2" t="4575" r="35130" b="10493"/>
          <a:stretch/>
        </p:blipFill>
        <p:spPr>
          <a:xfrm>
            <a:off x="6168654" y="3449268"/>
            <a:ext cx="2249396" cy="257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9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1600" dirty="0"/>
              <a:t>П</a:t>
            </a:r>
            <a:r>
              <a:rPr lang="ru-RU" sz="1600" dirty="0" smtClean="0"/>
              <a:t>отренировать </a:t>
            </a:r>
            <a:r>
              <a:rPr lang="ru-RU" sz="1600" dirty="0"/>
              <a:t>губки вместе со </a:t>
            </a:r>
            <a:r>
              <a:rPr lang="ru-RU" sz="1600" dirty="0" err="1" smtClean="0"/>
              <a:t>Слышем</a:t>
            </a:r>
            <a:r>
              <a:rPr lang="ru-RU" sz="1600" dirty="0" smtClean="0"/>
              <a:t>. </a:t>
            </a:r>
            <a:br>
              <a:rPr lang="ru-RU" sz="1600" dirty="0" smtClean="0"/>
            </a:br>
            <a:r>
              <a:rPr lang="ru-RU" sz="1600" dirty="0" smtClean="0"/>
              <a:t>«</a:t>
            </a:r>
            <a:r>
              <a:rPr lang="ru-RU" sz="1600" dirty="0"/>
              <a:t>Улыбка» — улыбнуться, с напряжением обнажив сомкнутые зубы.</a:t>
            </a:r>
            <a:br>
              <a:rPr lang="ru-RU" sz="1600" dirty="0"/>
            </a:br>
            <a:r>
              <a:rPr lang="ru-RU" sz="1600" dirty="0"/>
              <a:t>«Трубочка» — с напряжением вытянуть вперед губы, зубы сомкнуты.</a:t>
            </a:r>
            <a:br>
              <a:rPr lang="ru-RU" sz="1600" dirty="0"/>
            </a:br>
            <a:r>
              <a:rPr lang="ru-RU" sz="1600" dirty="0"/>
              <a:t>«Улыбка-трубочка» — чередование первых двух упражнений.</a:t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— </a:t>
            </a:r>
            <a:r>
              <a:rPr lang="ru-RU" sz="1600" dirty="0"/>
              <a:t>Б-б-б, — произнес </a:t>
            </a:r>
            <a:r>
              <a:rPr lang="ru-RU" sz="1600" dirty="0" err="1"/>
              <a:t>Слыш</a:t>
            </a:r>
            <a:r>
              <a:rPr lang="ru-RU" sz="1600" dirty="0"/>
              <a:t>. (Губы опять не хотят пускать воздух, а воздух все равно прорывается между ними, и губы сердятся, «бурчат», шлепают друг о дружку.)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492896"/>
            <a:ext cx="5980689" cy="40324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0" t="19217" r="67416" b="57283"/>
          <a:stretch/>
        </p:blipFill>
        <p:spPr>
          <a:xfrm>
            <a:off x="323528" y="1916832"/>
            <a:ext cx="2198676" cy="145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03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/>
              <a:t>А потом </a:t>
            </a:r>
            <a:r>
              <a:rPr lang="ru-RU" sz="1400" dirty="0" err="1"/>
              <a:t>Слыш</a:t>
            </a:r>
            <a:r>
              <a:rPr lang="ru-RU" sz="1400" dirty="0"/>
              <a:t> решил описать новый звук.</a:t>
            </a:r>
            <a:br>
              <a:rPr lang="ru-RU" sz="1400" dirty="0"/>
            </a:br>
            <a:r>
              <a:rPr lang="ru-RU" sz="1400" dirty="0" smtClean="0"/>
              <a:t>Давайте поможем </a:t>
            </a:r>
            <a:r>
              <a:rPr lang="ru-RU" sz="1400" dirty="0"/>
              <a:t>Слышу описать звук [б].  </a:t>
            </a:r>
            <a:r>
              <a:rPr lang="ru-RU" sz="1400" dirty="0" smtClean="0"/>
              <a:t>РЕБЯТКИ, «Если </a:t>
            </a:r>
            <a:r>
              <a:rPr lang="ru-RU" sz="1400" dirty="0"/>
              <a:t>воздух при произнесении звука встречает преграду, какой это звук?» (Согласный.) </a:t>
            </a:r>
            <a:r>
              <a:rPr lang="ru-RU" sz="1400" dirty="0" smtClean="0"/>
              <a:t>А Теперь определим место </a:t>
            </a:r>
            <a:r>
              <a:rPr lang="ru-RU" sz="1400" dirty="0"/>
              <a:t>преграды и </a:t>
            </a:r>
            <a:r>
              <a:rPr lang="ru-RU" sz="1400" dirty="0" smtClean="0"/>
              <a:t>опишем ее</a:t>
            </a:r>
            <a:r>
              <a:rPr lang="ru-RU" sz="1400" dirty="0"/>
              <a:t>: воздуху мешают свободно выходить изо рта губки, они смыкаются и не пускают воздух. </a:t>
            </a:r>
            <a:r>
              <a:rPr lang="ru-RU" sz="1400" dirty="0" smtClean="0"/>
              <a:t>Дальше - «Этот </a:t>
            </a:r>
            <a:r>
              <a:rPr lang="ru-RU" sz="1400" dirty="0"/>
              <a:t>звук звонкий или глухой</a:t>
            </a:r>
            <a:r>
              <a:rPr lang="ru-RU" sz="1400" dirty="0" smtClean="0"/>
              <a:t>?»</a:t>
            </a: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19" y="2708920"/>
            <a:ext cx="2622576" cy="34249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8" t="13737" r="12597" b="15152"/>
          <a:stretch/>
        </p:blipFill>
        <p:spPr>
          <a:xfrm>
            <a:off x="2915816" y="3064300"/>
            <a:ext cx="2451499" cy="20352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5" t="17879" r="29273" b="20788"/>
          <a:stretch/>
        </p:blipFill>
        <p:spPr>
          <a:xfrm>
            <a:off x="5508104" y="1770400"/>
            <a:ext cx="1578427" cy="18770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5" t="17879" r="29273" b="20788"/>
          <a:stretch/>
        </p:blipFill>
        <p:spPr>
          <a:xfrm>
            <a:off x="7308304" y="2348880"/>
            <a:ext cx="941614" cy="111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8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Даём полное </a:t>
            </a:r>
            <a:r>
              <a:rPr lang="ru-RU" sz="1400" dirty="0"/>
              <a:t>описание звука: этот звук согласный, звонкий, может быть и твердым, и мягким.</a:t>
            </a:r>
            <a:br>
              <a:rPr lang="ru-RU" sz="1400" dirty="0"/>
            </a:br>
            <a:r>
              <a:rPr lang="ru-RU" sz="1400" dirty="0" smtClean="0"/>
              <a:t>Является парным, потому что дружит с гласным глухим согласным П.  (Гриб)</a:t>
            </a: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40"/>
          <a:stretch/>
        </p:blipFill>
        <p:spPr>
          <a:xfrm>
            <a:off x="611560" y="1128989"/>
            <a:ext cx="4002004" cy="55403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4"/>
          <a:stretch/>
        </p:blipFill>
        <p:spPr>
          <a:xfrm>
            <a:off x="4613564" y="1128989"/>
            <a:ext cx="3918876" cy="554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0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494" y="3140968"/>
            <a:ext cx="3088506" cy="37170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5" y="219901"/>
            <a:ext cx="3022975" cy="318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27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57064"/>
            <a:ext cx="762000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30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</TotalTime>
  <Words>192</Words>
  <Application>Microsoft Office PowerPoint</Application>
  <PresentationFormat>Экран (4:3)</PresentationFormat>
  <Paragraphs>12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Звук и буква «Б»</vt:lpstr>
      <vt:lpstr>Однажды, Слышу повстречался  его сосед Лопух, который снова играл на домре. Слыш тоже очень хотел научиться играть на каком-нибудь музыкальном инструменте. </vt:lpstr>
      <vt:lpstr>И тогда его бабушка подарила  ему трубу. Слышу понравился такой блестящий инструмент.  Он начал учиться играть на трубе: б-б, б-б — гудел Слыш целый день. </vt:lpstr>
      <vt:lpstr>Вечером пришла Буковка посмотреть, как ее друг учится играть на трубе. — Знаешь, Буковка, моя золотая труба очень интересно гудит. Послушай, я произнесу ее песенку. Но сначала потренирую свои губы. </vt:lpstr>
      <vt:lpstr>Потренировать губки вместе со Слышем.  «Улыбка» — улыбнуться, с напряжением обнажив сомкнутые зубы. «Трубочка» — с напряжением вытянуть вперед губы, зубы сомкнуты. «Улыбка-трубочка» — чередование первых двух упражнений.  — Б-б-б, — произнес Слыш. (Губы опять не хотят пускать воздух, а воздух все равно прорывается между ними, и губы сердятся, «бурчат», шлепают друг о дружку.) </vt:lpstr>
      <vt:lpstr>А потом Слыш решил описать новый звук. Давайте поможем Слышу описать звук [б].  РЕБЯТКИ, «Если воздух при произнесении звука встречает преграду, какой это звук?» (Согласный.) А Теперь определим место преграды и опишем ее: воздуху мешают свободно выходить изо рта губки, они смыкаются и не пускают воздух. Дальше - «Этот звук звонкий или глухой?»</vt:lpstr>
      <vt:lpstr>Даём полное описание звука: этот звук согласный, звонкий, может быть и твердым, и мягким. Является парным, потому что дружит с гласным глухим согласным П.  (Гриб)</vt:lpstr>
      <vt:lpstr>Презентация PowerPoint</vt:lpstr>
      <vt:lpstr>Презентация PowerPoint</vt:lpstr>
      <vt:lpstr>Слыш принялся называть разные предметы и проверять, есть ли в них звук |б]. Игра - «Есть ли в названии предмета звук [б]».  хлопаем в ладоши  </vt:lpstr>
      <vt:lpstr>Буковка, как всегда, захватила с собой волшебный карандаш и листок бумаги, на котором она написала букву «Б». А вот и стихотворение:</vt:lpstr>
      <vt:lpstr>На этот раз Буковка решила, что буква «Б» — это бабушкина буква и ее буква, потому что в этих словах («бабушка» и «Буковка») есть звук [б].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Однажды, Слышу повстречался  его сосед Лопух, который снова играл на домре. Слыш тоже очень хотел научиться играть на каком-нибудь музыкальном инструменте. И тогда его бабушка подарила  ему трубу. Слышу понравился большой и блестящий инструмент. Он начал учиться играть на трубе: б-б, б-б — гудел Слыш целый день. </dc:title>
  <dc:creator>1</dc:creator>
  <cp:lastModifiedBy>RePack by Diakov</cp:lastModifiedBy>
  <cp:revision>13</cp:revision>
  <dcterms:created xsi:type="dcterms:W3CDTF">2021-02-28T20:25:37Z</dcterms:created>
  <dcterms:modified xsi:type="dcterms:W3CDTF">2022-03-10T08:49:45Z</dcterms:modified>
</cp:coreProperties>
</file>