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62" r:id="rId15"/>
    <p:sldId id="260" r:id="rId16"/>
    <p:sldId id="274" r:id="rId17"/>
    <p:sldId id="281" r:id="rId18"/>
    <p:sldId id="276" r:id="rId19"/>
    <p:sldId id="277" r:id="rId20"/>
    <p:sldId id="273" r:id="rId21"/>
    <p:sldId id="275" r:id="rId22"/>
    <p:sldId id="278" r:id="rId23"/>
    <p:sldId id="279" r:id="rId24"/>
    <p:sldId id="283" r:id="rId25"/>
    <p:sldId id="284" r:id="rId26"/>
    <p:sldId id="280" r:id="rId27"/>
    <p:sldId id="282" r:id="rId28"/>
    <p:sldId id="287" r:id="rId29"/>
    <p:sldId id="288" r:id="rId30"/>
    <p:sldId id="285" r:id="rId31"/>
    <p:sldId id="286" r:id="rId32"/>
    <p:sldId id="289" r:id="rId33"/>
    <p:sldId id="290" r:id="rId34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35"/>
      <p:italic r:id="rId36"/>
    </p:embeddedFont>
    <p:embeddedFont>
      <p:font typeface="Aharoni" panose="02010803020104030203" pitchFamily="2" charset="-79"/>
      <p:bold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99"/>
    <a:srgbClr val="00FF00"/>
    <a:srgbClr val="FFFF11"/>
    <a:srgbClr val="9900FF"/>
    <a:srgbClr val="FFFFCC"/>
    <a:srgbClr val="FFFF66"/>
    <a:srgbClr val="D3A7FF"/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3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9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50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6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34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30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46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36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27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33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99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85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53516" y="124955"/>
            <a:ext cx="5150224" cy="1876607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The Present Simple Tense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24" y="809984"/>
            <a:ext cx="3830940" cy="8759570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5185244" y="4079357"/>
            <a:ext cx="3546632" cy="1471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Подготовила: Д.А. </a:t>
            </a:r>
            <a:r>
              <a:rPr lang="ru-RU" sz="2000" dirty="0" err="1" smtClean="0">
                <a:solidFill>
                  <a:schemeClr val="bg1"/>
                </a:solidFill>
              </a:rPr>
              <a:t>Границына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l"/>
            <a:r>
              <a:rPr lang="ru-RU" sz="2000" dirty="0">
                <a:solidFill>
                  <a:schemeClr val="bg1"/>
                </a:solidFill>
              </a:rPr>
              <a:t>у</a:t>
            </a:r>
            <a:r>
              <a:rPr lang="ru-RU" sz="2000" dirty="0" smtClean="0">
                <a:solidFill>
                  <a:schemeClr val="bg1"/>
                </a:solidFill>
              </a:rPr>
              <a:t>читель английского языка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МБОУ «Лицей №4» г. Рузаевка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р. Мордовия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494340" y="2098554"/>
            <a:ext cx="5354638" cy="2654300"/>
            <a:chOff x="1215" y="-99"/>
            <a:chExt cx="3373" cy="1672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564" y="1562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28" y="1258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886" y="-99"/>
              <a:ext cx="218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We </a:t>
              </a:r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have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got friends.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303" y="1259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34360" y="1186893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472270" y="2207911"/>
            <a:ext cx="5105402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33018" y="322768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11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548469" y="5219754"/>
            <a:ext cx="5105401" cy="577850"/>
            <a:chOff x="1248" y="3216"/>
            <a:chExt cx="3216" cy="364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820" y="3216"/>
              <a:ext cx="213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Has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he </a:t>
              </a:r>
              <a:r>
                <a:rPr lang="en-US" sz="2800" dirty="0">
                  <a:solidFill>
                    <a:srgbClr val="000000"/>
                  </a:solidFill>
                  <a:latin typeface="OpenSans"/>
                </a:rPr>
                <a:t>got a sister?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350730" y="4092295"/>
            <a:ext cx="4908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OpenSans"/>
              </a:rPr>
              <a:t>My 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uncle</a:t>
            </a:r>
            <a:r>
              <a:rPr lang="en-US" sz="2800" dirty="0">
                <a:solidFill>
                  <a:srgbClr val="000000"/>
                </a:solidFill>
                <a:latin typeface="OpenSans"/>
              </a:rPr>
              <a:t> </a:t>
            </a:r>
            <a:r>
              <a:rPr lang="en-US" sz="2800" dirty="0" smtClean="0">
                <a:solidFill>
                  <a:srgbClr val="009900"/>
                </a:solidFill>
                <a:latin typeface="OpenSans"/>
              </a:rPr>
              <a:t>has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OpenSans"/>
              </a:rPr>
              <a:t>got daughters.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60265" y="1152936"/>
            <a:ext cx="3101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I </a:t>
            </a:r>
            <a:r>
              <a:rPr lang="en-US" sz="2800" dirty="0" smtClean="0">
                <a:solidFill>
                  <a:srgbClr val="009900"/>
                </a:solidFill>
                <a:latin typeface="OpenSans"/>
              </a:rPr>
              <a:t>have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OpenSans"/>
              </a:rPr>
              <a:t>got a sister.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98946" y="3158944"/>
            <a:ext cx="36231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They </a:t>
            </a:r>
            <a:r>
              <a:rPr lang="en-US" sz="2800" dirty="0" smtClean="0">
                <a:solidFill>
                  <a:srgbClr val="009900"/>
                </a:solidFill>
                <a:latin typeface="OpenSans"/>
              </a:rPr>
              <a:t>have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 got </a:t>
            </a:r>
            <a:r>
              <a:rPr lang="en-US" sz="2800" dirty="0">
                <a:solidFill>
                  <a:srgbClr val="000000"/>
                </a:solidFill>
                <a:latin typeface="OpenSans"/>
              </a:rPr>
              <a:t>books.</a:t>
            </a:r>
          </a:p>
        </p:txBody>
      </p:sp>
      <p:grpSp>
        <p:nvGrpSpPr>
          <p:cNvPr id="38" name="Group 7"/>
          <p:cNvGrpSpPr>
            <a:grpSpLocks/>
          </p:cNvGrpSpPr>
          <p:nvPr/>
        </p:nvGrpSpPr>
        <p:grpSpPr bwMode="auto">
          <a:xfrm>
            <a:off x="548470" y="6133083"/>
            <a:ext cx="5105400" cy="555625"/>
            <a:chOff x="1248" y="2030"/>
            <a:chExt cx="3216" cy="350"/>
          </a:xfrm>
        </p:grpSpPr>
        <p:sp>
          <p:nvSpPr>
            <p:cNvPr id="39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FF"/>
                  </a:solidFill>
                </a:rPr>
                <a:t>6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3" name="Text Box 25"/>
          <p:cNvSpPr txBox="1">
            <a:spLocks noChangeArrowheads="1"/>
          </p:cNvSpPr>
          <p:nvPr/>
        </p:nvSpPr>
        <p:spPr bwMode="gray">
          <a:xfrm>
            <a:off x="1490281" y="6048334"/>
            <a:ext cx="36247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9900"/>
                </a:solidFill>
                <a:latin typeface="OpenSans"/>
              </a:rPr>
              <a:t>Have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OpenSans"/>
              </a:rPr>
              <a:t>y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ou got a ruler?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76186" y="508092"/>
            <a:ext cx="3592708" cy="821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2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448" y="281762"/>
            <a:ext cx="8899300" cy="795801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Correct these sentences</a:t>
            </a:r>
            <a:r>
              <a:rPr lang="en-US" sz="4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.</a:t>
            </a:r>
            <a:endParaRPr lang="ru-RU" sz="48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1825" y="180553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310772" y="3335707"/>
            <a:ext cx="5105402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310774" y="5029059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3669271" y="1591203"/>
            <a:ext cx="131746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a</a:t>
            </a:r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 car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2218" y="3179722"/>
            <a:ext cx="106707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H</a:t>
            </a:r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as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344594" y="1594094"/>
            <a:ext cx="95577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got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513967" y="1596626"/>
            <a:ext cx="97459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Y</a:t>
            </a:r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ou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167445" y="1591203"/>
            <a:ext cx="119321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have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227631" y="3182976"/>
            <a:ext cx="128047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Jane</a:t>
            </a:r>
            <a:endParaRPr lang="ru-RU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399473" y="3182977"/>
            <a:ext cx="90089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got</a:t>
            </a:r>
            <a:endParaRPr lang="ru-RU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42800" y="1600117"/>
            <a:ext cx="32662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.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854423" y="3155009"/>
            <a:ext cx="44310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?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158797" y="4895138"/>
            <a:ext cx="242773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t</a:t>
            </a:r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he house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685699" y="4895137"/>
            <a:ext cx="207115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a garden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106112" y="5087857"/>
            <a:ext cx="29438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?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829157" y="4906518"/>
            <a:ext cx="100477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Has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136" y="1270725"/>
            <a:ext cx="795003" cy="79500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543" y="5714764"/>
            <a:ext cx="795003" cy="795003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441" y="2601160"/>
            <a:ext cx="795003" cy="795003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3570510" y="3182977"/>
            <a:ext cx="156557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friends</a:t>
            </a:r>
            <a:endParaRPr lang="ru-RU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108" y="3535423"/>
            <a:ext cx="2548384" cy="332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52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1.66667E-6 0.00023 C -0.0033 0.00416 -0.00625 0.00902 -0.00989 0.01296 C -0.01111 0.01412 -0.01285 0.01389 -0.01423 0.01481 C -0.01562 0.01597 -0.01684 0.01782 -0.0184 0.01851 C -0.02118 0.02014 -0.02396 0.02152 -0.02691 0.02245 C -0.03281 0.0243 -0.03298 0.02453 -0.03958 0.02615 C -0.04236 0.02685 -0.04514 0.02708 -0.04791 0.02801 C -0.04948 0.02847 -0.05069 0.02963 -0.05226 0.02986 C -0.06857 0.03379 -0.07014 0.0331 -0.08455 0.03541 C -0.10642 0.03912 -0.08021 0.03588 -0.11267 0.03935 C -0.11927 0.03865 -0.12587 0.03865 -0.13246 0.03726 C -0.13785 0.03634 -0.14566 0.03125 -0.1493 0.02615 C -0.15069 0.0243 -0.15208 0.02222 -0.15364 0.0206 C -0.16788 0.00555 -0.15781 0.01875 -0.16476 0.00926 " pathEditMode="relative" rAng="0" ptsTypes="AAAAAAAAAAAAA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19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5 -0.003 L 0.01805 -0.00277 C -0.01545 0.02987 0.01597 -0.00185 -0.00018 0.01575 C -0.00243 0.01829 -0.00504 0.02061 -0.00747 0.02315 C -0.00851 0.02431 -0.00955 0.02616 -0.01094 0.02686 C -0.01337 0.02825 -0.01598 0.02894 -0.01823 0.03056 C -0.0198 0.03195 -0.02136 0.03357 -0.02292 0.0345 C -0.02483 0.03542 -0.02691 0.03565 -0.029 0.03635 C -0.03073 0.03681 -0.03212 0.03774 -0.03386 0.0382 C -0.03941 0.03959 -0.04532 0.03982 -0.0507 0.0419 C -0.06719 0.04838 -0.05591 0.04491 -0.07969 0.04746 C -0.11598 0.05162 -0.06632 0.04815 -0.13611 0.05139 C -0.15573 0.05 -0.17552 0.05024 -0.19514 0.04746 C -0.21198 0.04514 -0.204 0.0463 -0.21927 0.04375 C -0.22049 0.04306 -0.2217 0.04237 -0.22275 0.0419 C -0.23073 0.03843 -0.23143 0.03843 -0.23855 0.03635 C -0.24618 0.02825 -0.23733 0.03612 -0.25052 0.03056 C -0.2573 0.02778 -0.2533 0.02686 -0.25886 0.02315 C -0.26042 0.02223 -0.26216 0.022 -0.26372 0.0213 C -0.26702 0.01875 -0.27223 0.01412 -0.2757 0.01366 C -0.29271 0.01158 -0.28542 0.0132 -0.2974 0.00996 C -0.29861 0.0088 -0.30018 0.00811 -0.30105 0.00625 C -0.30191 0.00463 -0.30209 0.0007 -0.30209 0.00093 " pathEditMode="relative" rAng="0" ptsTypes="AAAAAAAAAAAAAAAAAAAAAAA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7" y="270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76 0.00972 L -0.03576 0.00995 C -0.03212 0.01342 -0.02726 0.01666 -0.02396 0.02106 C -0.02274 0.02245 -0.02292 0.02476 -0.02222 0.02662 C -0.02118 0.0287 -0.01979 0.03032 -0.01858 0.03217 C -0.01823 0.03402 -0.01806 0.03611 -0.01684 0.03796 C -0.01319 0.04467 -0.00625 0.05162 -0.00122 0.05671 C 0.00278 0.06088 0.00451 0.06342 0.0092 0.06597 C 0.01094 0.06689 0.01285 0.06736 0.01458 0.06805 C 0.0184 0.07083 0.02674 0.07731 0.03194 0.07916 C 0.03663 0.08078 0.04167 0.08125 0.04601 0.08287 C 0.04931 0.08426 0.0533 0.08495 0.05642 0.0868 C 0.05868 0.08796 0.06094 0.08981 0.06354 0.09051 C 0.07865 0.09421 0.07587 0.09027 0.08767 0.09421 C 0.09913 0.09791 0.09444 0.09884 0.10712 0.10185 C 0.11406 0.10347 0.12118 0.10301 0.12795 0.10555 C 0.13142 0.10671 0.1349 0.10833 0.13837 0.10926 C 0.14601 0.11157 0.1474 0.11041 0.15417 0.11296 C 0.15729 0.11412 0.16007 0.11551 0.16285 0.11689 C 0.1717 0.1162 0.18021 0.11597 0.18924 0.11481 C 0.19479 0.11412 0.19462 0.11203 0.19948 0.10926 C 0.20139 0.10833 0.20312 0.10833 0.20486 0.1074 C 0.20486 0.10763 0.21788 0.09791 0.22066 0.09606 C 0.22222 0.0949 0.22431 0.09398 0.22587 0.09236 C 0.23246 0.08518 0.22899 0.08819 0.23646 0.08287 C 0.2434 0.07129 0.23542 0.08263 0.24496 0.07361 C 0.25486 0.06412 0.25347 0.06527 0.25885 0.05671 C 0.26007 0.05301 0.26215 0.0493 0.26233 0.04537 C 0.26424 0.00463 0.25885 0.01782 0.26632 0.00231 " pathEditMode="relative" rAng="0" ptsTypes="AAAAAAAAAAAAAAAAAAAAAAAAAAAAA">
                                      <p:cBhvr>
                                        <p:cTn id="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497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0.00278 L -0.00764 0.00301 C -0.00295 0.0044 0.00191 0.00556 0.00677 0.00741 C 0.00973 0.00857 0.0125 0.01065 0.01545 0.01181 C 0.01736 0.01274 0.01945 0.01343 0.02136 0.01412 C 0.02431 0.01482 0.02709 0.01528 0.03004 0.01644 C 0.0316 0.0169 0.03282 0.01806 0.03438 0.01852 C 0.03681 0.01945 0.03924 0.02014 0.04167 0.02084 C 0.04358 0.02246 0.04532 0.02431 0.04757 0.02547 C 0.04983 0.02662 0.05243 0.02686 0.05469 0.02778 C 0.05677 0.02824 0.05868 0.02917 0.06059 0.0301 C 0.06216 0.03056 0.06354 0.03172 0.06493 0.03218 C 0.07223 0.03473 0.07952 0.03519 0.08681 0.03658 C 0.1099 0.04098 0.08195 0.0375 0.12032 0.04098 C 0.12309 0.0419 0.12604 0.04352 0.129 0.04352 C 0.14618 0.04352 0.14393 0.04399 0.15382 0.03889 L 0.16684 0.01852 C 0.16841 0.01644 0.17014 0.01436 0.17118 0.01181 L 0.17691 -0.00185 C 0.17865 -0.01157 0.17848 -0.00764 0.17848 -0.01273 " pathEditMode="relative" rAng="0" ptsTypes="AAAAAAAAAAAAAAAAAA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6" y="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157 0.00555 -0.00261 0.01134 -0.00434 0.01689 C -0.00504 0.01898 -0.00643 0.0206 -0.00712 0.02245 C -0.00782 0.0243 -0.00782 0.02638 -0.00851 0.02824 C -0.01025 0.03217 -0.01233 0.03564 -0.01424 0.03935 C -0.01511 0.0412 -0.01546 0.04444 -0.01702 0.04513 C -0.0198 0.04629 -0.02257 0.04791 -0.02552 0.04884 C -0.02726 0.04953 -0.02917 0.05 -0.03108 0.05069 C -0.03386 0.05185 -0.03664 0.05393 -0.03959 0.05439 L -0.04792 0.05648 C -0.05973 0.05578 -0.07153 0.05555 -0.08316 0.05439 C -0.09184 0.0537 -0.08785 0.05277 -0.09445 0.05069 C -0.12552 0.04143 -0.08611 0.05439 -0.10851 0.04699 C -0.1099 0.0456 -0.11111 0.04398 -0.11268 0.04328 C -0.11493 0.04212 -0.11754 0.04212 -0.1198 0.0412 C -0.12275 0.04027 -0.12535 0.03888 -0.1283 0.0375 L -0.13247 0.03564 C -0.13386 0.03495 -0.13542 0.03495 -0.13664 0.03379 C -0.14254 0.0287 -0.13924 0.03055 -0.14653 0.02824 C -0.15643 0.01944 -0.15313 0.0243 -0.15782 0.01504 C -0.15834 0.01319 -0.15851 0.01111 -0.15921 0.00925 C -0.16476 -0.00533 -0.1599 0.01226 -0.16337 -0.00186 C -0.16302 -0.0044 -0.16389 -0.0088 -0.16198 -0.0095 C -0.15296 -0.0132 -0.15174 -0.01065 -0.14792 -0.00579 " pathEditMode="relative" ptsTypes="AAAAAAAAAAAAAAAAAAAAAAAAA">
                                      <p:cBhvr>
                                        <p:cTn id="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2 0.00671 L 0.01302 0.00694 C 0.01215 0.00764 0.00225 0.01944 4.16667E-6 0.02361 C -0.00191 0.02708 -0.00278 0.03171 -0.00504 0.03495 C -0.01094 0.04375 -0.00643 0.03773 -0.01268 0.04421 C -0.01441 0.04606 -0.01598 0.04838 -0.01771 0.05 C -0.02101 0.05278 -0.02448 0.05532 -0.02796 0.05741 C -0.03351 0.06065 -0.03889 0.06412 -0.04462 0.0669 C -0.04584 0.06736 -0.04705 0.06829 -0.04844 0.06875 C -0.05209 0.07014 -0.05591 0.07153 -0.0599 0.07245 C -0.06355 0.07338 -0.06754 0.07384 -0.07136 0.0743 C -0.10625 0.07916 -0.09636 0.07778 -0.13264 0.08009 L -0.17726 0.07801 C -0.18177 0.07778 -0.18664 0.07662 -0.19132 0.07616 C -0.19844 0.07546 -0.20573 0.075 -0.21302 0.0743 C -0.21598 0.07361 -0.21893 0.07315 -0.22188 0.07245 C -0.22622 0.07129 -0.23039 0.06967 -0.23473 0.06875 L -0.24219 0.0669 C -0.25591 0.05879 -0.24028 0.06713 -0.25886 0.06111 C -0.26771 0.05833 -0.26424 0.05717 -0.27153 0.05555 C -0.27535 0.05463 -0.27934 0.0544 -0.28316 0.0537 C -0.28438 0.05301 -0.28559 0.05231 -0.28681 0.05185 C -0.29271 0.05 -0.29375 0.05092 -0.29827 0.04815 C -0.30209 0.0456 -0.30417 0.04398 -0.3073 0.04051 C -0.30903 0.03866 -0.31059 0.03634 -0.3125 0.03495 C -0.31355 0.03379 -0.31493 0.03356 -0.31632 0.0331 C -0.32153 0.02268 -0.32136 0.02569 -0.32136 0.00856 C -0.32136 0.00602 -0.32118 0.00301 -0.31997 0.00116 C -0.31927 -0.00046 -0.31632 -0.0007 -0.31632 -0.00046 " pathEditMode="relative" rAng="0" ptsTypes="AAAAAAAAAAAAAAAAAAAAAAAAAAAAA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19" y="328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312 0.0044 0.00625 0.00903 0.00972 0.0132 C 0.01111 0.01459 0.01267 0.01551 0.01406 0.0169 C 0.01771 0.0213 0.02517 0.0338 0.0309 0.03565 C 0.03281 0.03635 0.03472 0.03681 0.03646 0.0375 C 0.03802 0.0382 0.03923 0.03912 0.0408 0.03959 C 0.04357 0.04028 0.04635 0.04051 0.04913 0.04144 C 0.05295 0.04237 0.05677 0.04375 0.06041 0.04514 C 0.06232 0.04584 0.06423 0.04653 0.06614 0.047 L 0.07448 0.04885 C 0.07604 0.04954 0.07726 0.05024 0.07882 0.0507 C 0.09114 0.0544 0.08298 0.0507 0.09288 0.0544 C 0.09427 0.0551 0.09566 0.05579 0.09705 0.05649 C 0.10087 0.05764 0.10469 0.05857 0.10833 0.06019 C 0.11111 0.06135 0.11389 0.0632 0.11684 0.06389 C 0.11962 0.06459 0.12239 0.06505 0.12517 0.06575 C 0.12708 0.06621 0.12899 0.06713 0.1309 0.0676 C 0.13368 0.06852 0.13646 0.06899 0.13941 0.06945 C 0.14601 0.07315 0.14861 0.075 0.15625 0.07709 C 0.15955 0.07801 0.16285 0.07825 0.16614 0.07894 C 0.17083 0.0801 0.17552 0.08149 0.18021 0.08264 C 0.18871 0.08496 0.18489 0.08357 0.19149 0.08658 C 0.19705 0.08588 0.20295 0.08658 0.20833 0.0845 C 0.21163 0.08334 0.21389 0.07963 0.21684 0.07709 L 0.22517 0.06945 C 0.22656 0.06899 0.22812 0.06852 0.22951 0.0676 C 0.24045 0.06042 0.22726 0.06667 0.23785 0.06204 L 0.24357 0.0507 C 0.24444 0.04885 0.24583 0.04723 0.24635 0.04514 L 0.25052 0.02825 C 0.25104 0.02639 0.25173 0.02454 0.25191 0.02246 L 0.25347 0.01135 L 0.25191 -0.00925 " pathEditMode="relative" ptsTypes="AAAAAAAAAAAAAAAAAAAAAAAAAAAAAAAAAA">
                                      <p:cBhvr>
                                        <p:cTn id="2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3.33333E-6 3.33333E-6 L 0.02066 0.01041 C 0.02187 0.01111 0.02326 0.01203 0.02465 0.01227 C 0.02586 0.01273 0.0401 0.01689 0.04271 0.01713 C 0.0467 0.01782 0.05069 0.01782 0.05451 0.01805 C 0.05677 0.01828 0.05885 0.01875 0.06111 0.01898 C 0.06493 0.01944 0.06875 0.01967 0.07274 0.0199 C 0.07465 0.02037 0.07639 0.0206 0.07795 0.02083 C 0.07916 0.02129 0.08055 0.02199 0.08194 0.02199 C 0.10486 0.02152 0.12795 0.0206 0.15104 0.0199 C 0.15225 0.01944 0.15347 0.01852 0.15486 0.01805 C 0.15746 0.01736 0.16267 0.0162 0.16267 0.01643 C 0.17205 0.00926 0.16753 0.01203 0.17569 0.00764 C 0.17396 0.00717 0.17222 0.00694 0.17048 0.00671 C 0.1684 0.00625 0.16597 0.00625 0.16406 0.00555 C 0.16198 0.00509 0.16041 0.0037 0.15868 0.00277 C 0.1592 0.00185 0.15902 0.00046 0.16007 3.33333E-6 C 0.16146 -0.00093 0.16354 -0.0007 0.16527 -0.00093 C 0.16788 -0.00162 0.17048 -0.00232 0.17309 -0.00301 L 0.17708 -0.00394 C 0.18003 -0.00857 0.18107 -0.00672 0.17708 -0.00949 " pathEditMode="relative" rAng="0" ptsTypes="AAAAAAAAAAAAAAAAAAAAAA">
                                      <p:cBhvr>
                                        <p:cTn id="2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76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33 0.00394 -0.02656 0.03473 -0.03524 0.04121 C -0.03958 0.04422 -0.04375 0.04723 -0.04792 0.05047 C -0.04948 0.05162 -0.05069 0.05348 -0.05226 0.0544 C -0.0592 0.05834 -0.06632 0.06158 -0.07326 0.06551 C -0.07483 0.06644 -0.07587 0.06852 -0.0776 0.06945 C -0.08628 0.07361 -0.09514 0.07778 -0.10434 0.08056 C -0.11667 0.08449 -0.13993 0.08542 -0.15226 0.08635 L -0.30712 0.08426 C -0.31233 0.08426 -0.31736 0.08287 -0.32257 0.08241 C -0.33385 0.08172 -0.34514 0.08125 -0.35642 0.08056 C -0.36111 0.0794 -0.3658 0.07801 -0.37049 0.07686 C -0.37865 0.075 -0.38611 0.07431 -0.39444 0.07315 C -0.3967 0.07176 -0.39913 0.07084 -0.40139 0.06945 C -0.40295 0.06829 -0.40417 0.06644 -0.40573 0.06551 C -0.41597 0.05973 -0.40677 0.06852 -0.41701 0.05996 C -0.41892 0.05834 -0.42049 0.05579 -0.42257 0.0544 C -0.42431 0.05324 -0.42639 0.05324 -0.42812 0.05255 C -0.43021 0.05139 -0.43194 0.04977 -0.43385 0.04861 C -0.43715 0.04676 -0.4401 0.0463 -0.44375 0.04491 C -0.45382 0.04098 -0.44062 0.04491 -0.45503 0.04121 C -0.46441 0.03287 -0.45347 0.04167 -0.46476 0.03565 C -0.46771 0.03403 -0.47049 0.03172 -0.47326 0.02986 C -0.47465 0.02801 -0.47604 0.02593 -0.47743 0.02431 C -0.48177 0.01945 -0.48229 0.02176 -0.48594 0.01482 C -0.48715 0.01274 -0.48767 0.00973 -0.48872 0.00741 C -0.48958 0.00533 -0.49149 0.00186 -0.49149 0.00186 " pathEditMode="relative" ptsTypes="AAAAAAAAAAAAAAAAAAAAAAAAAAAA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5E-6 0.00047 C 0.00295 0.00093 0.00643 0.00139 0.00937 0.00324 C 0.0106 0.00394 0.01146 0.00579 0.01251 0.00625 C 0.01355 0.00741 0.01841 0.01111 0.01997 0.01204 C 0.02275 0.01343 0.02553 0.01551 0.02848 0.01667 C 0.02987 0.0169 0.03143 0.0169 0.03282 0.01783 C 0.0356 0.01875 0.0382 0.02107 0.04132 0.02199 C 0.04688 0.02408 0.04202 0.02269 0.04983 0.02408 C 0.05365 0.02523 0.05365 0.02547 0.05712 0.02709 C 0.07605 0.0257 0.09497 0.0257 0.11372 0.02408 C 0.11494 0.02408 0.11563 0.02269 0.11685 0.02199 C 0.11771 0.02153 0.1191 0.02153 0.11997 0.02107 C 0.12101 0.0206 0.12205 0.01922 0.1231 0.01875 C 0.12691 0.01667 0.12709 0.01667 0.13073 0.01505 C 0.1316 0.01459 0.13264 0.01343 0.13386 0.0132 C 0.13872 0.01065 0.13629 0.01435 0.14132 0.00926 C 0.14705 0.00278 0.14167 0.00533 0.14757 0.00324 C 0.14896 0.00162 0.15053 0.00047 0.15191 -0.00115 C 0.15261 -0.00231 0.15313 -0.00347 0.154 -0.00463 C 0.15504 -0.00555 0.1566 -0.00578 0.15747 -0.00694 L 0.15608 -0.00856 " pathEditMode="relative" rAng="0" ptsTypes="AAAAAAAAAAAAAAAAAAAAAA">
                                      <p:cBhvr>
                                        <p:cTn id="2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92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503 0.00509 0.01093 0.00902 0.01545 0.01504 C 0.01927 0.02013 0.02048 0.02222 0.02534 0.02615 C 0.02708 0.02777 0.02916 0.02847 0.0309 0.02986 C 0.03281 0.03171 0.03455 0.03402 0.03646 0.03564 C 0.03784 0.03657 0.03941 0.03657 0.0408 0.0375 C 0.04218 0.03842 0.0434 0.04027 0.04496 0.0412 C 0.04948 0.04375 0.05434 0.04537 0.05902 0.04675 C 0.06041 0.04814 0.0618 0.04976 0.06336 0.05046 C 0.0651 0.05162 0.06701 0.05254 0.06892 0.05254 C 0.08211 0.05254 0.09514 0.05115 0.10833 0.05046 C 0.11649 0.04328 0.10868 0.04953 0.11684 0.0449 C 0.11875 0.04375 0.12048 0.04213 0.12239 0.0412 C 0.12517 0.03981 0.1283 0.03912 0.1309 0.0375 C 0.13281 0.03611 0.13472 0.03518 0.13646 0.03379 C 0.13802 0.03263 0.13923 0.03101 0.1408 0.02986 C 0.14201 0.02916 0.14357 0.0287 0.14496 0.028 C 0.14635 0.02615 0.14739 0.02384 0.14913 0.02245 C 0.15173 0.0206 0.15521 0.02083 0.15764 0.01875 L 0.1618 0.01504 L 0.17031 -0.00186 C 0.17361 -0.00834 0.17187 -0.00602 0.17465 -0.00926 " pathEditMode="relative" ptsTypes="AAAAAAAAAAAAAAAAAAAAAAA">
                                      <p:cBhvr>
                                        <p:cTn id="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1" grpId="0" animBg="1"/>
      <p:bldP spid="42" grpId="0" animBg="1"/>
      <p:bldP spid="44" grpId="0" animBg="1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0109" y="0"/>
            <a:ext cx="12023359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4219">
            <a:off x="2841193" y="14120"/>
            <a:ext cx="5953223" cy="42312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42" y="834975"/>
            <a:ext cx="5011696" cy="60230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166725" y="597354"/>
            <a:ext cx="399392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What do you usually do after classes?</a:t>
            </a:r>
            <a:endParaRPr lang="ru-RU" sz="40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6566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5768" y="0"/>
            <a:ext cx="5875181" cy="65865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Read and compare.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25768" y="2493360"/>
            <a:ext cx="3709785" cy="461665"/>
          </a:xfrm>
          <a:prstGeom prst="rect">
            <a:avLst/>
          </a:prstGeom>
          <a:ln w="28575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play football after classes.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1" y="490402"/>
            <a:ext cx="3162845" cy="284440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997154" y="1020085"/>
            <a:ext cx="4172421" cy="461665"/>
          </a:xfrm>
          <a:prstGeom prst="rect">
            <a:avLst/>
          </a:prstGeom>
          <a:ln w="28575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She 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plays tennis after classes.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030" y="707899"/>
            <a:ext cx="3520896" cy="250790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253825" y="3547290"/>
            <a:ext cx="5685167" cy="461665"/>
          </a:xfrm>
          <a:prstGeom prst="rect">
            <a:avLst/>
          </a:prstGeom>
          <a:ln w="28575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 play musical instruments after  classes.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3" y="3166467"/>
            <a:ext cx="3500002" cy="362976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705205" y="6157045"/>
            <a:ext cx="5151549" cy="461665"/>
          </a:xfrm>
          <a:prstGeom prst="rect">
            <a:avLst/>
          </a:prstGeom>
          <a:ln w="28575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play computer games after classes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358" y="4235101"/>
            <a:ext cx="3743462" cy="233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4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29904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Make up sentences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aphicFrame>
        <p:nvGraphicFramePr>
          <p:cNvPr id="2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0080582"/>
              </p:ext>
            </p:extLst>
          </p:nvPr>
        </p:nvGraphicFramePr>
        <p:xfrm>
          <a:off x="285750" y="1222829"/>
          <a:ext cx="8229600" cy="4455160"/>
        </p:xfrm>
        <a:graphic>
          <a:graphicData uri="http://schemas.openxmlformats.org/drawingml/2006/table">
            <a:tbl>
              <a:tblPr firstRow="1" bandRow="1"/>
              <a:tblGrid>
                <a:gridCol w="1162472"/>
                <a:gridCol w="2520280"/>
                <a:gridCol w="4546848"/>
              </a:tblGrid>
              <a:tr h="37084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dirty="0" smtClean="0"/>
                        <a:t>Who?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dirty="0" smtClean="0"/>
                        <a:t>When?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dirty="0" smtClean="0"/>
                        <a:t>What</a:t>
                      </a:r>
                      <a:r>
                        <a:rPr lang="en-US" baseline="0" dirty="0" smtClean="0"/>
                        <a:t> to do?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</a:rPr>
                        <a:t>I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</a:rPr>
                        <a:t>You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</a:rPr>
                        <a:t>We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</a:rPr>
                        <a:t>They</a:t>
                      </a:r>
                      <a:endParaRPr lang="ru-RU" sz="3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11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endParaRPr lang="en-US" sz="3200" dirty="0" smtClean="0">
                        <a:solidFill>
                          <a:srgbClr val="9900FF"/>
                        </a:solidFill>
                      </a:endParaRP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often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usually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always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never</a:t>
                      </a:r>
                    </a:p>
                    <a:p>
                      <a:pPr algn="l"/>
                      <a:endParaRPr lang="ru-RU" sz="3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</a:rPr>
                        <a:t>read books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</a:rPr>
                        <a:t>walk the dog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</a:rPr>
                        <a:t>feed fish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</a:rPr>
                        <a:t>roller skate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11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</a:rPr>
                        <a:t>He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</a:rPr>
                        <a:t>She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</a:rPr>
                        <a:t>reads books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</a:rPr>
                        <a:t>walks the dog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</a:rPr>
                        <a:t>feeds fish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</a:rPr>
                        <a:t>roller-skates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4" name="Рисунок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945" y="2627085"/>
            <a:ext cx="3498055" cy="410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478" y="1365160"/>
            <a:ext cx="4151132" cy="5834130"/>
          </a:xfrm>
        </p:spPr>
        <p:txBody>
          <a:bodyPr>
            <a:noAutofit/>
          </a:bodyPr>
          <a:lstStyle/>
          <a:p>
            <a:pPr algn="r"/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want -</a:t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play -</a:t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wash -</a:t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miss -</a:t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live -</a:t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fix -</a:t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know -</a:t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040" y="3090931"/>
            <a:ext cx="2183187" cy="3767069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52260" y="167426"/>
            <a:ext cx="7886700" cy="795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Put –s or –</a:t>
            </a:r>
            <a:r>
              <a:rPr lang="en-US" sz="4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.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595610" y="1365160"/>
            <a:ext cx="4151132" cy="5834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want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play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wash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miss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live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fix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know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845" y="5267458"/>
            <a:ext cx="1423115" cy="142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4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040" y="3090931"/>
            <a:ext cx="2183187" cy="3767069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52260" y="0"/>
            <a:ext cx="7886700" cy="795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Put –s or –</a:t>
            </a:r>
            <a:r>
              <a:rPr lang="en-US" sz="4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.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52260" y="1815389"/>
            <a:ext cx="4327301" cy="4707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w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atch -</a:t>
            </a:r>
          </a:p>
          <a:p>
            <a:pPr algn="r"/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do -</a:t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fly -</a:t>
            </a:r>
            <a:endParaRPr lang="en-US" sz="4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  <a:p>
            <a:pPr algn="r"/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help -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buy -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dry -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go -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979561" y="1251938"/>
            <a:ext cx="4327301" cy="5834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watch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do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fli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</a:p>
          <a:p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help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buy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dri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go</a:t>
            </a: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es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845" y="5267458"/>
            <a:ext cx="1423115" cy="142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47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88455" y="207506"/>
            <a:ext cx="88993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Open the brackets</a:t>
            </a:r>
            <a:endParaRPr lang="ru-RU" sz="48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546727" y="2370017"/>
            <a:ext cx="5105400" cy="2727325"/>
            <a:chOff x="1248" y="72"/>
            <a:chExt cx="3216" cy="1718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802" y="72"/>
              <a:ext cx="263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I </a:t>
              </a:r>
              <a:r>
                <a:rPr lang="en-US" sz="2800" i="1" dirty="0" smtClean="0">
                  <a:solidFill>
                    <a:srgbClr val="000000"/>
                  </a:solidFill>
                  <a:latin typeface="OpenSans"/>
                </a:rPr>
                <a:t>(to make) 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friends easily.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46727" y="1446755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56094" y="1384664"/>
            <a:ext cx="5105402" cy="1622426"/>
            <a:chOff x="1248" y="1968"/>
            <a:chExt cx="3216" cy="102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80" y="1968"/>
              <a:ext cx="229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We </a:t>
              </a:r>
              <a:r>
                <a:rPr lang="en-US" sz="2800" i="1" dirty="0" smtClean="0">
                  <a:solidFill>
                    <a:srgbClr val="000000"/>
                  </a:solidFill>
                  <a:latin typeface="OpenSans"/>
                </a:rPr>
                <a:t>(to learn) 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English.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46726" y="3484472"/>
            <a:ext cx="6594478" cy="555625"/>
            <a:chOff x="1248" y="3230"/>
            <a:chExt cx="4154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366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My dad usually </a:t>
              </a:r>
              <a:r>
                <a:rPr lang="en-US" sz="2800" i="1" dirty="0" smtClean="0">
                  <a:solidFill>
                    <a:srgbClr val="000000"/>
                  </a:solidFill>
                  <a:latin typeface="OpenSans"/>
                </a:rPr>
                <a:t>(to get up) 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at 7 a.m.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556096" y="5590978"/>
            <a:ext cx="5105402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184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It </a:t>
              </a:r>
              <a:r>
                <a:rPr lang="en-US" sz="2800" i="1" dirty="0" smtClean="0">
                  <a:solidFill>
                    <a:srgbClr val="000000"/>
                  </a:solidFill>
                  <a:latin typeface="OpenSans"/>
                </a:rPr>
                <a:t>(to sound) 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well.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400646" y="4438576"/>
            <a:ext cx="5736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Sarah (</a:t>
            </a:r>
            <a:r>
              <a:rPr lang="en-US" sz="2800" i="1" dirty="0" smtClean="0">
                <a:solidFill>
                  <a:srgbClr val="000000"/>
                </a:solidFill>
                <a:latin typeface="OpenSans"/>
              </a:rPr>
              <a:t>to speak) 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French well.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  <p:pic>
        <p:nvPicPr>
          <p:cNvPr id="8" name="Рисунок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344" y="5021142"/>
            <a:ext cx="1782686" cy="17826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988" y="251005"/>
            <a:ext cx="2472579" cy="504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5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546727" y="2370017"/>
            <a:ext cx="5105400" cy="2727325"/>
            <a:chOff x="1248" y="72"/>
            <a:chExt cx="3216" cy="1718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802" y="72"/>
              <a:ext cx="229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I make friends easily.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46727" y="1446755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56094" y="1384664"/>
            <a:ext cx="5105402" cy="1622426"/>
            <a:chOff x="1248" y="1968"/>
            <a:chExt cx="3216" cy="102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80" y="1968"/>
              <a:ext cx="188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We learn English.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46726" y="3484472"/>
            <a:ext cx="6134102" cy="555625"/>
            <a:chOff x="1248" y="3230"/>
            <a:chExt cx="3864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337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My dad usually get</a:t>
              </a:r>
              <a:r>
                <a:rPr lang="en-US" sz="2800" dirty="0" smtClean="0">
                  <a:solidFill>
                    <a:srgbClr val="FF0000"/>
                  </a:solidFill>
                  <a:latin typeface="OpenSans"/>
                </a:rPr>
                <a:t>s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up at 7 a.m.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556096" y="5590978"/>
            <a:ext cx="5105402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155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It sound</a:t>
              </a:r>
              <a:r>
                <a:rPr lang="en-US" sz="2800" dirty="0">
                  <a:solidFill>
                    <a:srgbClr val="FF0000"/>
                  </a:solidFill>
                  <a:latin typeface="OpenSans"/>
                </a:rPr>
                <a:t>s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well.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400646" y="4438576"/>
            <a:ext cx="5736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Sarah speak</a:t>
            </a:r>
            <a:r>
              <a:rPr lang="en-US" sz="2800" dirty="0">
                <a:solidFill>
                  <a:srgbClr val="FF0000"/>
                </a:solidFill>
                <a:latin typeface="OpenSans"/>
              </a:rPr>
              <a:t>s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 French well.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61577" y="420423"/>
            <a:ext cx="3807005" cy="870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3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972" y="262499"/>
            <a:ext cx="8603086" cy="1059385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Make these sentences negative.</a:t>
            </a:r>
            <a:endParaRPr lang="ru-RU" sz="3600" b="1" i="1" u="sng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133600" y="2599774"/>
            <a:ext cx="6032505" cy="2244725"/>
            <a:chOff x="1248" y="376"/>
            <a:chExt cx="3800" cy="1414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758" y="376"/>
              <a:ext cx="329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You always take photos by smart phone.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33600" y="1774277"/>
            <a:ext cx="5105400" cy="2054227"/>
            <a:chOff x="1248" y="2030"/>
            <a:chExt cx="3216" cy="1294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930" y="3033"/>
              <a:ext cx="158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I often  ride a bike.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133600" y="2612478"/>
            <a:ext cx="5302252" cy="2171702"/>
            <a:chOff x="1248" y="2640"/>
            <a:chExt cx="3340" cy="1368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930" y="3717"/>
              <a:ext cx="265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Tom usually works on Saturdays.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133600" y="1699665"/>
            <a:ext cx="6310316" cy="2306640"/>
            <a:chOff x="1248" y="2127"/>
            <a:chExt cx="3975" cy="1453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77" y="2127"/>
              <a:ext cx="34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Jess always makes her bed in the morning.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133600" y="5149299"/>
            <a:ext cx="5105402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1" y="3239"/>
              <a:ext cx="266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Monkey eats bananas every day.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1" y="2612944"/>
            <a:ext cx="3586900" cy="4310714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279" y="5106433"/>
            <a:ext cx="1518779" cy="151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9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972" y="262499"/>
            <a:ext cx="8603086" cy="1059385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Look at these sentences and explain the usage of  the verb </a:t>
            </a:r>
            <a:r>
              <a:rPr lang="en-US" sz="3600" b="1" i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to be</a:t>
            </a:r>
            <a:endParaRPr lang="ru-RU" sz="3600" b="1" i="1" u="sng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133600" y="4288874"/>
            <a:ext cx="5983290" cy="555625"/>
            <a:chOff x="1248" y="1440"/>
            <a:chExt cx="3769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867" y="1463"/>
              <a:ext cx="315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 dirty="0" smtClean="0">
                  <a:solidFill>
                    <a:schemeClr val="bg1"/>
                  </a:solidFill>
                </a:rPr>
                <a:t>You and your brother </a:t>
              </a:r>
              <a:r>
                <a:rPr lang="en-US" sz="2400" dirty="0" smtClean="0">
                  <a:solidFill>
                    <a:srgbClr val="FFFF00"/>
                  </a:solidFill>
                </a:rPr>
                <a:t>are</a:t>
              </a:r>
              <a:r>
                <a:rPr lang="en-US" sz="2400" dirty="0" smtClean="0">
                  <a:solidFill>
                    <a:schemeClr val="bg1"/>
                  </a:solidFill>
                </a:rPr>
                <a:t> very friendly.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33600" y="1769514"/>
            <a:ext cx="5105400" cy="560388"/>
            <a:chOff x="1248" y="2027"/>
            <a:chExt cx="3216" cy="353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883" y="2027"/>
              <a:ext cx="248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 dirty="0" smtClean="0">
                  <a:solidFill>
                    <a:schemeClr val="bg1"/>
                  </a:solidFill>
                </a:rPr>
                <a:t>George </a:t>
              </a:r>
              <a:r>
                <a:rPr lang="en-US" sz="2400" dirty="0" smtClean="0">
                  <a:solidFill>
                    <a:srgbClr val="FFFF00"/>
                  </a:solidFill>
                </a:rPr>
                <a:t>is</a:t>
              </a:r>
              <a:r>
                <a:rPr lang="en-US" sz="2400" dirty="0" smtClean="0">
                  <a:solidFill>
                    <a:schemeClr val="bg1"/>
                  </a:solidFill>
                </a:rPr>
                <a:t> a good programmer.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133600" y="2563265"/>
            <a:ext cx="5948365" cy="604838"/>
            <a:chOff x="1248" y="2609"/>
            <a:chExt cx="3747" cy="381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36" y="2609"/>
              <a:ext cx="325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 dirty="0" smtClean="0">
                  <a:solidFill>
                    <a:schemeClr val="bg1"/>
                  </a:solidFill>
                </a:rPr>
                <a:t>Kim and Audrey </a:t>
              </a:r>
              <a:r>
                <a:rPr lang="en-US" sz="2400" dirty="0" smtClean="0">
                  <a:solidFill>
                    <a:srgbClr val="FFFF00"/>
                  </a:solidFill>
                </a:rPr>
                <a:t>are</a:t>
              </a:r>
              <a:r>
                <a:rPr lang="en-US" sz="2400" dirty="0" smtClean="0">
                  <a:solidFill>
                    <a:schemeClr val="bg1"/>
                  </a:solidFill>
                </a:rPr>
                <a:t> talented designers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133600" y="3450674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81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 dirty="0" smtClean="0">
                  <a:solidFill>
                    <a:schemeClr val="bg1"/>
                  </a:solidFill>
                </a:rPr>
                <a:t>I </a:t>
              </a:r>
              <a:r>
                <a:rPr lang="en-US" sz="2400" dirty="0" smtClean="0">
                  <a:solidFill>
                    <a:srgbClr val="FFFF00"/>
                  </a:solidFill>
                </a:rPr>
                <a:t>am </a:t>
              </a:r>
              <a:r>
                <a:rPr lang="en-US" sz="2400" dirty="0" smtClean="0">
                  <a:solidFill>
                    <a:schemeClr val="bg1"/>
                  </a:solidFill>
                </a:rPr>
                <a:t>a good at sports.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133600" y="5149299"/>
            <a:ext cx="5815015" cy="555625"/>
            <a:chOff x="1248" y="3230"/>
            <a:chExt cx="3663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1" y="3239"/>
              <a:ext cx="313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 dirty="0" smtClean="0">
                  <a:solidFill>
                    <a:schemeClr val="bg1"/>
                  </a:solidFill>
                </a:rPr>
                <a:t>My granny </a:t>
              </a:r>
              <a:r>
                <a:rPr lang="en-US" sz="2400" dirty="0" smtClean="0">
                  <a:solidFill>
                    <a:srgbClr val="FFFF00"/>
                  </a:solidFill>
                </a:rPr>
                <a:t>is</a:t>
              </a:r>
              <a:r>
                <a:rPr lang="en-US" sz="2400" dirty="0" smtClean="0">
                  <a:solidFill>
                    <a:schemeClr val="bg1"/>
                  </a:solidFill>
                </a:rPr>
                <a:t> the best fairy tales writer.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1" y="2612944"/>
            <a:ext cx="3586900" cy="431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972" y="262499"/>
            <a:ext cx="8603086" cy="1059385"/>
          </a:xfrm>
        </p:spPr>
        <p:txBody>
          <a:bodyPr>
            <a:noAutofit/>
          </a:bodyPr>
          <a:lstStyle/>
          <a:p>
            <a:pPr algn="ctr"/>
            <a:r>
              <a:rPr lang="en-US" sz="3600" b="1" i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Keys</a:t>
            </a:r>
            <a:endParaRPr lang="ru-RU" sz="3600" b="1" i="1" u="sng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768316" y="2455875"/>
            <a:ext cx="5821368" cy="2549525"/>
            <a:chOff x="1248" y="184"/>
            <a:chExt cx="3667" cy="1606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757" y="184"/>
              <a:ext cx="315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You </a:t>
              </a:r>
              <a:r>
                <a:rPr lang="en-US" sz="2400" dirty="0" smtClean="0">
                  <a:solidFill>
                    <a:srgbClr val="FFFF00"/>
                  </a:solidFill>
                </a:rPr>
                <a:t>don’t</a:t>
              </a:r>
              <a:r>
                <a:rPr lang="en-US" sz="2400" dirty="0" smtClean="0">
                  <a:solidFill>
                    <a:prstClr val="white"/>
                  </a:solidFill>
                </a:rPr>
                <a:t> take photos by smart phone.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692116" y="1584794"/>
            <a:ext cx="5105400" cy="2341565"/>
            <a:chOff x="1248" y="2030"/>
            <a:chExt cx="3216" cy="1475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805" y="3214"/>
              <a:ext cx="157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I </a:t>
              </a:r>
              <a:r>
                <a:rPr lang="en-US" sz="2400" dirty="0" smtClean="0">
                  <a:solidFill>
                    <a:srgbClr val="FFFF00"/>
                  </a:solidFill>
                </a:rPr>
                <a:t>don’t</a:t>
              </a:r>
              <a:r>
                <a:rPr lang="en-US" sz="2400" dirty="0" smtClean="0">
                  <a:solidFill>
                    <a:prstClr val="white"/>
                  </a:solidFill>
                </a:rPr>
                <a:t> ride a bike.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723290" y="2554350"/>
            <a:ext cx="5140327" cy="2328864"/>
            <a:chOff x="1248" y="2640"/>
            <a:chExt cx="3238" cy="1467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85" y="3816"/>
              <a:ext cx="270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Tom </a:t>
              </a:r>
              <a:r>
                <a:rPr lang="en-US" sz="2400" dirty="0" smtClean="0">
                  <a:solidFill>
                    <a:srgbClr val="FFFF00"/>
                  </a:solidFill>
                </a:rPr>
                <a:t>doesn’t</a:t>
              </a:r>
              <a:r>
                <a:rPr lang="en-US" sz="2400" dirty="0" smtClean="0">
                  <a:solidFill>
                    <a:prstClr val="white"/>
                  </a:solidFill>
                </a:rPr>
                <a:t> work on Saturdays.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758531" y="1515719"/>
            <a:ext cx="6273804" cy="2563815"/>
            <a:chOff x="1248" y="1965"/>
            <a:chExt cx="3952" cy="1615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63" y="1965"/>
              <a:ext cx="343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Jess </a:t>
              </a:r>
              <a:r>
                <a:rPr lang="en-US" sz="2400" dirty="0" smtClean="0">
                  <a:solidFill>
                    <a:srgbClr val="FFFF00"/>
                  </a:solidFill>
                </a:rPr>
                <a:t>doesn’t</a:t>
              </a:r>
              <a:r>
                <a:rPr lang="en-US" sz="2400" dirty="0" smtClean="0">
                  <a:solidFill>
                    <a:prstClr val="white"/>
                  </a:solidFill>
                </a:rPr>
                <a:t> make her bed in the morning.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844516" y="5463801"/>
            <a:ext cx="6094416" cy="555625"/>
            <a:chOff x="1248" y="3230"/>
            <a:chExt cx="3839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1" y="3239"/>
              <a:ext cx="330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Monkey </a:t>
              </a:r>
              <a:r>
                <a:rPr lang="en-US" sz="2400" dirty="0" smtClean="0">
                  <a:solidFill>
                    <a:srgbClr val="FFFF00"/>
                  </a:solidFill>
                </a:rPr>
                <a:t>doesn’t</a:t>
              </a:r>
              <a:r>
                <a:rPr lang="en-US" sz="2400" dirty="0" smtClean="0">
                  <a:solidFill>
                    <a:prstClr val="white"/>
                  </a:solidFill>
                </a:rPr>
                <a:t> eat bananas e</a:t>
              </a:r>
              <a:r>
                <a:rPr lang="en-US" sz="2400" b="1" dirty="0" smtClean="0">
                  <a:solidFill>
                    <a:prstClr val="white"/>
                  </a:solidFill>
                </a:rPr>
                <a:t>v</a:t>
              </a:r>
              <a:r>
                <a:rPr lang="en-US" sz="2400" dirty="0" smtClean="0">
                  <a:solidFill>
                    <a:prstClr val="white"/>
                  </a:solidFill>
                </a:rPr>
                <a:t>ery day.</a:t>
              </a: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84939" y="1778493"/>
            <a:ext cx="4226604" cy="510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4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98708" y="237179"/>
            <a:ext cx="88993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Open the brackets</a:t>
            </a:r>
            <a:endParaRPr lang="ru-RU" sz="48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546727" y="2096968"/>
            <a:ext cx="5859464" cy="3000375"/>
            <a:chOff x="1248" y="-100"/>
            <a:chExt cx="3691" cy="189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814" y="-100"/>
              <a:ext cx="3125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My younger sister </a:t>
              </a:r>
              <a:r>
                <a:rPr lang="en-US" sz="2800" i="1" dirty="0" smtClean="0">
                  <a:solidFill>
                    <a:srgbClr val="000000"/>
                  </a:solidFill>
                  <a:latin typeface="OpenSans"/>
                </a:rPr>
                <a:t>(to go/not) </a:t>
              </a:r>
            </a:p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to school.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46727" y="1446755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56094" y="1384664"/>
            <a:ext cx="6816730" cy="1622426"/>
            <a:chOff x="1248" y="1968"/>
            <a:chExt cx="4294" cy="102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10" y="1968"/>
              <a:ext cx="383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Hugo and Kate </a:t>
              </a:r>
              <a:r>
                <a:rPr lang="en-US" sz="2800" i="1" dirty="0" smtClean="0">
                  <a:solidFill>
                    <a:srgbClr val="000000"/>
                  </a:solidFill>
                  <a:latin typeface="OpenSans"/>
                </a:rPr>
                <a:t>(to like/not) 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porridge.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46726" y="3484472"/>
            <a:ext cx="6294442" cy="555625"/>
            <a:chOff x="1248" y="3230"/>
            <a:chExt cx="3965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347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Nancy </a:t>
              </a:r>
              <a:r>
                <a:rPr lang="en-US" sz="2800" i="1" dirty="0" smtClean="0">
                  <a:solidFill>
                    <a:srgbClr val="000000"/>
                  </a:solidFill>
                  <a:latin typeface="OpenSans"/>
                </a:rPr>
                <a:t>(to work/not) 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in a hospital.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556096" y="5590981"/>
            <a:ext cx="5545141" cy="954088"/>
            <a:chOff x="1248" y="3230"/>
            <a:chExt cx="3493" cy="601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2961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My aunt </a:t>
              </a:r>
              <a:r>
                <a:rPr lang="en-US" sz="2800" i="1" dirty="0" smtClean="0">
                  <a:solidFill>
                    <a:srgbClr val="000000"/>
                  </a:solidFill>
                  <a:latin typeface="OpenSans"/>
                </a:rPr>
                <a:t>(to play chess/ not) </a:t>
              </a:r>
            </a:p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very good.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382346" y="4566140"/>
            <a:ext cx="61897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We </a:t>
            </a:r>
            <a:r>
              <a:rPr lang="en-US" sz="2800" i="1" dirty="0" smtClean="0">
                <a:solidFill>
                  <a:srgbClr val="000000"/>
                </a:solidFill>
                <a:latin typeface="OpenSans"/>
              </a:rPr>
              <a:t>(to visit/not) 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library on Sundays.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079" y="4775199"/>
            <a:ext cx="1999705" cy="19997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351" y="397069"/>
            <a:ext cx="2352673" cy="480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95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553255" y="1545585"/>
            <a:ext cx="7248527" cy="2846388"/>
            <a:chOff x="1302" y="-418"/>
            <a:chExt cx="4566" cy="1793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591" y="1375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315" y="1005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774" y="-418"/>
              <a:ext cx="4094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My younger sister </a:t>
              </a:r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doesn’t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go to school.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389" y="1025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72129" y="766232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72123" y="648453"/>
            <a:ext cx="6432558" cy="1620838"/>
            <a:chOff x="1248" y="1969"/>
            <a:chExt cx="4052" cy="1021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57" y="1969"/>
              <a:ext cx="35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Hugo and Kate </a:t>
              </a:r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don’t 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like porridge.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82424" y="2803546"/>
            <a:ext cx="6335720" cy="555625"/>
            <a:chOff x="1248" y="3230"/>
            <a:chExt cx="3991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3504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Nancy </a:t>
              </a:r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doesn’t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work in a hospital.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593556" y="4895582"/>
            <a:ext cx="5465767" cy="954088"/>
            <a:chOff x="1248" y="3230"/>
            <a:chExt cx="3443" cy="601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2911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My aunt </a:t>
              </a:r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doesn’t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play chess </a:t>
              </a:r>
            </a:p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very good.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675" y="3117810"/>
            <a:ext cx="3582558" cy="37401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55537" y="3730020"/>
            <a:ext cx="61897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We </a:t>
            </a:r>
            <a:r>
              <a:rPr lang="en-US" sz="2800" dirty="0" smtClean="0">
                <a:solidFill>
                  <a:srgbClr val="009900"/>
                </a:solidFill>
                <a:latin typeface="OpenSans"/>
              </a:rPr>
              <a:t>don’t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 visit library on Sundays.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</p:spTree>
    <p:extLst>
      <p:ext uri="{BB962C8B-B14F-4D97-AF65-F5344CB8AC3E}">
        <p14:creationId xmlns:p14="http://schemas.microsoft.com/office/powerpoint/2010/main" val="235538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235" y="164684"/>
            <a:ext cx="88993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Put DO or DOES</a:t>
            </a:r>
            <a:endParaRPr lang="ru-RU" sz="48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546727" y="2370017"/>
            <a:ext cx="6942140" cy="2727325"/>
            <a:chOff x="1248" y="72"/>
            <a:chExt cx="4373" cy="1718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802" y="72"/>
              <a:ext cx="381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… the children go to bed very early ?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46727" y="1446755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56094" y="1384664"/>
            <a:ext cx="8278818" cy="1622426"/>
            <a:chOff x="1248" y="1968"/>
            <a:chExt cx="5215" cy="102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80" y="1968"/>
              <a:ext cx="468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… you want cream and sugar in your coffee ?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46726" y="3484472"/>
            <a:ext cx="6273801" cy="555625"/>
            <a:chOff x="1248" y="3230"/>
            <a:chExt cx="3952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3465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… you know that Italian student ?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600701" y="5691383"/>
            <a:ext cx="6445253" cy="555625"/>
            <a:chOff x="1248" y="3230"/>
            <a:chExt cx="4060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352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… they go to the swimming pool? 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359570" y="4557971"/>
            <a:ext cx="53580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OpenSans"/>
              </a:rPr>
              <a:t>… your English lessons seem very difficult? 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  <p:pic>
        <p:nvPicPr>
          <p:cNvPr id="7" name="Рисунок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084" y="5241701"/>
            <a:ext cx="1465487" cy="1465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743" y="2715038"/>
            <a:ext cx="2313580" cy="318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05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546727" y="1800104"/>
            <a:ext cx="6919915" cy="3297238"/>
            <a:chOff x="1248" y="-287"/>
            <a:chExt cx="4359" cy="2077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724" y="-287"/>
              <a:ext cx="388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Do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the children go to bed very early ?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34360" y="81890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458160" y="814122"/>
            <a:ext cx="8380418" cy="1622426"/>
            <a:chOff x="1248" y="1968"/>
            <a:chExt cx="5279" cy="102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80" y="1968"/>
              <a:ext cx="474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Do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you want cream and sugar in your coffee ?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490579" y="3035270"/>
            <a:ext cx="6373814" cy="555625"/>
            <a:chOff x="1248" y="3230"/>
            <a:chExt cx="4015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352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Do 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you know that Italian student ?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600701" y="5691383"/>
            <a:ext cx="6546853" cy="555625"/>
            <a:chOff x="1248" y="3230"/>
            <a:chExt cx="4124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359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9900"/>
                  </a:solidFill>
                  <a:latin typeface="OpenSans"/>
                </a:rPr>
                <a:t>Do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they go to the swimming pool? 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320761" y="4077439"/>
            <a:ext cx="54554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9900"/>
                </a:solidFill>
                <a:latin typeface="OpenSans"/>
              </a:rPr>
              <a:t>Does</a:t>
            </a:r>
            <a:r>
              <a:rPr lang="en-US" sz="2800" dirty="0" smtClean="0">
                <a:solidFill>
                  <a:prstClr val="black"/>
                </a:solidFill>
                <a:latin typeface="OpenSans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OpenSans"/>
              </a:rPr>
              <a:t>your English lessons </a:t>
            </a:r>
            <a:endParaRPr lang="en-US" sz="2800" dirty="0" smtClean="0">
              <a:solidFill>
                <a:prstClr val="black"/>
              </a:solidFill>
              <a:latin typeface="OpenSans"/>
            </a:endParaRPr>
          </a:p>
          <a:p>
            <a:r>
              <a:rPr lang="en-US" sz="2800" dirty="0" smtClean="0">
                <a:solidFill>
                  <a:prstClr val="black"/>
                </a:solidFill>
                <a:latin typeface="OpenSans"/>
              </a:rPr>
              <a:t>seem </a:t>
            </a:r>
            <a:r>
              <a:rPr lang="en-US" sz="2800" dirty="0">
                <a:solidFill>
                  <a:prstClr val="black"/>
                </a:solidFill>
                <a:latin typeface="OpenSans"/>
              </a:rPr>
              <a:t>very difficult? 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30676" y="2741808"/>
            <a:ext cx="2999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4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448" y="281762"/>
            <a:ext cx="8899300" cy="795801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Correct these sentences</a:t>
            </a:r>
            <a:r>
              <a:rPr lang="en-US" sz="4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.</a:t>
            </a:r>
            <a:endParaRPr lang="ru-RU" sz="48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16014" y="1767026"/>
            <a:ext cx="1784350" cy="528638"/>
            <a:chOff x="1248" y="2030"/>
            <a:chExt cx="1124" cy="333"/>
          </a:xfrm>
        </p:grpSpPr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28663" y="3631932"/>
            <a:ext cx="520700" cy="479425"/>
            <a:chOff x="1248" y="2640"/>
            <a:chExt cx="328" cy="302"/>
          </a:xfrm>
        </p:grpSpPr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28666" y="5438311"/>
            <a:ext cx="520700" cy="479425"/>
            <a:chOff x="1248" y="3230"/>
            <a:chExt cx="328" cy="302"/>
          </a:xfrm>
        </p:grpSpPr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7586774" y="1427729"/>
            <a:ext cx="326625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Sans"/>
              </a:rPr>
              <a:t>?</a:t>
            </a:r>
            <a:endParaRPr lang="ru-RU" sz="4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978295" y="2603769"/>
            <a:ext cx="443109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Sans"/>
              </a:rPr>
              <a:t>?</a:t>
            </a:r>
            <a:endParaRPr lang="ru-RU" sz="4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869" y="1479264"/>
            <a:ext cx="795003" cy="7950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010" y="4170970"/>
            <a:ext cx="2847262" cy="266574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14499" y="1370677"/>
            <a:ext cx="1027653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397223" y="1609169"/>
            <a:ext cx="1414491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often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00498" y="1370676"/>
            <a:ext cx="1565621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watch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482732" y="1778915"/>
            <a:ext cx="780984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TV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372642" y="1585572"/>
            <a:ext cx="830677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377756" y="3445058"/>
            <a:ext cx="1332416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Does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697604" y="2958705"/>
            <a:ext cx="1224823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your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476022" y="3144070"/>
            <a:ext cx="1932260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teacher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244319" y="3641380"/>
            <a:ext cx="1510350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speak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178701" y="2999828"/>
            <a:ext cx="1746568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French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553481" y="5075815"/>
            <a:ext cx="1191397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they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689129" y="4734403"/>
            <a:ext cx="830677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947144" y="5807579"/>
            <a:ext cx="1109599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visit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422072" y="5011039"/>
            <a:ext cx="2120645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Moscow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184990" y="5965845"/>
            <a:ext cx="2635658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 summer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057183" y="4995553"/>
            <a:ext cx="443109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Sans"/>
              </a:rPr>
              <a:t>?</a:t>
            </a:r>
            <a:endParaRPr lang="ru-RU" sz="4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543" y="3371767"/>
            <a:ext cx="795003" cy="795003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856" y="6020878"/>
            <a:ext cx="795003" cy="79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73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4.16667E-6 -7.40741E-7 C -0.0033 0.00509 -0.0066 0.00995 -0.00955 0.01481 C -0.01129 0.01759 -0.01268 0.02083 -0.01441 0.02338 C -0.01736 0.02778 -0.01997 0.03333 -0.02396 0.03611 C -0.02604 0.0375 -0.02813 0.03866 -0.03021 0.04028 C -0.03195 0.04167 -0.03334 0.04352 -0.03507 0.04468 C -0.04115 0.04861 -0.04219 0.04815 -0.04775 0.05093 C -0.05035 0.05231 -0.05295 0.05417 -0.05573 0.05509 C -0.0592 0.05648 -0.06302 0.05648 -0.06684 0.05741 L -0.14288 0.05509 C -0.14983 0.05486 -0.15677 0.0537 -0.16354 0.05301 C -0.17257 0.05231 -0.1816 0.05185 -0.19063 0.05093 C -0.20174 0.04977 -0.21285 0.04838 -0.22396 0.04676 C -0.22865 0.04606 -0.23351 0.04514 -0.2382 0.04468 C -0.24723 0.04375 -0.25625 0.04305 -0.26511 0.04236 C -0.28473 0.03727 -0.26025 0.04375 -0.28264 0.03819 C -0.28525 0.0375 -0.28785 0.03657 -0.29063 0.03611 C -0.29584 0.03518 -0.30122 0.03472 -0.30643 0.03403 C -0.33073 0.02755 -0.29254 0.0375 -0.32709 0.02963 C -0.32917 0.02917 -0.33125 0.02824 -0.33351 0.02755 C -0.33716 0.02662 -0.3408 0.02616 -0.34462 0.02546 C -0.34775 0.02477 -0.35087 0.02407 -0.35417 0.02338 C -0.36459 0.0213 -0.37188 0.0206 -0.38264 0.01921 C -0.38525 0.01852 -0.38802 0.01782 -0.39063 0.01713 C -0.39219 0.01643 -0.39375 0.01528 -0.39532 0.01481 C -0.40174 0.01319 -0.40834 0.01343 -0.41441 0.01065 C -0.41598 0.00995 -0.41754 0.00903 -0.4191 0.00856 C -0.42344 0.00764 -0.42761 0.00741 -0.43195 0.00648 C -0.4408 0.00463 -0.4382 0.0044 -0.44618 0.00208 C -0.45139 0.00069 -0.45677 -0.0007 -0.46198 -0.00208 C -0.46841 -0.0037 -0.47691 -0.00579 -0.48264 -0.00833 C -0.48577 -0.00972 -0.48889 -0.01157 -0.49219 -0.01273 C -0.49427 -0.01343 -0.49653 -0.01389 -0.49861 -0.01482 C -0.50174 -0.01597 -0.50469 -0.01829 -0.50799 -0.01898 C -0.51459 -0.02037 -0.51806 -0.02083 -0.52396 -0.02315 C -0.52709 -0.02454 -0.53021 -0.02639 -0.53351 -0.02755 C -0.5375 -0.02894 -0.54375 -0.03102 -0.54775 -0.03171 C -0.54931 -0.03195 -0.55087 -0.03171 -0.55243 -0.03171 " pathEditMode="relative" ptsTypes="AAAAAAAAAAAAAAAAAAAAAAAAAAAAAAAAAAAAAAA">
                                      <p:cBhvr>
                                        <p:cTn id="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-0.00023 L -0.02084 -3.33333E-6 L -0.004 0.00718 L 0.00156 0.00973 C 0.00347 0.01065 0.00555 0.01111 0.00729 0.01227 C 0.00868 0.01297 0.00989 0.01389 0.01146 0.01459 C 0.01371 0.01551 0.02309 0.01621 0.02413 0.01644 C 0.03628 0.01598 0.04861 0.01598 0.06076 0.01551 C 0.06319 0.01551 0.06562 0.01505 0.06771 0.01459 C 0.06927 0.01436 0.08021 0.01135 0.08333 0.00973 C 0.08628 0.00811 0.09166 0.00486 0.09166 0.00486 L 0.09739 -0.00509 L 0.09878 -0.00764 L 0.10017 -0.00995 C 0.10208 -0.01736 0.10052 -0.01389 0.10434 -0.0206 L 0.1059 -0.02314 C 0.10538 -0.02477 0.10659 -0.02685 0.10434 -0.02801 C 0.10139 -0.02939 0.09687 -0.02847 0.09305 -0.02893 C 0.09166 -0.02893 0.09028 -0.02939 0.08889 -0.02963 C 0.0875 -0.03009 0.08628 -0.03078 0.08472 -0.03125 C 0.08298 -0.03171 0.08055 -0.03148 0.07899 -0.03217 C 0.07326 -0.03472 0.0776 -0.03449 0.07899 -0.03449 " pathEditMode="relative" rAng="0" ptsTypes="AAAAAAAAAAAAAAAAAAAA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7" y="-8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2.77778E-7 0.00023 C 0.00521 0.00185 0.01094 0.00324 0.01597 0.00556 C 0.01806 0.00648 0.01962 0.00833 0.02153 0.00926 C 0.03663 0.01713 0.01684 0.00417 0.03229 0.01505 C 0.03837 0.01435 0.04462 0.01458 0.05035 0.01296 C 0.0526 0.0125 0.05399 0.01019 0.05608 0.00926 C 0.05937 0.00764 0.06667 0.00556 0.06667 0.00579 C 0.06858 0.0037 0.07031 0.00162 0.07205 -7.40741E-7 C 0.07396 -0.00139 0.07622 -0.00208 0.07778 -0.0037 C 0.0908 -0.01968 0.08125 -0.00949 0.08663 -0.0206 C 0.08906 -0.02593 0.09184 -0.02778 0.09583 -0.03194 C 0.09618 -0.0338 0.09653 -0.03588 0.09757 -0.0375 C 0.10556 -0.05 0.10069 -0.03657 0.1066 -0.04884 C 0.10747 -0.05046 0.10781 -0.05255 0.10833 -0.0544 C 0.1092 -0.05741 0.11042 -0.06366 0.11042 -0.06343 " pathEditMode="relative" rAng="0" ptsTypes="AAAAAAAAAAAAAAAA">
                                      <p:cBhvr>
                                        <p:cTn id="1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-24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4.72222E-6 0.00023 C 0.00191 0.0044 0.00381 0.00879 0.0059 0.01296 C 0.00833 0.01759 0.01163 0.025 0.01493 0.02801 C 0.01614 0.02893 0.01701 0.0294 0.01805 0.02986 C 0.01927 0.03194 0.01996 0.03426 0.02118 0.03565 C 0.02309 0.0375 0.02517 0.03819 0.02743 0.03935 L 0.03333 0.04305 C 0.03611 0.04375 0.03888 0.04421 0.04149 0.0449 C 0.04322 0.04537 0.04479 0.04629 0.0467 0.04676 C 0.04861 0.04745 0.05052 0.04815 0.05277 0.04884 C 0.06059 0.04815 0.0684 0.04861 0.07621 0.04676 C 0.07725 0.04652 0.07812 0.04421 0.07916 0.04305 C 0.08003 0.04213 0.08125 0.04213 0.08229 0.0412 C 0.08437 0.03912 0.08628 0.03611 0.08836 0.03379 L 0.09149 0.02986 C 0.09236 0.0287 0.09357 0.02777 0.09444 0.02615 C 0.09548 0.0243 0.09652 0.02268 0.09756 0.0206 C 0.10451 0.00486 0.09357 0.02569 0.1026 0.00926 C 0.10381 -0.00139 0.10277 0.00277 0.10486 -0.00371 " pathEditMode="relative" rAng="0" ptsTypes="AAAAAAAAAAAAAAAAAAAA">
                                      <p:cBhvr>
                                        <p:cTn id="1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3" y="224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3.61111E-6 -4.81481E-6 C 0.00225 0.0051 0.00399 0.01088 0.00694 0.01505 C 0.0092 0.01852 0.01267 0.02014 0.01545 0.02269 L 0.02396 0.0301 L 0.02812 0.03218 C 0.03472 0.03149 0.04132 0.03125 0.04791 0.0301 C 0.05416 0.02917 0.05017 0.02755 0.05625 0.02454 C 0.0585 0.02338 0.06111 0.02338 0.06337 0.02269 C 0.07326 0.01968 0.06493 0.02199 0.07326 0.01899 C 0.07517 0.01829 0.07691 0.0176 0.07882 0.01713 C 0.08021 0.01574 0.08159 0.01436 0.08316 0.0132 C 0.08941 0.00903 0.08559 0.01436 0.09149 0.00764 C 0.09305 0.00602 0.09427 0.00371 0.09583 0.00209 C 0.09705 0.00047 0.09878 -0.00023 0.1 -0.00185 C 0.11094 -0.01388 0.09791 -0.00185 0.1085 -0.01111 C 0.11198 -0.02546 0.10729 -0.00787 0.11267 -0.02245 C 0.11597 -0.03101 0.11232 -0.02569 0.11562 -0.02986 " pathEditMode="relative" ptsTypes="AAAAAAAAAAAAAAAAAA">
                                      <p:cBhvr>
                                        <p:cTn id="1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2.5E-6 0.00023 C -0.004 0.00255 -0.00781 0.00417 -0.01129 0.00741 C -0.01268 0.0088 -0.01285 0.01135 -0.01389 0.0132 C -0.01511 0.01574 -0.01597 0.01852 -0.01754 0.02061 C -0.01858 0.02223 -0.02014 0.02315 -0.02118 0.02431 C -0.02327 0.02686 -0.02535 0.0294 -0.02743 0.03195 C -0.02865 0.03334 -0.02986 0.03426 -0.03108 0.03565 C -0.03334 0.03797 -0.03507 0.04098 -0.03733 0.04329 C -0.04045 0.04607 -0.04393 0.04815 -0.04722 0.0507 C -0.04879 0.05186 -0.05052 0.05348 -0.05226 0.0544 L -0.05972 0.05811 L -0.06337 0.06019 C -0.07031 0.05949 -0.08559 0.0588 -0.09445 0.05625 C -0.09775 0.05533 -0.10104 0.05417 -0.10434 0.05255 C -0.10556 0.05186 -0.10677 0.05093 -0.10799 0.0507 C -0.11216 0.04977 -0.11615 0.04954 -0.12031 0.04885 C -0.12587 0.04607 -0.12847 0.04422 -0.13403 0.04329 C -0.16337 0.03773 -0.13577 0.04422 -0.15504 0.03936 C -0.15625 0.03889 -0.15747 0.0382 -0.15868 0.0375 C -0.16042 0.03681 -0.16216 0.03635 -0.16372 0.03565 C -0.16615 0.03449 -0.17118 0.03195 -0.17118 0.03218 C -0.17275 0.0301 -0.17431 0.02778 -0.17622 0.02639 C -0.17934 0.02338 -0.18611 0.01875 -0.18611 0.01898 C -0.18733 0.0169 -0.18837 0.01482 -0.18976 0.0132 C -0.19097 0.01181 -0.19236 0.01088 -0.19358 0.00949 C -0.19618 0.00579 -0.19844 0.00186 -0.20087 -0.00185 L -0.20469 -0.0074 L -0.20834 -0.01319 C -0.20886 -0.01504 -0.20886 -0.01713 -0.20955 -0.01875 C -0.21059 -0.0206 -0.21216 -0.02106 -0.2132 -0.02245 C -0.21424 -0.02361 -0.21493 -0.025 -0.21563 -0.02615 " pathEditMode="relative" rAng="0" ptsTypes="AAAAAAAAAAAAAAAAAAAAAAAAAAAAAAAA">
                                      <p:cBhvr>
                                        <p:cTn id="1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81" y="169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2.5E-6 1.11111E-6 C -0.00104 0.00625 -0.00173 0.0125 -0.00295 0.01875 C -0.00451 0.02685 -0.00677 0.03518 -0.01128 0.0412 C -0.02066 0.0537 -0.01059 0.0419 -0.01979 0.04884 C -0.02274 0.05092 -0.025 0.05486 -0.0283 0.05625 L -0.03663 0.06018 C -0.03802 0.06065 -0.03941 0.06157 -0.04097 0.06204 C -0.04288 0.0625 -0.04462 0.06319 -0.04653 0.06389 C -0.04896 0.06458 -0.05121 0.06505 -0.05364 0.06574 C -0.05503 0.0662 -0.05642 0.06713 -0.05781 0.06759 C -0.06059 0.06852 -0.06354 0.06875 -0.06632 0.06944 C -0.06996 0.0706 -0.07361 0.07268 -0.0776 0.07315 L -0.09166 0.07523 C -0.10937 0.07454 -0.12726 0.0743 -0.14514 0.07315 C -0.15017 0.07292 -0.15364 0.06574 -0.15781 0.06389 C -0.16354 0.06134 -0.16076 0.06296 -0.16632 0.0581 C -0.16719 0.05625 -0.16771 0.05393 -0.1691 0.05255 C -0.17066 0.05069 -0.17291 0.05023 -0.17465 0.04884 C -0.1776 0.04653 -0.18038 0.04375 -0.18316 0.0412 C -0.18437 0.04005 -0.18611 0.04028 -0.18732 0.03935 C -0.19253 0.03588 -0.19114 0.03518 -0.19583 0.03009 C -0.19705 0.02847 -0.19878 0.02778 -0.2 0.02616 C -0.20156 0.02454 -0.20295 0.02268 -0.20434 0.0206 C -0.20937 0.0118 -0.20851 0.00972 -0.21406 0.0037 C -0.21493 0.00278 -0.21597 0.00231 -0.21684 0.00185 " pathEditMode="relative" ptsTypes="AAAAAAAAAAAAAAAAAAAAAAAAAA">
                                      <p:cBhvr>
                                        <p:cTn id="2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46 0.01759 L -0.04046 0.01782 C -0.03507 0.02014 -0.02865 0.02199 -0.02344 0.025 C -0.00625 0.03426 -0.02761 0.02824 -0.00764 0.03264 C -0.00487 0.0338 -0.00174 0.03495 0.00138 0.03634 C 0.00538 0.03866 0.00902 0.04282 0.01423 0.04375 C 0.01805 0.04445 0.02152 0.04491 0.02534 0.0456 C 0.02743 0.04607 0.02968 0.04699 0.03194 0.04745 C 0.0401 0.04907 0.0552 0.05046 0.06284 0.05139 C 0.08715 0.0507 0.11128 0.05093 0.13541 0.04931 C 0.1427 0.04907 0.15781 0.0456 0.16649 0.04375 C 0.18593 0.03264 0.15468 0.04977 0.18628 0.03634 C 0.18923 0.03495 0.19218 0.03403 0.19513 0.03264 C 0.19739 0.03148 0.19947 0.02986 0.20191 0.0287 C 0.20364 0.02801 0.20625 0.02778 0.20833 0.02685 C 0.21284 0.02477 0.21718 0.02199 0.2217 0.01945 L 0.24149 0.0081 L 0.24809 0.0044 C 0.25034 0.00324 0.25277 0.00232 0.25451 0.0007 C 0.26319 -0.00648 0.25868 -0.00347 0.26805 -0.0088 C 0.27187 -0.01898 0.27048 -0.01852 0.27656 -0.02546 C 0.27743 -0.02616 0.27829 -0.02685 0.27934 -0.02731 " pathEditMode="relative" rAng="0" ptsTypes="AAAAAAAAAAAAAAAAAAAAAA">
                                      <p:cBhvr>
                                        <p:cTn id="2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-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0.00833 L -0.01562 -0.0081 C -0.02118 -0.00232 -0.0243 -0.00023 -0.02829 0.00671 C -0.02951 0.00903 -0.03072 0.01181 -0.03194 0.01435 C -0.03281 0.01597 -0.0335 0.01806 -0.03437 0.01991 C -0.03645 0.02338 -0.03923 0.02708 -0.04201 0.02917 C -0.04357 0.03056 -0.04895 0.03241 -0.05069 0.0331 C -0.06336 0.03241 -0.07638 0.03218 -0.08923 0.03102 C -0.09166 0.03079 -0.09774 0.02824 -0.10034 0.02731 C -0.11232 0.02338 -0.10052 0.02778 -0.11406 0.02361 C -0.12569 0.02014 -0.11319 0.02338 -0.12274 0.01991 C -0.12482 0.01898 -0.1269 0.01852 -0.12899 0.01806 C -0.13038 0.01667 -0.13159 0.01528 -0.13281 0.01435 C -0.13576 0.01157 -0.13819 0.00995 -0.14149 0.00856 C -0.14479 0.00718 -0.14826 0.00648 -0.15156 0.00486 L -0.15885 0.00116 C -0.16006 0.00046 -0.16128 -0.00046 -0.16267 -0.00069 C -0.1651 -0.00139 -0.16753 -0.00185 -0.16996 -0.00255 C -0.18177 -0.00625 -0.16927 -0.00278 -0.17881 -0.00648 C -0.1809 -0.00718 -0.18298 -0.00764 -0.18506 -0.00833 C -0.18975 -0.00972 -0.18958 -0.00995 -0.19357 -0.01204 C -0.19236 -0.01389 -0.19149 -0.01644 -0.18993 -0.01759 C -0.18819 -0.01898 -0.18576 -0.01875 -0.18385 -0.01944 C -0.18072 -0.0206 -0.1802 -0.0213 -0.1776 -0.02315 " pathEditMode="relative" rAng="0" ptsTypes="AAAAAAAAAAAAAAAAAAAAAAAA">
                                      <p:cBhvr>
                                        <p:cTn id="2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6" y="131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2.22222E-6 C 0.00468 0.00185 0.00937 0.00324 0.01406 0.00556 C 0.01597 0.00648 0.0177 0.00834 0.01961 0.00926 C 0.02326 0.01088 0.0309 0.0132 0.0309 0.0132 C 0.03611 0.0125 0.04132 0.01227 0.04635 0.01111 C 0.05017 0.01042 0.0618 0.00185 0.0618 0.00185 C 0.06805 -0.0037 0.07448 -0.00833 0.07882 -0.01713 C 0.07968 -0.01898 0.0809 -0.0206 0.08159 -0.02268 C 0.08229 -0.02453 0.08246 -0.02639 0.08298 -0.02824 C 0.08246 -0.03032 0.08142 -0.03194 0.08159 -0.03403 C 0.08194 -0.03611 0.08368 -0.0375 0.08437 -0.03958 C 0.08507 -0.04143 0.08541 -0.04328 0.08576 -0.04537 C 0.08628 -0.04768 0.08663 -0.05023 0.08715 -0.05278 C 0.08767 -0.05463 0.08871 -0.05833 0.08871 -0.05833 " pathEditMode="relative" ptsTypes="AAAAAAAAAAAAAAA">
                                      <p:cBhvr>
                                        <p:cTn id="2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63 -0.00023 L 0.03663 2.22222E-6 C 0.01979 0.00139 0.01423 0.00347 -0.00209 -0.00023 C -0.00538 -0.00093 -0.00816 -0.00255 -0.01129 -0.00394 C -0.0158 -0.00625 -0.02084 -0.00834 -0.02466 -0.01158 C -0.03334 -0.01898 -0.029 -0.01574 -0.03837 -0.02107 L -0.0474 -0.03264 C -0.04913 -0.03472 -0.0507 -0.03634 -0.05191 -0.03843 L -0.05643 -0.04607 C -0.06077 -0.06852 -0.06111 -0.06412 -0.05643 -0.09977 L -0.04966 -0.11713 C -0.04913 -0.11898 -0.04879 -0.12107 -0.0474 -0.12269 C -0.04427 -0.12639 -0.04011 -0.12986 -0.03837 -0.13426 L -0.03403 -0.1456 C -0.03472 -0.14931 -0.03837 -0.15718 -0.03403 -0.16088 C -0.03195 -0.16227 -0.02691 -0.16273 -0.02691 -0.1625 " pathEditMode="relative" rAng="0" ptsTypes="AAAAAAAAAAAAAAAA">
                                      <p:cBhvr>
                                        <p:cTn id="3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-803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3.05556E-6 -4.44444E-6 C 0.00504 0.00069 0.01024 0.00093 0.01545 0.00185 C 0.02014 0.00278 0.025 0.00602 0.02952 0.00741 L 0.03507 0.00949 C 0.0441 0.0088 0.05295 0.00856 0.06198 0.00741 C 0.06389 0.00718 0.0658 0.00671 0.06754 0.00556 C 0.0691 0.00463 0.07031 0.00278 0.0717 0.00185 C 0.07795 -0.00231 0.07483 0.00278 0.0816 -0.0037 C 0.08316 -0.00532 0.0842 -0.00787 0.08577 -0.00949 C 0.08854 -0.01227 0.09149 -0.01435 0.09427 -0.0169 C 0.09566 -0.01829 0.09688 -0.01991 0.09844 -0.0206 L 0.10278 -0.02269 C 0.10417 -0.02454 0.10538 -0.02662 0.10695 -0.02824 C 0.10833 -0.02963 0.11007 -0.03032 0.11129 -0.03194 C 0.11233 -0.03356 0.1125 -0.03634 0.11406 -0.03773 C 0.11649 -0.03981 0.11962 -0.04005 0.1224 -0.04144 L 0.1309 -0.04514 L 0.13507 -0.04699 C 0.13663 -0.04769 0.13785 -0.04861 0.13941 -0.04884 L 0.14792 -0.05069 " pathEditMode="relative" ptsTypes="AAAAAAAAAAAAAAAAAAAAA">
                                      <p:cBhvr>
                                        <p:cTn id="3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2.96296E-6 L 5.55556E-6 -2.96296E-6 C -0.00329 0.00625 -0.0085 0.01135 -0.00989 0.01875 C -0.01041 0.02107 -0.01058 0.02385 -0.01128 0.02616 C -0.01388 0.03426 -0.01683 0.04213 -0.02117 0.04861 C -0.03315 0.06644 -0.02534 0.05417 -0.03524 0.06551 C -0.0368 0.06736 -0.03784 0.06991 -0.03958 0.0713 C -0.04305 0.07431 -0.04739 0.07547 -0.05086 0.07871 C -0.06163 0.08959 -0.05121 0.07986 -0.06197 0.0882 C -0.06354 0.08936 -0.06475 0.09098 -0.06631 0.0919 C -0.06892 0.09352 -0.07204 0.09399 -0.07465 0.09561 C -0.07656 0.09699 -0.07829 0.09861 -0.08038 0.09931 C -0.08263 0.10047 -0.08506 0.10047 -0.08732 0.10139 C -0.09027 0.10232 -0.09305 0.10371 -0.09583 0.1051 L -0.11267 0.1125 L -0.12117 0.11621 C -0.13159 0.11852 -0.1269 0.11736 -0.13524 0.12014 C -0.14843 0.12871 -0.13246 0.11922 -0.15781 0.12755 C -0.16145 0.12871 -0.16683 0.13079 -0.17048 0.13125 C -0.1901 0.13449 -0.18072 0.13172 -0.19722 0.13519 C -0.19965 0.13565 -0.2019 0.13611 -0.20433 0.13704 C -0.20711 0.13797 -0.20989 0.14005 -0.21267 0.14074 C -0.21562 0.14144 -0.2184 0.1419 -0.22117 0.1426 C -0.23402 0.14607 -0.21874 0.14399 -0.24097 0.14815 L -0.25069 0.15024 C -0.24097 0.14584 -0.24322 0.15024 -0.24097 0.14074 C -0.24131 0.13635 -0.24166 0.13195 -0.24235 0.12755 C -0.2434 0.12037 -0.246 0.12246 -0.23958 0.11829 C -0.23906 0.11783 -0.23854 0.11829 -0.23801 0.11829 " pathEditMode="relative" ptsTypes="AAAAAAAAAAAAAAAAAAAAAAAAAAAAA">
                                      <p:cBhvr>
                                        <p:cTn id="3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5" grpId="0" animBg="1"/>
      <p:bldP spid="46" grpId="0" animBg="1"/>
      <p:bldP spid="47" grpId="0" animBg="1"/>
      <p:bldP spid="50" grpId="0" animBg="1"/>
      <p:bldP spid="51" grpId="0" animBg="1"/>
      <p:bldP spid="52" grpId="0" animBg="1"/>
      <p:bldP spid="53" grpId="0" animBg="1"/>
      <p:bldP spid="56" grpId="0" animBg="1"/>
      <p:bldP spid="57" grpId="0" animBg="1"/>
      <p:bldP spid="58" grpId="0" animBg="1"/>
      <p:bldP spid="59" grpId="0" animBg="1"/>
      <p:bldP spid="6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418" y="114487"/>
            <a:ext cx="8899300" cy="795801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Correct these sentences</a:t>
            </a:r>
            <a:r>
              <a:rPr lang="en-US" sz="4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.</a:t>
            </a:r>
            <a:endParaRPr lang="ru-RU" sz="48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43023" y="1696027"/>
            <a:ext cx="1784350" cy="528638"/>
            <a:chOff x="1248" y="2030"/>
            <a:chExt cx="1124" cy="333"/>
          </a:xfrm>
        </p:grpSpPr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FF"/>
                  </a:solidFill>
                </a:rPr>
                <a:t>4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43022" y="4521756"/>
            <a:ext cx="520700" cy="484188"/>
            <a:chOff x="1248" y="2640"/>
            <a:chExt cx="328" cy="305"/>
          </a:xfrm>
        </p:grpSpPr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FF"/>
                  </a:solidFill>
                </a:rPr>
                <a:t>5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7585656" y="1427730"/>
            <a:ext cx="327743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Sans"/>
              </a:rPr>
              <a:t>?</a:t>
            </a:r>
            <a:endParaRPr lang="ru-RU" sz="4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869" y="1479264"/>
            <a:ext cx="795003" cy="7950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685" y="4147871"/>
            <a:ext cx="2847262" cy="2665749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856" y="6020878"/>
            <a:ext cx="795003" cy="79500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35236" y="1219694"/>
            <a:ext cx="1425390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Emily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44513" y="1166299"/>
            <a:ext cx="1332416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Does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685096" y="1812449"/>
            <a:ext cx="1126399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play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956217" y="1011294"/>
            <a:ext cx="1046440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golf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676929" y="1865485"/>
            <a:ext cx="2791919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very week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594651" y="4106830"/>
            <a:ext cx="1332416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Does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412290" y="4864935"/>
            <a:ext cx="2725233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our friend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086310" y="4418615"/>
            <a:ext cx="1279517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send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616293" y="3865410"/>
            <a:ext cx="1027654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314802" y="5104323"/>
            <a:ext cx="2315057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 e-mail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845917" y="3712133"/>
            <a:ext cx="2387257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r>
              <a:rPr 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very day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39906" y="4242507"/>
            <a:ext cx="443109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Sans"/>
              </a:rPr>
              <a:t>?</a:t>
            </a:r>
            <a:endParaRPr lang="ru-RU" sz="4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191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3.33333E-6 0.00024 C -0.00365 0.00116 -0.00712 0.00186 -0.01059 0.00394 C -0.01164 0.00463 -0.01806 0.0132 -0.01841 0.01343 C -0.02032 0.01482 -0.02223 0.01459 -0.02431 0.01528 C -0.02587 0.01598 -0.02743 0.01667 -0.02882 0.01713 C -0.02986 0.01875 -0.03108 0.02014 -0.03229 0.0213 C -0.03368 0.02269 -0.03542 0.02338 -0.03681 0.025 C -0.0382 0.02663 -0.03889 0.0294 -0.04045 0.03079 C -0.04115 0.03195 -0.04775 0.0345 -0.04827 0.03473 C -0.05035 0.03542 -0.05209 0.03588 -0.05417 0.03658 C -0.05573 0.03727 -0.05712 0.0382 -0.05868 0.03843 C -0.06181 0.03936 -0.06476 0.03982 -0.06789 0.04075 C -0.07518 0.03982 -0.08229 0.03959 -0.08959 0.03843 C -0.09132 0.0382 -0.09289 0.03774 -0.09427 0.03658 C -0.09549 0.03565 -0.09653 0.03426 -0.09757 0.03264 C -0.1 0.02686 -0.1 0.02801 -0.10122 0.0213 C -0.10191 0.01598 -0.10122 0.0095 -0.10348 0.00579 C -0.11424 -0.01273 -0.10035 0.00903 -0.11042 -0.00185 C -0.11059 -0.00231 -0.11042 -0.00324 -0.11042 -0.0037 " pathEditMode="relative" rAng="0" ptsTypes="AAAAAAAAAAAAAAAAAAA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18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4.16667E-6 0.00023 C -0.004 0.00301 -0.00799 0.00601 -0.01181 0.00926 C -0.01598 0.01296 -0.01927 0.01782 -0.02344 0.0206 C -0.02552 0.02199 -0.02743 0.02291 -0.02952 0.0243 C -0.0323 0.02662 -0.03473 0.03078 -0.03802 0.03194 C -0.0533 0.0368 -0.03455 0.03009 -0.04983 0.0375 C -0.05348 0.03935 -0.06146 0.04074 -0.06441 0.04143 L -0.1099 0.03935 C -0.11563 0.03912 -0.12292 0.03726 -0.12865 0.03564 C -0.13073 0.03518 -0.13264 0.03402 -0.13473 0.03379 C -0.14931 0.03264 -0.16389 0.03264 -0.17848 0.03194 C -0.18959 0.03055 -0.19358 0.03078 -0.2033 0.02824 C -0.21702 0.02453 -0.20243 0.02801 -0.21355 0.0243 C -0.21598 0.02361 -0.21841 0.02314 -0.22084 0.02245 C -0.23924 0.01713 -0.2257 0.0199 -0.24271 0.01689 C -0.24427 0.0162 -0.24566 0.01527 -0.24705 0.01504 C -0.25139 0.01412 -0.25608 0.01458 -0.26025 0.01319 C -0.26198 0.0125 -0.2632 0.01041 -0.26476 0.00926 C -0.26702 0.00787 -0.27275 0.00648 -0.27483 0.00555 C -0.27639 0.00509 -0.27796 0.00439 -0.27934 0.0037 C -0.28073 0.00254 -0.28212 0.00092 -0.28368 3.7037E-6 C -0.28664 -0.00162 -0.29254 -0.00371 -0.29254 -0.00348 C -0.29705 -0.0125 -0.29532 -0.00718 -0.29532 -0.02061 " pathEditMode="relative" rAng="0" ptsTypes="AAAAAAAAAAAAAAAAAAAAAA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92" y="104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3.33333E-6 0.00046 C 0.02414 0.01088 0.00504 0.00324 0.01858 0.00741 C 0.02101 0.00857 0.02396 0.00995 0.02709 0.01065 C 0.03125 0.01157 0.04184 0.01273 0.04601 0.01343 C 0.04775 0.01389 0.04948 0.01458 0.05105 0.01482 C 0.054 0.01551 0.05695 0.01597 0.05973 0.0162 C 0.06146 0.01667 0.06268 0.01759 0.06493 0.01759 C 0.06997 0.01829 0.07518 0.01898 0.08056 0.01991 C 0.08855 0.01898 0.0967 0.01875 0.10417 0.01759 C 0.10643 0.01759 0.10799 0.0169 0.10973 0.0162 C 0.11424 0.01528 0.11875 0.01458 0.12361 0.01343 L 0.14445 0.00926 C 0.14653 0.00857 0.14914 0.0081 0.15105 0.00741 C 0.15295 0.00718 0.15469 0.00671 0.15608 0.00602 C 0.15868 0.00532 0.16077 0.00394 0.1632 0.00278 C 0.16545 0.00255 0.16771 0.00255 0.1698 0.00185 C 0.1724 0.00116 0.17448 -0.00069 0.17674 -0.00139 C 0.18004 -0.00255 0.18386 -0.00347 0.18733 -0.00417 C 0.18907 -0.00463 0.19045 -0.00532 0.19254 -0.00556 C 0.19462 -0.00625 0.19723 -0.00671 0.19931 -0.00694 C 0.20295 -0.0081 0.20677 -0.00833 0.20955 -0.01018 C 0.22518 -0.01829 0.21858 -0.0162 0.229 -0.01898 C 0.23282 -0.02106 0.23716 -0.02361 0.24098 -0.02639 C 0.24289 -0.02778 0.2441 -0.02963 0.24584 -0.03056 C 0.24757 -0.03218 0.24948 -0.03287 0.25122 -0.0338 C 0.2533 -0.03518 0.25591 -0.03657 0.25834 -0.03843 C 0.26164 -0.04028 0.26493 -0.04236 0.26823 -0.04398 L 0.27379 -0.04722 C 0.27466 -0.04861 0.2757 -0.05046 0.27709 -0.05139 C 0.27848 -0.05324 0.28108 -0.0544 0.28212 -0.05602 C 0.28438 -0.0588 0.28455 -0.06204 0.28577 -0.06481 L 0.28733 -0.06921 C 0.28577 -0.08426 0.29271 -0.08819 0.28073 -0.08981 C 0.27917 -0.08981 0.27813 -0.08981 0.27709 -0.08981 " pathEditMode="relative" rAng="0" ptsTypes="AAAAAAAAAAAAAAAAAAAAAAAAAAAAAAAAAAA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92" y="-349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3.33333E-6 0.00023 C 0.00277 0.00509 0.00642 0.01088 0.00885 0.01736 C 0.01076 0.02245 0.01146 0.02824 0.01284 0.03333 C 0.01336 0.03588 0.01302 0.03912 0.01458 0.04097 C 0.01666 0.04398 0.01857 0.04606 0.02048 0.04907 C 0.02187 0.05115 0.02274 0.05463 0.02413 0.05694 C 0.02708 0.06203 0.03107 0.06713 0.03541 0.07013 C 0.03715 0.07129 0.03923 0.07152 0.04097 0.07268 C 0.04357 0.0743 0.046 0.07638 0.04861 0.07777 C 0.05364 0.08009 0.05868 0.08055 0.06371 0.08287 L 0.06944 0.08634 C 0.08073 0.08495 0.09201 0.08495 0.10347 0.08287 C 0.1092 0.08171 0.11562 0.07777 0.12048 0.07268 C 0.12257 0.07037 0.12448 0.06782 0.12586 0.06481 C 0.12882 0.05949 0.13211 0.05486 0.13368 0.04907 C 0.13402 0.04629 0.13472 0.04351 0.13559 0.04097 C 0.13906 0.03148 0.13975 0.03425 0.14479 0.02546 C 0.15555 0.00787 0.14479 0.02314 0.15104 0.01504 " pathEditMode="relative" rAng="0" ptsTypes="AAAAAAAAAAAAAAAAAAA">
                                      <p:cBhvr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2" y="43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4 0.05046 L -0.07014 0.05046 C -0.06632 0.05069 -0.06146 0.05093 -0.05729 0.05116 C -0.0474 0.05185 -0.05608 0.05139 -0.04601 0.05185 C -0.04358 0.05208 -0.04097 0.05208 -0.03837 0.05231 C -0.03472 0.05231 -0.02709 0.05255 -0.02709 0.05278 C -0.01459 0.05255 -0.00174 0.05255 0.01094 0.05231 C 0.01545 0.05231 0.01944 0.05231 0.02396 0.05231 C 0.03021 0.05208 0.0368 0.05208 0.04323 0.05208 C 0.04496 0.05208 0.0467 0.05208 0.04878 0.05185 C 0.05295 0.05185 0.05955 0.05185 0.06389 0.05162 C 0.08298 0.05093 0.05399 0.05185 0.07708 0.05093 C 0.07899 0.05093 0.08107 0.05093 0.08298 0.05093 C 0.08507 0.05069 0.08663 0.05069 0.08837 0.05046 C 0.09045 0.05046 0.09219 0.05046 0.09409 0.05046 C 0.10434 0.05 0.096 0.05023 0.10555 0.04954 C 0.12083 0.04861 0.10555 0.05 0.12048 0.04884 C 0.12448 0.04861 0.12778 0.04815 0.13212 0.04792 C 0.146 0.04722 0.12864 0.04815 0.14357 0.04722 C 0.14514 0.04699 0.14705 0.04699 0.14913 0.04676 C 0.14965 0.04653 0.14965 0.04653 0.15104 0.0463 C 0.15382 0.04606 0.15868 0.04606 0.16215 0.04606 L 0.17031 0.04606 " pathEditMode="relative" rAng="0" ptsTypes="AAAAAAAAAAAAAAAAAAAAAAA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14" y="-11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4.16667E-6 0.00023 C 0.00173 0.02523 0.00173 0.05185 0.00347 0.07708 C 0.00347 0.08125 0.00347 0.08519 0.00538 0.08866 C 0.00885 0.09607 0.0125 0.10602 0.01788 0.10972 L 0.03767 0.11991 L 0.04305 0.12384 C 0.04479 0.125 0.04843 0.12685 0.05017 0.12708 L 0.06111 0.13148 " pathEditMode="relative" rAng="0" ptsTypes="AAAAAAAAA">
                                      <p:cBhvr>
                                        <p:cTn id="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8.33333E-7 -1.11111E-6 C -0.0099 -0.00069 -0.01979 -0.00092 -0.02969 -0.00208 C -0.03281 -0.00231 -0.03663 -0.00463 -0.03959 -0.00578 C -0.04306 -0.00717 -0.05104 -0.00926 -0.05365 -0.01134 C -0.05504 -0.01273 -0.05625 -0.01412 -0.05781 -0.01504 C -0.0592 -0.01597 -0.06059 -0.01643 -0.06215 -0.01713 C -0.0658 -0.01828 -0.06997 -0.01852 -0.07327 -0.02083 C -0.0809 -0.02569 -0.08351 -0.02778 -0.09306 -0.03194 C -0.09445 -0.03264 -0.09601 -0.0331 -0.09722 -0.03403 C -0.10538 -0.03866 -0.10625 -0.04097 -0.11285 -0.04328 C -0.11649 -0.04467 -0.12031 -0.04537 -0.12413 -0.04699 C -0.12552 -0.04768 -0.12674 -0.04884 -0.1283 -0.04884 C -0.13854 -0.04953 -0.14896 -0.04884 -0.1592 -0.04884 " pathEditMode="relative" ptsTypes="AAAAAAAAAAAAAA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7.40741E-7 L -2.22222E-6 0.00023 C 0.00382 -0.00509 0.00781 -0.01019 0.0125 -0.01505 C 0.01406 -0.01667 0.01684 -0.01806 0.01893 -0.01991 C 0.02865 -0.02847 0.03906 -0.03704 0.04775 -0.04607 C 0.05087 -0.04931 0.05486 -0.05232 0.05747 -0.05579 C 0.0592 -0.05787 0.0592 -0.06019 0.06077 -0.06227 C 0.06233 -0.06458 0.06511 -0.06644 0.06702 -0.06875 C 0.06823 -0.07037 0.06893 -0.07199 0.07014 -0.07361 C 0.07136 -0.07708 0.07222 -0.08032 0.07327 -0.08357 C 0.07448 -0.08634 0.0816 -0.09491 0.08281 -0.09653 C 0.08403 -0.09931 0.08525 -0.10208 0.08629 -0.10486 C 0.08716 -0.10671 0.08872 -0.10903 0.08959 -0.11134 C 0.09306 -0.12014 0.0915 -0.11991 0.09584 -0.12755 C 0.10295 -0.13958 0.10174 -0.13449 0.10538 -0.1456 C 0.10573 -0.14607 0.10538 -0.14676 0.10538 -0.14699 " pathEditMode="relative" rAng="0" ptsTypes="AAAAAAAAAAAAAAAA">
                                      <p:cBhvr>
                                        <p:cTn id="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60" y="-733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1.38889E-6 3.33333E-6 L 0.01111 -0.00579 C 0.0125 -0.00648 0.01406 -0.00695 0.01545 -0.00764 C 0.01736 -0.0088 0.0191 -0.01042 0.02101 -0.01134 C 0.02292 -0.01227 0.02483 -0.01227 0.02674 -0.0132 C 0.03055 -0.01551 0.03385 -0.01898 0.03785 -0.02084 C 0.03941 -0.02153 0.0408 -0.02176 0.04219 -0.02269 C 0.04358 -0.02361 0.04479 -0.02546 0.04635 -0.02639 C 0.05486 -0.03218 0.05156 -0.02801 0.05903 -0.03403 C 0.06198 -0.03634 0.06458 -0.03912 0.06753 -0.04144 C 0.06892 -0.04283 0.07049 -0.04375 0.0717 -0.04537 L 0.08021 -0.05648 C 0.0816 -0.05857 0.08333 -0.05996 0.08437 -0.06227 C 0.08733 -0.06806 0.08715 -0.06875 0.09149 -0.07361 C 0.09323 -0.07546 0.09514 -0.07732 0.09705 -0.07917 C 0.09983 -0.08171 0.10312 -0.08357 0.10555 -0.08658 C 0.11094 -0.09398 0.10799 -0.09074 0.11389 -0.09607 L 0.11684 -0.10162 " pathEditMode="relative" ptsTypes="AAAAAAAAAAAAAAAAAAA">
                                      <p:cBhvr>
                                        <p:cTn id="2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34 0.05046 L -0.22518 -0.0076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-291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59259E-6 L 3.88889E-6 -2.59259E-6 C 0.00416 0.00371 0.00833 0.00741 0.0125 0.01112 C 0.03524 0.03218 0.00486 0.00487 0.02239 0.02061 L 0.02812 0.03172 L 0.0309 0.0375 C 0.0342 0.05487 0.03021 0.03311 0.03368 0.05625 C 0.03403 0.0588 0.03472 0.06135 0.03507 0.06366 C 0.03559 0.06945 0.03576 0.075 0.03646 0.08056 C 0.0368 0.08264 0.03767 0.08426 0.03785 0.08635 C 0.03854 0.09005 0.03837 0.09399 0.03941 0.09746 C 0.03993 0.09977 0.04132 0.10116 0.04219 0.10325 C 0.04357 0.10625 0.04479 0.1095 0.04635 0.1125 C 0.04774 0.11528 0.04878 0.11806 0.05052 0.12014 C 0.05312 0.12315 0.0566 0.12431 0.05903 0.12755 L 0.06319 0.13334 C 0.0651 0.1382 0.06788 0.14283 0.06892 0.14815 C 0.06944 0.1507 0.06962 0.15348 0.07031 0.15579 C 0.07187 0.16088 0.07465 0.16551 0.07587 0.17084 C 0.07639 0.17269 0.07673 0.17454 0.07743 0.17639 C 0.07916 0.18149 0.08107 0.18635 0.08298 0.19144 C 0.08385 0.19399 0.08524 0.1963 0.08576 0.19885 C 0.08663 0.20371 0.08732 0.20764 0.08854 0.21204 C 0.08906 0.21343 0.08958 0.21459 0.0901 0.21598 " pathEditMode="relative" ptsTypes="AAAAAAAAAAAAAAAAAAAAAAAA">
                                      <p:cBhvr>
                                        <p:cTn id="2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-0.01365 L -0.03542 -0.01342 C -0.03698 -0.01134 -0.0382 -0.00902 -0.03976 -0.00671 C -0.0408 -0.00486 -0.04427 -0.00092 -0.04549 0.00278 C -0.0467 0.00602 -0.04792 0.00834 -0.04896 0.0125 C -0.04965 0.01574 -0.05052 0.01945 -0.05139 0.02176 L -0.05486 0.03148 C -0.05538 0.03311 -0.0559 0.03519 -0.05642 0.03635 C -0.05677 0.03727 -0.05729 0.0375 -0.05764 0.03866 C -0.06024 0.04561 -0.05764 0.0419 -0.06059 0.04838 C -0.06111 0.04931 -0.06181 0.04977 -0.06233 0.0507 C -0.06597 0.06436 -0.06129 0.04769 -0.06476 0.05787 C -0.06528 0.05903 -0.06563 0.06111 -0.06615 0.0625 C -0.07014 0.07593 -0.06458 0.05394 -0.07118 0.08172 L -0.07274 0.08889 C -0.07326 0.09144 -0.07396 0.09306 -0.07448 0.09607 C -0.0776 0.11366 -0.07361 0.0919 -0.07743 0.11042 C -0.07778 0.1125 -0.07813 0.11551 -0.07865 0.1176 C -0.07917 0.11968 -0.07986 0.12014 -0.08038 0.12223 C -0.0809 0.12431 -0.08108 0.12778 -0.0816 0.12963 C -0.08247 0.13195 -0.08333 0.13148 -0.0842 0.13426 C -0.0849 0.1375 -0.08594 0.14051 -0.08663 0.14375 C -0.08715 0.14607 -0.08767 0.14908 -0.08837 0.15116 C -0.08872 0.15232 -0.08924 0.15255 -0.08958 0.15348 C -0.09132 0.16852 -0.09115 0.16204 -0.09115 0.17037 " pathEditMode="relative" rAng="0" ptsTypes="AAAAAAAAAAAAAAAAAAAAAAAAA">
                                      <p:cBhvr>
                                        <p:cTn id="3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919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-4.72222E-6 2.96296E-6 C 0.00764 0.00602 0.01546 0.0125 0.02344 0.01921 C 0.02639 0.02152 0.02935 0.02384 0.03125 0.02662 C 0.04115 0.03773 0.05087 0.04953 0.05469 0.06088 C 0.06372 0.08541 0.06077 0.09838 0.07848 0.12222 C 0.08125 0.12592 0.09028 0.12893 0.0941 0.13194 C 0.0981 0.13472 0.1 0.13727 0.10313 0.13981 C 0.1 0.14838 0.0981 0.15787 0.0941 0.1669 C 0.08525 0.18796 0.08612 0.16805 0.08612 0.18194 " pathEditMode="relative" rAng="0" ptsTypes="AAAAAAAAAA">
                                      <p:cBhvr>
                                        <p:cTn id="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8" grpId="0" animBg="1"/>
      <p:bldP spid="49" grpId="0" animBg="1"/>
      <p:bldP spid="64" grpId="0" animBg="1"/>
      <p:bldP spid="65" grpId="0" animBg="1"/>
      <p:bldP spid="4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546727" y="2370017"/>
            <a:ext cx="6424613" cy="2727325"/>
            <a:chOff x="1248" y="72"/>
            <a:chExt cx="4047" cy="1718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802" y="72"/>
              <a:ext cx="349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Open Sans"/>
                </a:rPr>
                <a:t>Peter buys a morning </a:t>
              </a:r>
              <a:r>
                <a:rPr lang="en-US" sz="2800" dirty="0" smtClean="0">
                  <a:latin typeface="Open Sans"/>
                </a:rPr>
                <a:t>newspaper.</a:t>
              </a:r>
              <a:endParaRPr lang="en-US" sz="2800" dirty="0"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46727" y="1446755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56094" y="1384664"/>
            <a:ext cx="8345492" cy="1622426"/>
            <a:chOff x="1248" y="1968"/>
            <a:chExt cx="5257" cy="102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80" y="1968"/>
              <a:ext cx="4725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Open Sans"/>
                </a:rPr>
                <a:t>Mary takes the dog for a walk in the </a:t>
              </a:r>
              <a:r>
                <a:rPr lang="en-US" sz="2800" dirty="0" smtClean="0">
                  <a:latin typeface="Open Sans"/>
                </a:rPr>
                <a:t>evenings.</a:t>
              </a:r>
              <a:endParaRPr lang="en-US" sz="2800" dirty="0"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46726" y="3484472"/>
            <a:ext cx="6188075" cy="555625"/>
            <a:chOff x="1248" y="3230"/>
            <a:chExt cx="3898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341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Open Sans"/>
                </a:rPr>
                <a:t>We go to the seaside </a:t>
              </a:r>
              <a:r>
                <a:rPr lang="en-US" sz="2800" dirty="0" smtClean="0">
                  <a:latin typeface="Open Sans"/>
                </a:rPr>
                <a:t>in </a:t>
              </a:r>
              <a:r>
                <a:rPr lang="en-US" sz="2800" dirty="0">
                  <a:latin typeface="Open Sans"/>
                </a:rPr>
                <a:t>summer.</a:t>
              </a:r>
              <a:endParaRPr lang="en-US" sz="2800" dirty="0"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556096" y="5590978"/>
            <a:ext cx="5105401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21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Open Sans"/>
                </a:rPr>
                <a:t>Dogs don’t like cats.</a:t>
              </a:r>
              <a:endParaRPr lang="en-US" sz="2800" dirty="0"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400646" y="4438576"/>
            <a:ext cx="44386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Open Sans"/>
              </a:rPr>
              <a:t>The sun rises in the east.</a:t>
            </a:r>
            <a:endParaRPr lang="en-US" sz="2800" dirty="0">
              <a:latin typeface="OpenSans"/>
            </a:endParaRPr>
          </a:p>
        </p:txBody>
      </p:sp>
      <p:sp>
        <p:nvSpPr>
          <p:cNvPr id="33" name="Заголовок 1"/>
          <p:cNvSpPr>
            <a:spLocks noGrp="1"/>
          </p:cNvSpPr>
          <p:nvPr>
            <p:ph type="title"/>
          </p:nvPr>
        </p:nvSpPr>
        <p:spPr>
          <a:xfrm>
            <a:off x="628650" y="236338"/>
            <a:ext cx="7886700" cy="69094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Ask common questions. Use Do/Does.</a:t>
            </a:r>
            <a:endParaRPr lang="ru-RU" sz="36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206" y="1810459"/>
            <a:ext cx="3046468" cy="3780519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623" y="4780622"/>
            <a:ext cx="1884234" cy="188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310728" y="1743608"/>
            <a:ext cx="6288089" cy="3181350"/>
            <a:chOff x="1248" y="-214"/>
            <a:chExt cx="3961" cy="2004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674" y="-214"/>
              <a:ext cx="353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latin typeface="Open Sans"/>
                </a:rPr>
                <a:t>Does Peter buy </a:t>
              </a:r>
              <a:r>
                <a:rPr lang="en-US" sz="2400" dirty="0">
                  <a:latin typeface="Open Sans"/>
                </a:rPr>
                <a:t>a morning </a:t>
              </a:r>
              <a:r>
                <a:rPr lang="en-US" sz="2400" dirty="0" smtClean="0">
                  <a:latin typeface="Open Sans"/>
                </a:rPr>
                <a:t>newspaper ?</a:t>
              </a:r>
              <a:endParaRPr lang="en-US" sz="2400" dirty="0"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35121" y="69427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307048" y="625145"/>
            <a:ext cx="8012118" cy="1890714"/>
            <a:chOff x="1248" y="1799"/>
            <a:chExt cx="5047" cy="1191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688" y="1799"/>
              <a:ext cx="460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latin typeface="Open Sans"/>
                </a:rPr>
                <a:t>Does Mary take </a:t>
              </a:r>
              <a:r>
                <a:rPr lang="en-US" sz="2400" dirty="0">
                  <a:latin typeface="Open Sans"/>
                </a:rPr>
                <a:t>the dog for a walk in the </a:t>
              </a:r>
              <a:r>
                <a:rPr lang="en-US" sz="2400" dirty="0" smtClean="0">
                  <a:latin typeface="Open Sans"/>
                </a:rPr>
                <a:t>evenings</a:t>
              </a:r>
              <a:r>
                <a:rPr lang="en-US" sz="2800" dirty="0">
                  <a:latin typeface="Open Sans"/>
                </a:rPr>
                <a:t> </a:t>
              </a:r>
              <a:r>
                <a:rPr lang="en-US" sz="2800" dirty="0" smtClean="0">
                  <a:latin typeface="Open Sans"/>
                </a:rPr>
                <a:t>?</a:t>
              </a:r>
              <a:endParaRPr lang="en-US" sz="2800" dirty="0"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332236" y="3129542"/>
            <a:ext cx="5956301" cy="555625"/>
            <a:chOff x="1248" y="3230"/>
            <a:chExt cx="3752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326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latin typeface="Open Sans"/>
                </a:rPr>
                <a:t>Do we </a:t>
              </a:r>
              <a:r>
                <a:rPr lang="en-US" sz="2400" dirty="0">
                  <a:latin typeface="Open Sans"/>
                </a:rPr>
                <a:t>go to the seaside </a:t>
              </a:r>
              <a:r>
                <a:rPr lang="en-US" sz="2400" dirty="0" smtClean="0">
                  <a:latin typeface="Open Sans"/>
                </a:rPr>
                <a:t>in summer?</a:t>
              </a:r>
              <a:endParaRPr lang="en-US" sz="2400" dirty="0"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315568" y="5505983"/>
            <a:ext cx="5105401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2584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Open Sans"/>
                </a:rPr>
                <a:t>Don’t the dogs like cats?</a:t>
              </a:r>
              <a:endParaRPr lang="en-US" sz="2800" dirty="0"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094448" y="4360557"/>
            <a:ext cx="44386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Open Sans"/>
              </a:rPr>
              <a:t>Does the </a:t>
            </a:r>
            <a:r>
              <a:rPr lang="en-US" sz="2400" dirty="0">
                <a:latin typeface="Open Sans"/>
              </a:rPr>
              <a:t>sun </a:t>
            </a:r>
            <a:r>
              <a:rPr lang="en-US" sz="2400" dirty="0" smtClean="0">
                <a:latin typeface="Open Sans"/>
              </a:rPr>
              <a:t>rise </a:t>
            </a:r>
            <a:r>
              <a:rPr lang="en-US" sz="2400" dirty="0">
                <a:latin typeface="Open Sans"/>
              </a:rPr>
              <a:t>in the </a:t>
            </a:r>
            <a:r>
              <a:rPr lang="en-US" sz="2400" dirty="0" smtClean="0">
                <a:latin typeface="Open Sans"/>
              </a:rPr>
              <a:t>east?</a:t>
            </a:r>
            <a:endParaRPr lang="en-US" sz="2400" dirty="0">
              <a:latin typeface="OpenSan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50553" y="1186590"/>
            <a:ext cx="2999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2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127533"/>
            <a:ext cx="7886700" cy="69094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Give short answers to these questions.</a:t>
            </a:r>
            <a:endParaRPr lang="ru-RU" sz="36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1011">
            <a:off x="525550" y="926934"/>
            <a:ext cx="8358389" cy="485860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1331376">
            <a:off x="1969258" y="1078761"/>
            <a:ext cx="6801254" cy="3387144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en-US" sz="2400" dirty="0" smtClean="0">
                <a:latin typeface="OpenSans"/>
              </a:rPr>
              <a:t>1.</a:t>
            </a:r>
            <a:r>
              <a:rPr lang="en-US" sz="2800" dirty="0" smtClean="0">
                <a:latin typeface="OpenSans"/>
              </a:rPr>
              <a:t> </a:t>
            </a:r>
            <a:r>
              <a:rPr lang="en-US" sz="2400" dirty="0" smtClean="0">
                <a:latin typeface="OpenSans"/>
              </a:rPr>
              <a:t>Do </a:t>
            </a:r>
            <a:r>
              <a:rPr lang="en-US" sz="2400" dirty="0">
                <a:latin typeface="OpenSans"/>
              </a:rPr>
              <a:t>you watch TV in the evening? </a:t>
            </a:r>
            <a:endParaRPr lang="en-US" sz="2400" dirty="0" smtClean="0">
              <a:latin typeface="OpenSans"/>
            </a:endParaRPr>
          </a:p>
          <a:p>
            <a:pPr marL="0" indent="0" fontAlgn="base">
              <a:buNone/>
            </a:pPr>
            <a:r>
              <a:rPr lang="en-US" sz="2400" dirty="0" smtClean="0">
                <a:latin typeface="OpenSans"/>
              </a:rPr>
              <a:t>2</a:t>
            </a:r>
            <a:r>
              <a:rPr lang="en-US" sz="2400" dirty="0">
                <a:latin typeface="OpenSans"/>
              </a:rPr>
              <a:t>. Do you go to bed late? </a:t>
            </a:r>
            <a:endParaRPr lang="en-US" sz="2400" dirty="0" smtClean="0">
              <a:latin typeface="OpenSans"/>
            </a:endParaRPr>
          </a:p>
          <a:p>
            <a:pPr marL="0" indent="0" fontAlgn="base">
              <a:buNone/>
            </a:pPr>
            <a:r>
              <a:rPr lang="en-US" sz="2400" dirty="0" smtClean="0">
                <a:latin typeface="OpenSans"/>
              </a:rPr>
              <a:t>3</a:t>
            </a:r>
            <a:r>
              <a:rPr lang="en-US" sz="2400" dirty="0">
                <a:latin typeface="OpenSans"/>
              </a:rPr>
              <a:t>. Do you sleep well? </a:t>
            </a:r>
            <a:endParaRPr lang="en-US" sz="2400" dirty="0" smtClean="0">
              <a:latin typeface="OpenSans"/>
            </a:endParaRPr>
          </a:p>
          <a:p>
            <a:pPr marL="0" indent="0" fontAlgn="base">
              <a:buNone/>
            </a:pPr>
            <a:r>
              <a:rPr lang="en-US" sz="2400" dirty="0" smtClean="0">
                <a:latin typeface="OpenSans"/>
              </a:rPr>
              <a:t>4</a:t>
            </a:r>
            <a:r>
              <a:rPr lang="en-US" sz="2400" dirty="0">
                <a:latin typeface="OpenSans"/>
              </a:rPr>
              <a:t>. Do you have breakfast at home? </a:t>
            </a:r>
            <a:endParaRPr lang="en-US" sz="2400" dirty="0" smtClean="0">
              <a:latin typeface="OpenSans"/>
            </a:endParaRPr>
          </a:p>
          <a:p>
            <a:pPr marL="0" indent="0" fontAlgn="base">
              <a:buNone/>
            </a:pPr>
            <a:r>
              <a:rPr lang="en-US" sz="2400" dirty="0" smtClean="0">
                <a:latin typeface="OpenSans"/>
              </a:rPr>
              <a:t>5</a:t>
            </a:r>
            <a:r>
              <a:rPr lang="en-US" sz="2400" dirty="0">
                <a:latin typeface="OpenSans"/>
              </a:rPr>
              <a:t>. Does your friend often visit you? </a:t>
            </a:r>
            <a:endParaRPr lang="en-US" sz="2400" dirty="0" smtClean="0">
              <a:latin typeface="OpenSans"/>
            </a:endParaRPr>
          </a:p>
          <a:p>
            <a:pPr marL="0" indent="0" fontAlgn="base">
              <a:buNone/>
            </a:pPr>
            <a:r>
              <a:rPr lang="en-US" sz="2400" dirty="0" smtClean="0">
                <a:latin typeface="OpenSans"/>
              </a:rPr>
              <a:t>6</a:t>
            </a:r>
            <a:r>
              <a:rPr lang="en-US" sz="2400" dirty="0">
                <a:latin typeface="OpenSans"/>
              </a:rPr>
              <a:t>. Does your friend </a:t>
            </a:r>
            <a:r>
              <a:rPr lang="en-US" sz="2400" dirty="0" smtClean="0">
                <a:latin typeface="OpenSans"/>
              </a:rPr>
              <a:t>read</a:t>
            </a:r>
          </a:p>
          <a:p>
            <a:pPr marL="0" indent="0" fontAlgn="base">
              <a:buNone/>
            </a:pPr>
            <a:r>
              <a:rPr lang="en-US" sz="2400" dirty="0" smtClean="0">
                <a:latin typeface="OpenSans"/>
              </a:rPr>
              <a:t>books during the break? </a:t>
            </a:r>
          </a:p>
          <a:p>
            <a:pPr marL="0" indent="0" fontAlgn="base">
              <a:buNone/>
            </a:pPr>
            <a:endParaRPr lang="en-US" sz="2800" dirty="0" smtClean="0">
              <a:latin typeface="OpenSan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058" y="3055666"/>
            <a:ext cx="4790941" cy="380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6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1" y="383296"/>
            <a:ext cx="6297768" cy="695941"/>
          </a:xfrm>
        </p:spPr>
        <p:txBody>
          <a:bodyPr>
            <a:noAutofit/>
          </a:bodyPr>
          <a:lstStyle/>
          <a:p>
            <a:pPr algn="ctr"/>
            <a:r>
              <a:rPr lang="en-US" sz="66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Do not Forget</a:t>
            </a:r>
            <a:endParaRPr lang="ru-RU" sz="6600" b="1" u="sng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cs typeface="Aharoni" panose="02010803020104030203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3118"/>
            <a:ext cx="9144000" cy="48834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82" y="246256"/>
            <a:ext cx="2163304" cy="216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9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3235" y="164684"/>
            <a:ext cx="8899300" cy="795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Make questions. Start with </a:t>
            </a:r>
            <a:r>
              <a:rPr lang="en-US" sz="4800" b="1" i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Wh</a:t>
            </a:r>
            <a:r>
              <a:rPr lang="en-US" sz="4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-words.</a:t>
            </a:r>
            <a:endParaRPr lang="ru-RU" sz="48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204" y="3591662"/>
            <a:ext cx="3750239" cy="3266338"/>
          </a:xfrm>
        </p:spPr>
      </p:pic>
      <p:sp>
        <p:nvSpPr>
          <p:cNvPr id="11" name="Прямоугольник 10"/>
          <p:cNvSpPr/>
          <p:nvPr/>
        </p:nvSpPr>
        <p:spPr>
          <a:xfrm>
            <a:off x="716699" y="1315640"/>
            <a:ext cx="83970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OpenSans"/>
              </a:rPr>
              <a:t>Ann </a:t>
            </a:r>
            <a:r>
              <a:rPr lang="en-US" sz="2400" dirty="0">
                <a:latin typeface="OpenSans"/>
              </a:rPr>
              <a:t>watches TV. (How often</a:t>
            </a:r>
            <a:r>
              <a:rPr lang="en-US" sz="2400" dirty="0" smtClean="0">
                <a:latin typeface="OpenSans"/>
              </a:rPr>
              <a:t>?)…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OpenSans"/>
              </a:rPr>
              <a:t>I </a:t>
            </a:r>
            <a:r>
              <a:rPr lang="en-US" sz="2400" dirty="0">
                <a:latin typeface="OpenSans"/>
              </a:rPr>
              <a:t>write emails to my parents. (How often</a:t>
            </a:r>
            <a:r>
              <a:rPr lang="en-US" sz="2400" dirty="0" smtClean="0">
                <a:latin typeface="OpenSans"/>
              </a:rPr>
              <a:t>?)…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OpenSans"/>
              </a:rPr>
              <a:t>They </a:t>
            </a:r>
            <a:r>
              <a:rPr lang="en-US" sz="2400" dirty="0">
                <a:latin typeface="OpenSans"/>
              </a:rPr>
              <a:t>have dinner in the evening. (What time/usually?) </a:t>
            </a:r>
            <a:r>
              <a:rPr lang="en-US" sz="2400" dirty="0" smtClean="0">
                <a:latin typeface="OpenSans"/>
              </a:rPr>
              <a:t>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OpenSans"/>
              </a:rPr>
              <a:t> </a:t>
            </a:r>
            <a:r>
              <a:rPr lang="en-US" sz="2400" dirty="0">
                <a:latin typeface="OpenSans"/>
              </a:rPr>
              <a:t>Tom works. (Where?) </a:t>
            </a:r>
            <a:r>
              <a:rPr lang="en-US" sz="2400" dirty="0" smtClean="0">
                <a:latin typeface="OpenSans"/>
              </a:rPr>
              <a:t>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OpenSans"/>
              </a:rPr>
              <a:t>Mark </a:t>
            </a:r>
            <a:r>
              <a:rPr lang="en-US" sz="2400" dirty="0">
                <a:latin typeface="OpenSans"/>
              </a:rPr>
              <a:t>and his sister go to the cinema.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OpenSans"/>
              </a:rPr>
              <a:t>(</a:t>
            </a:r>
            <a:r>
              <a:rPr lang="en-US" sz="2400" dirty="0">
                <a:latin typeface="OpenSans"/>
              </a:rPr>
              <a:t>How often?)…</a:t>
            </a:r>
            <a:br>
              <a:rPr lang="en-US" sz="2400" dirty="0">
                <a:latin typeface="OpenSans"/>
              </a:rPr>
            </a:br>
            <a:r>
              <a:rPr lang="en-US" sz="2400" dirty="0" smtClean="0">
                <a:latin typeface="OpenSans"/>
              </a:rPr>
              <a:t>6. </a:t>
            </a:r>
            <a:r>
              <a:rPr lang="en-US" sz="2400" dirty="0">
                <a:latin typeface="OpenSans"/>
              </a:rPr>
              <a:t>The car breaks down. </a:t>
            </a:r>
            <a:r>
              <a:rPr lang="en-US" sz="2400" dirty="0" smtClean="0">
                <a:latin typeface="OpenSans"/>
              </a:rPr>
              <a:t>(Why?) </a:t>
            </a:r>
            <a:r>
              <a:rPr lang="en-US" sz="2400" dirty="0">
                <a:latin typeface="OpenSans"/>
              </a:rPr>
              <a:t>…</a:t>
            </a:r>
            <a:endParaRPr lang="ru-RU" sz="2400" dirty="0">
              <a:latin typeface="OpenSans"/>
            </a:endParaRPr>
          </a:p>
        </p:txBody>
      </p:sp>
      <p:pic>
        <p:nvPicPr>
          <p:cNvPr id="12" name="Рисунок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220" y="5641114"/>
            <a:ext cx="1163603" cy="116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5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25509" y="1063516"/>
            <a:ext cx="83970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>
                <a:latin typeface="OpenSans"/>
              </a:rPr>
              <a:t>How </a:t>
            </a:r>
            <a:r>
              <a:rPr lang="en-US" sz="2400" dirty="0" smtClean="0">
                <a:latin typeface="OpenSans"/>
              </a:rPr>
              <a:t>often does Ann watch TV?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>
                <a:latin typeface="OpenSans"/>
              </a:rPr>
              <a:t>How </a:t>
            </a:r>
            <a:r>
              <a:rPr lang="en-US" sz="2400" dirty="0" smtClean="0">
                <a:latin typeface="OpenSans"/>
              </a:rPr>
              <a:t>often do you write </a:t>
            </a:r>
            <a:r>
              <a:rPr lang="en-US" sz="2400" dirty="0">
                <a:latin typeface="OpenSans"/>
              </a:rPr>
              <a:t>emails to </a:t>
            </a:r>
            <a:r>
              <a:rPr lang="en-US" sz="2400" dirty="0" smtClean="0">
                <a:latin typeface="OpenSans"/>
              </a:rPr>
              <a:t>your parents?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>
                <a:solidFill>
                  <a:prstClr val="black"/>
                </a:solidFill>
                <a:latin typeface="OpenSans"/>
              </a:rPr>
              <a:t>What </a:t>
            </a:r>
            <a:r>
              <a:rPr lang="en-US" sz="2400" dirty="0" smtClean="0">
                <a:solidFill>
                  <a:prstClr val="black"/>
                </a:solidFill>
                <a:latin typeface="OpenSans"/>
              </a:rPr>
              <a:t>time do </a:t>
            </a:r>
            <a:r>
              <a:rPr lang="en-US" sz="2400" dirty="0">
                <a:latin typeface="OpenSans"/>
              </a:rPr>
              <a:t>t</a:t>
            </a:r>
            <a:r>
              <a:rPr lang="en-US" sz="2400" dirty="0" smtClean="0">
                <a:latin typeface="OpenSans"/>
              </a:rPr>
              <a:t>hey </a:t>
            </a:r>
            <a:r>
              <a:rPr lang="en-US" sz="2400" dirty="0" smtClean="0">
                <a:solidFill>
                  <a:prstClr val="black"/>
                </a:solidFill>
                <a:latin typeface="OpenSans"/>
              </a:rPr>
              <a:t>usually </a:t>
            </a:r>
            <a:r>
              <a:rPr lang="en-US" sz="2400" dirty="0" smtClean="0">
                <a:latin typeface="OpenSans"/>
              </a:rPr>
              <a:t>have </a:t>
            </a:r>
            <a:r>
              <a:rPr lang="en-US" sz="2400" dirty="0">
                <a:latin typeface="OpenSans"/>
              </a:rPr>
              <a:t>dinner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OpenSans"/>
              </a:rPr>
              <a:t>in </a:t>
            </a:r>
            <a:r>
              <a:rPr lang="en-US" sz="2400" dirty="0">
                <a:latin typeface="OpenSans"/>
              </a:rPr>
              <a:t>the </a:t>
            </a:r>
            <a:r>
              <a:rPr lang="en-US" sz="2400" dirty="0" smtClean="0">
                <a:latin typeface="OpenSans"/>
              </a:rPr>
              <a:t>evening?</a:t>
            </a:r>
            <a:endParaRPr lang="en-US" sz="2400" dirty="0">
              <a:latin typeface="OpenSans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OpenSans"/>
              </a:rPr>
              <a:t>4. Where does Tom work?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OpenSans"/>
              </a:rPr>
              <a:t>5. </a:t>
            </a:r>
            <a:r>
              <a:rPr lang="en-US" sz="2400" dirty="0">
                <a:latin typeface="OpenSans"/>
              </a:rPr>
              <a:t>How </a:t>
            </a:r>
            <a:r>
              <a:rPr lang="en-US" sz="2400" dirty="0" smtClean="0">
                <a:latin typeface="OpenSans"/>
              </a:rPr>
              <a:t>often do Mark </a:t>
            </a:r>
            <a:r>
              <a:rPr lang="en-US" sz="2400" dirty="0">
                <a:latin typeface="OpenSans"/>
              </a:rPr>
              <a:t>and his sister go </a:t>
            </a:r>
            <a:r>
              <a:rPr lang="en-US" sz="2400" dirty="0" smtClean="0">
                <a:latin typeface="OpenSans"/>
              </a:rPr>
              <a:t>to </a:t>
            </a:r>
            <a:r>
              <a:rPr lang="en-US" sz="2400" dirty="0">
                <a:latin typeface="OpenSans"/>
              </a:rPr>
              <a:t>the </a:t>
            </a:r>
            <a:endParaRPr lang="en-US" sz="2400" dirty="0" smtClean="0">
              <a:latin typeface="OpenSans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OpenSans"/>
              </a:rPr>
              <a:t>cinema</a:t>
            </a:r>
            <a:r>
              <a:rPr lang="en-US" sz="2400" dirty="0">
                <a:latin typeface="OpenSans"/>
              </a:rPr>
              <a:t>?</a:t>
            </a:r>
            <a:br>
              <a:rPr lang="en-US" sz="2400" dirty="0">
                <a:latin typeface="OpenSans"/>
              </a:rPr>
            </a:br>
            <a:r>
              <a:rPr lang="en-US" sz="2400" dirty="0" smtClean="0">
                <a:latin typeface="OpenSans"/>
              </a:rPr>
              <a:t>6. Why does the </a:t>
            </a:r>
            <a:r>
              <a:rPr lang="en-US" sz="2400" dirty="0">
                <a:latin typeface="OpenSans"/>
              </a:rPr>
              <a:t>car </a:t>
            </a:r>
            <a:r>
              <a:rPr lang="en-US" sz="2400" dirty="0" smtClean="0">
                <a:latin typeface="OpenSans"/>
              </a:rPr>
              <a:t>break down? </a:t>
            </a:r>
            <a:endParaRPr lang="ru-RU" sz="2400" dirty="0">
              <a:latin typeface="OpenSan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38351" y="1365161"/>
            <a:ext cx="2402257" cy="549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7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012984"/>
            <a:ext cx="5715000" cy="523875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28650" y="893161"/>
            <a:ext cx="7886700" cy="69094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Thank you for your work!</a:t>
            </a:r>
            <a:endParaRPr lang="ru-RU" sz="36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17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235" y="164684"/>
            <a:ext cx="8899300" cy="79580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Use the correct form of the verb</a:t>
            </a:r>
            <a:r>
              <a:rPr lang="en-US" sz="4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to be</a:t>
            </a:r>
            <a:endParaRPr lang="ru-RU" sz="48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546727" y="2370017"/>
            <a:ext cx="5105400" cy="2727325"/>
            <a:chOff x="1248" y="72"/>
            <a:chExt cx="3216" cy="1718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802" y="72"/>
              <a:ext cx="154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We … friends.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46727" y="1446755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56094" y="1384664"/>
            <a:ext cx="7085015" cy="1622426"/>
            <a:chOff x="1248" y="1968"/>
            <a:chExt cx="4463" cy="102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80" y="1968"/>
              <a:ext cx="393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He … not a driver. He … a policeman.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46726" y="3484472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216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These cats … black.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556096" y="5590978"/>
            <a:ext cx="5302251" cy="555625"/>
            <a:chOff x="1248" y="3230"/>
            <a:chExt cx="3340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280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It …his History study book.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400646" y="4438576"/>
            <a:ext cx="3645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OpenSans"/>
              </a:rPr>
              <a:t>I... 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Henry. I… twelve.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696" y="1948180"/>
            <a:ext cx="2838460" cy="3908378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167" y="5206011"/>
            <a:ext cx="1562798" cy="156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0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595593" y="702224"/>
            <a:ext cx="5105400" cy="3746501"/>
            <a:chOff x="1248" y="-570"/>
            <a:chExt cx="3216" cy="236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752" y="-570"/>
              <a:ext cx="171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We</a:t>
              </a:r>
              <a:r>
                <a:rPr lang="en-US" sz="3200" b="1" dirty="0" smtClean="0">
                  <a:solidFill>
                    <a:srgbClr val="00B050"/>
                  </a:solidFill>
                  <a:latin typeface="OpenSans"/>
                </a:rPr>
                <a:t> are 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friends.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56097" y="791400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07026" y="1767630"/>
            <a:ext cx="6980241" cy="617538"/>
            <a:chOff x="1248" y="2601"/>
            <a:chExt cx="4397" cy="389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36" y="2601"/>
              <a:ext cx="390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He </a:t>
              </a:r>
              <a:r>
                <a:rPr lang="en-US" sz="3200" b="1" dirty="0" smtClean="0">
                  <a:solidFill>
                    <a:srgbClr val="00B050"/>
                  </a:solidFill>
                  <a:latin typeface="OpenSans"/>
                </a:rPr>
                <a:t>is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not a driver. He </a:t>
              </a:r>
              <a:r>
                <a:rPr lang="en-US" sz="3200" b="1" dirty="0" smtClean="0">
                  <a:solidFill>
                    <a:srgbClr val="00B050"/>
                  </a:solidFill>
                  <a:latin typeface="OpenSans"/>
                </a:rPr>
                <a:t>is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a policeman.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56097" y="2787570"/>
            <a:ext cx="5105400" cy="608013"/>
            <a:chOff x="1248" y="3197"/>
            <a:chExt cx="3216" cy="383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197"/>
              <a:ext cx="232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These cats </a:t>
              </a:r>
              <a:r>
                <a:rPr lang="en-US" sz="3200" b="1" dirty="0" smtClean="0">
                  <a:solidFill>
                    <a:srgbClr val="00B050"/>
                  </a:solidFill>
                  <a:latin typeface="OpenSans"/>
                </a:rPr>
                <a:t>are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black.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568796" y="4870041"/>
            <a:ext cx="5384801" cy="584200"/>
            <a:chOff x="1248" y="3230"/>
            <a:chExt cx="3392" cy="368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80" y="3230"/>
              <a:ext cx="286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It </a:t>
              </a:r>
              <a:r>
                <a:rPr lang="en-US" sz="3200" b="1" dirty="0" smtClean="0">
                  <a:solidFill>
                    <a:srgbClr val="00B050"/>
                  </a:solidFill>
                  <a:latin typeface="OpenSans"/>
                </a:rPr>
                <a:t>is</a:t>
              </a:r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 his History study book.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455856" y="3684332"/>
            <a:ext cx="44298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I </a:t>
            </a:r>
            <a:r>
              <a:rPr lang="en-US" sz="3200" b="1" dirty="0" smtClean="0">
                <a:solidFill>
                  <a:srgbClr val="00B050"/>
                </a:solidFill>
                <a:latin typeface="OpenSans"/>
              </a:rPr>
              <a:t>am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 Henry. I </a:t>
            </a:r>
            <a:r>
              <a:rPr lang="en-US" sz="3200" b="1" dirty="0" smtClean="0">
                <a:solidFill>
                  <a:srgbClr val="00B050"/>
                </a:solidFill>
                <a:latin typeface="OpenSans"/>
              </a:rPr>
              <a:t>am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 twelve.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25345" y="1378983"/>
            <a:ext cx="2999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9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448" y="281762"/>
            <a:ext cx="8899300" cy="795801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Correct these sentences</a:t>
            </a:r>
            <a:r>
              <a:rPr lang="en-US" sz="4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.</a:t>
            </a:r>
            <a:endParaRPr lang="ru-RU" sz="48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16014" y="1767023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528664" y="3631932"/>
            <a:ext cx="5105402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28666" y="54383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755" y="2419815"/>
            <a:ext cx="2838460" cy="39083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29621" y="1594092"/>
            <a:ext cx="147622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They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11337" y="3439891"/>
            <a:ext cx="61812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Is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344594" y="1594094"/>
            <a:ext cx="204569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Scotland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39518" y="1594093"/>
            <a:ext cx="123336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from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245170" y="1591204"/>
            <a:ext cx="107202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are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447410" y="3432680"/>
            <a:ext cx="146057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Bruce</a:t>
            </a:r>
            <a:endParaRPr lang="ru-RU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985960" y="3439891"/>
            <a:ext cx="104667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nine</a:t>
            </a:r>
            <a:endParaRPr lang="ru-RU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614822" y="1591203"/>
            <a:ext cx="32662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.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295241" y="3439891"/>
            <a:ext cx="44310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?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448803" y="5383073"/>
            <a:ext cx="206049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My sister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0510" y="5406135"/>
            <a:ext cx="182530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student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13728" y="5374547"/>
            <a:ext cx="29438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.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446877" y="5383073"/>
            <a:ext cx="60020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Sans"/>
              </a:rPr>
              <a:t>is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883" y="1479798"/>
            <a:ext cx="795003" cy="79500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132" y="5294541"/>
            <a:ext cx="795003" cy="795003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087" y="3316354"/>
            <a:ext cx="795003" cy="79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64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0.00926 L -0.03142 0.00949 C -0.02847 0.01296 -0.02552 0.01736 -0.02205 0.02037 C -0.01944 0.02245 -0.01632 0.02292 -0.01371 0.02407 C -0.01233 0.02477 -0.01076 0.025 -0.00955 0.02616 L -0.00121 0.03356 C 0.00017 0.03472 0.00139 0.03657 0.00278 0.03727 C 0.02431 0.04699 0.00208 0.03588 0.01528 0.04491 C 0.01667 0.0456 0.01823 0.04583 0.01945 0.04676 C 0.02083 0.04768 0.02205 0.04954 0.02361 0.05046 C 0.025 0.05139 0.02639 0.05185 0.02761 0.05231 C 0.03142 0.0537 0.03507 0.05486 0.03872 0.05602 C 0.04965 0.05972 0.04254 0.05787 0.06076 0.05995 C 0.07066 0.06319 0.06372 0.06111 0.07865 0.06366 C 0.08247 0.06412 0.08611 0.06505 0.08976 0.06551 C 0.10781 0.06782 0.11511 0.06736 0.13403 0.06921 C 0.13906 0.06967 0.14392 0.0706 0.14913 0.07106 C 0.16788 0.07292 0.18542 0.07384 0.20434 0.075 L 0.3507 0.07292 C 0.35382 0.07292 0.35712 0.07176 0.36007 0.07106 C 0.36302 0.0706 0.3658 0.07014 0.3684 0.06921 C 0.37136 0.06829 0.37413 0.06667 0.37674 0.06551 L 0.38924 0.05995 L 0.40156 0.05417 C 0.40295 0.0537 0.40434 0.05278 0.40573 0.05231 C 0.40764 0.05162 0.40955 0.05116 0.41129 0.05046 C 0.41267 0.05 0.41406 0.04907 0.41545 0.04861 C 0.41736 0.04792 0.4191 0.04745 0.42083 0.04676 C 0.4224 0.04606 0.42361 0.04537 0.42517 0.04491 C 0.42708 0.04398 0.43264 0.04259 0.43472 0.04097 C 0.44531 0.0338 0.43264 0.04005 0.44306 0.03542 C 0.44427 0.03426 0.44566 0.03264 0.44705 0.03171 C 0.44844 0.03079 0.45 0.03079 0.45139 0.02986 C 0.45417 0.02755 0.45972 0.02222 0.45972 0.02245 L 0.45538 0.02037 L 0.45972 0.01852 " pathEditMode="relative" rAng="0" ptsTypes="AAAAAAAAAAAAAAAAAAAAAAAAAAAAAAAAAA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49" y="32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3.33333E-6 0.00023 C 0.00243 0.01435 0.0059 0.02754 0.00139 0.04305 C -0.00018 0.04861 -0.01198 0.05278 -0.01545 0.05416 L -0.01979 0.05602 C -0.02118 0.05671 -0.02257 0.05764 -0.02396 0.0581 C -0.02587 0.05856 -0.02778 0.05903 -0.02969 0.05995 C -0.03247 0.06111 -0.03507 0.06296 -0.03802 0.06366 C -0.0441 0.06528 -0.04723 0.0662 -0.05365 0.06736 C -0.05729 0.06805 -0.06111 0.06852 -0.06476 0.06921 C -0.07344 0.07315 -0.06667 0.0706 -0.08177 0.07291 C -0.10434 0.07685 -0.07674 0.07361 -0.11563 0.07685 C -0.11736 0.07731 -0.11927 0.07824 -0.12118 0.0787 C -0.14341 0.0831 -0.15591 0.07963 -0.18316 0.0787 C -0.18698 0.07801 -0.1908 0.07754 -0.19445 0.07685 C -0.19688 0.07616 -0.19914 0.07546 -0.20157 0.07477 C -0.20348 0.0743 -0.20521 0.07338 -0.20712 0.07291 C -0.21563 0.07106 -0.21893 0.07153 -0.22691 0.06921 C -0.2283 0.06875 -0.22969 0.06782 -0.23108 0.06736 C -0.25365 0.06204 -0.24549 0.06504 -0.26493 0.0618 C -0.26771 0.06134 -0.27049 0.06041 -0.27344 0.05995 C -0.27657 0.05926 -0.28004 0.05879 -0.28316 0.0581 C -0.28941 0.05648 -0.28959 0.05555 -0.29584 0.05231 C -0.29723 0.05162 -0.29879 0.05116 -0.30018 0.05046 C -0.30955 0.03796 -0.29948 0.04977 -0.30851 0.04305 C -0.31146 0.04074 -0.31389 0.03704 -0.31702 0.03541 C -0.33716 0.02662 -0.31615 0.03565 -0.33108 0.02986 C -0.33247 0.0294 -0.33386 0.02847 -0.33542 0.02801 C -0.33768 0.02731 -0.34011 0.02685 -0.34236 0.02616 C -0.34375 0.02569 -0.34514 0.02477 -0.3467 0.0243 C -0.34948 0.02315 -0.35365 0.02222 -0.35643 0.0206 C -0.36025 0.01829 -0.36476 0.0169 -0.36771 0.01296 L -0.37049 0.00926 " pathEditMode="relative" rAng="0" ptsTypes="AAAAAAAAAAAAAAAAAAAAAAAAAAAAAAA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51" y="40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-3.05556E-6 0.00023 C -0.00225 0.00486 -0.00382 0.01041 -0.00642 0.01481 C -0.0092 0.02037 -0.01336 0.0243 -0.01614 0.02986 C -0.01718 0.0324 -0.01788 0.03564 -0.01961 0.0375 C -0.0243 0.04259 -0.02934 0.04606 -0.0342 0.05069 C -0.03628 0.05231 -0.03802 0.05486 -0.04045 0.05625 C -0.04687 0.05995 -0.04896 0.0618 -0.05503 0.06365 C -0.06441 0.06666 -0.06736 0.0662 -0.07934 0.06759 L -0.16319 0.06365 L -0.19357 0.0618 L -0.20208 0.05995 L -0.2118 0.0581 C -0.21423 0.05763 -0.21649 0.05671 -0.21892 0.05625 C -0.22187 0.05555 -0.22465 0.05509 -0.2276 0.05439 C -0.2408 0.05092 -0.22795 0.05416 -0.23732 0.05069 C -0.23923 0.04976 -0.24132 0.0493 -0.24323 0.04861 C -0.24496 0.04745 -0.24635 0.04583 -0.24826 0.0449 C -0.25052 0.04375 -0.25295 0.04375 -0.25538 0.04305 C -0.25746 0.04259 -0.25937 0.04189 -0.26163 0.0412 C -0.26701 0.03935 -0.26771 0.03865 -0.27361 0.03564 C -0.27361 0.03587 -0.28107 0.03171 -0.28107 0.03194 C -0.29114 0.03055 -0.29791 0.03009 -0.30764 0.028 C -0.31007 0.02754 -0.31267 0.02685 -0.3151 0.02615 C -0.31788 0.02546 -0.32066 0.025 -0.32343 0.0243 C -0.32673 0.02337 -0.32899 0.02222 -0.33194 0.0206 C -0.33333 0.01921 -0.33437 0.01759 -0.33576 0.01689 C -0.34045 0.01365 -0.34288 0.0162 -0.34774 0.01111 C -0.35243 0.00648 -0.35034 0.00902 -0.35364 0.0037 " pathEditMode="relative" rAng="0" ptsTypes="AAAAAAAAAAAAAAAAAAAAAAAAAAAAA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91" y="33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73 0.00324 L -0.05573 0.00347 C -0.05451 0.00995 -0.05312 0.01666 -0.05191 0.02338 C -0.05139 0.02639 -0.05069 0.02963 -0.05 0.0324 C -0.04687 0.04213 -0.04705 0.0375 -0.04271 0.04375 C -0.03993 0.04791 -0.0375 0.05301 -0.03472 0.0574 C -0.03298 0.06018 -0.02969 0.06597 -0.0276 0.06851 C -0.02639 0.07037 -0.025 0.07129 -0.02378 0.07338 C -0.02153 0.07615 -0.01996 0.08055 -0.01753 0.0824 C -0.01562 0.08379 -0.01354 0.08588 -0.01146 0.0868 C -0.00451 0.09004 -0.00816 0.08842 -0.00034 0.09166 C 0.01372 0.09074 0.02778 0.09097 0.04202 0.08912 C 0.04792 0.08819 0.04705 0.08449 0.05122 0.08009 C 0.05209 0.07893 0.05313 0.0787 0.054 0.07777 C 0.0665 0.06574 0.05122 0.08009 0.06111 0.06851 C 0.06216 0.06782 0.0632 0.06782 0.06424 0.06643 C 0.06632 0.06389 0.06806 0.05902 0.07031 0.0574 C 0.07448 0.05439 0.07222 0.05648 0.07622 0.05069 C 0.07761 0.04583 0.08021 0.04236 0.08021 0.03703 L 0.0816 0.01435 " pathEditMode="relative" rAng="0" ptsTypes="AAAAAAAAAAAAAAAAAAAA">
                                      <p:cBhvr>
                                        <p:cTn id="1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58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8.33333E-7 0.00023 C -0.00156 0.00486 -0.00295 0.00995 -0.00434 0.01505 C -0.00555 0.01968 -0.00555 0.02245 -0.00851 0.02616 C -0.01285 0.03195 -0.01493 0.02986 -0.02118 0.03195 C -0.02413 0.03287 -0.02691 0.03449 -0.02969 0.03565 C -0.03108 0.03634 -0.03246 0.03727 -0.03385 0.0375 C -0.04097 0.03912 -0.04496 0.04005 -0.05226 0.0412 C -0.05642 0.04213 -0.06059 0.04259 -0.06493 0.04329 L -0.07899 0.04514 C -0.11128 0.04884 -0.08368 0.04514 -0.11285 0.04884 C -0.12222 0.05 -0.1316 0.05093 -0.14097 0.05255 C -0.14479 0.05324 -0.14844 0.05394 -0.15226 0.0544 C -0.1592 0.05533 -0.16632 0.05579 -0.17326 0.05648 C -0.18177 0.05579 -0.19028 0.05579 -0.19878 0.0544 C -0.20174 0.05394 -0.20434 0.05208 -0.20712 0.0507 C -0.20851 0.05 -0.21007 0.05 -0.21146 0.04884 C -0.21285 0.04769 -0.21406 0.04607 -0.21562 0.04514 C -0.21736 0.04398 -0.21944 0.04375 -0.22118 0.04329 C -0.23333 0.03241 -0.21805 0.04537 -0.22969 0.0375 C -0.23125 0.03658 -0.23229 0.03472 -0.23385 0.0338 C -0.23663 0.03218 -0.23958 0.03125 -0.24236 0.03009 L -0.24653 0.02824 C -0.24809 0.02685 -0.2493 0.02546 -0.25087 0.02431 C -0.25208 0.02338 -0.25382 0.02338 -0.25503 0.02245 C -0.25799 0.02037 -0.26354 0.01505 -0.26354 0.01528 C -0.26441 0.0132 -0.26562 0.01134 -0.26632 0.00926 C -0.26701 0.00764 -0.26684 0.00533 -0.26771 0.0037 C -0.27239 -0.00393 -0.27187 0.00324 -0.27187 -0.00185 " pathEditMode="relative" rAng="0" ptsTypes="AAAAAAAAAAAAAAAAAAAAAAAAAAAAA">
                                      <p:cBhvr>
                                        <p:cTn id="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11" y="27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6 L -4.44444E-6 0.00024 L 0.01129 0.01875 C 0.0125 0.02061 0.0132 0.02292 0.01459 0.02431 C 0.01684 0.02686 0.0191 0.02986 0.02153 0.03195 C 0.02292 0.03311 0.02483 0.0338 0.02605 0.03565 C 0.02865 0.03889 0.03021 0.04399 0.03299 0.04676 C 0.03403 0.04815 0.03525 0.04908 0.03629 0.0507 C 0.0375 0.05232 0.0382 0.05486 0.03976 0.05625 C 0.04184 0.05811 0.04428 0.0588 0.04653 0.05996 L 0.05 0.06181 C 0.05105 0.0625 0.05226 0.06343 0.05348 0.06366 L 0.06129 0.06574 C 0.07535 0.06505 0.08959 0.06528 0.10365 0.06366 C 0.10591 0.06343 0.10799 0.06042 0.11042 0.05996 L 0.12171 0.05811 C 0.13577 0.05047 0.12882 0.05834 0.12744 0.0169 C 0.12848 0.01019 0.12952 0.00857 0.12744 0.00186 C 0.12691 0.00024 0.12587 -0.00069 0.12518 -0.00185 " pathEditMode="relative" rAng="0" ptsTypes="AAAAAAAAAAAAAAAAAAA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0" y="319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07407E-6 L 1.94444E-6 0.00024 C 0.00312 0.00625 0.00503 0.01459 0.00972 0.01875 C 0.02482 0.03218 0.00191 0.01135 0.01823 0.02824 C 0.02083 0.03102 0.02378 0.03334 0.02673 0.03565 C 0.02812 0.03704 0.02916 0.03889 0.0309 0.03959 L 0.03646 0.04144 C 0.03785 0.0426 0.03923 0.04422 0.0408 0.04514 C 0.04253 0.04607 0.04444 0.0463 0.04635 0.04699 C 0.04774 0.04746 0.04913 0.04838 0.05052 0.04885 C 0.05434 0.05024 0.0618 0.05278 0.0618 0.05301 C 0.07222 0.05209 0.08264 0.05232 0.09288 0.0507 C 0.09444 0.05047 0.09548 0.04815 0.09705 0.04699 C 0.09844 0.04607 0.1 0.04607 0.10121 0.04514 C 0.10278 0.04422 0.10399 0.04237 0.10555 0.04144 C 0.10816 0.03982 0.11389 0.03774 0.11389 0.03797 C 0.12743 0.01968 0.11024 0.04098 0.12239 0.0301 C 0.12413 0.02871 0.12517 0.02639 0.12656 0.02454 C 0.12621 0.02269 0.12587 0.02061 0.12517 0.01875 C 0.12448 0.01621 0.12274 0.01412 0.12239 0.01135 C 0.12205 0.00811 0.12552 0.00209 0.12656 -4.07407E-6 C 0.12812 -0.0081 0.12795 -0.00486 0.12795 -0.00926 " pathEditMode="relative" rAng="0" ptsTypes="AAAAAAAAAAAAAAAAAAAAAA">
                                      <p:cBhvr>
                                        <p:cTn id="2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9" y="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4.16667E-6 0.00047 C -0.00417 0.00162 -0.00816 0.00324 -0.01216 0.0051 C -0.01355 0.00579 -0.01493 0.00579 -0.01615 0.00741 C -0.01962 0.01204 -0.01962 0.01713 -0.02414 0.01991 C -0.02657 0.0213 -0.02934 0.0213 -0.03195 0.02223 C -0.03368 0.03218 -0.0323 0.03148 -0.03993 0.03195 C -0.054 0.03357 -0.06806 0.0338 -0.08212 0.03496 C -0.1007 0.0338 -0.11927 0.03449 -0.13768 0.03195 C -0.13941 0.03195 -0.14028 0.02848 -0.14184 0.02709 C -0.14341 0.02593 -0.14532 0.0257 -0.14705 0.02477 C -0.16424 0.01551 -0.14827 0.02477 -0.15903 0.01482 C -0.17379 0.00116 -0.14896 0.02801 -0.16823 0.00741 C -0.16962 0.00579 -0.17066 0.00394 -0.17223 0.00255 C -0.17483 0.00047 -0.18021 -0.00231 -0.18021 -0.00185 C -0.18143 -0.00393 -0.18264 -0.00625 -0.18403 -0.0074 C -0.18612 -0.00902 -0.18924 -0.00648 -0.1908 -0.00972 C -0.19202 -0.01296 -0.1908 -0.01805 -0.1908 -0.02176 " pathEditMode="relative" rAng="0" ptsTypes="AAAAAAAAAAAAAAAAAA">
                                      <p:cBhvr>
                                        <p:cTn id="2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66" y="64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2.22222E-6 0.00023 C 0.00087 0.01041 0.00087 0.01666 0.00278 0.02639 C 0.00312 0.02824 0.00347 0.03032 0.00416 0.03194 C 0.00486 0.03402 0.00625 0.03564 0.00694 0.03773 C 0.00764 0.03935 0.00746 0.04166 0.00833 0.04328 C 0.01041 0.04652 0.01406 0.04768 0.01684 0.04907 C 0.02569 0.04838 0.03472 0.04814 0.04357 0.04699 C 0.04548 0.04676 0.05243 0.0449 0.05486 0.04328 C 0.05642 0.04236 0.05764 0.04051 0.0592 0.03958 C 0.06232 0.0375 0.06719 0.0368 0.07048 0.03588 C 0.07187 0.03518 0.07326 0.03449 0.07465 0.03379 C 0.08107 0.02083 0.07916 0.02685 0.08177 0.01689 C 0.08212 0.01319 0.08194 0.00902 0.08316 0.00555 C 0.08837 -0.01019 0.08732 0.00879 0.08732 -0.00556 " pathEditMode="relative" rAng="0" ptsTypes="AAAAAAAAAAAAA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8" y="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2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698" y="249133"/>
            <a:ext cx="8603086" cy="1059385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Look at these sentences and explain the difference between </a:t>
            </a:r>
            <a:r>
              <a:rPr lang="en-US" sz="36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have/has got</a:t>
            </a:r>
            <a:endParaRPr lang="ru-RU" sz="3600" b="1" i="1" u="sng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81" name="Text Box 5"/>
          <p:cNvSpPr txBox="1">
            <a:spLocks noChangeArrowheads="1"/>
          </p:cNvSpPr>
          <p:nvPr/>
        </p:nvSpPr>
        <p:spPr bwMode="gray">
          <a:xfrm>
            <a:off x="3356440" y="3866557"/>
            <a:ext cx="517282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Cameron </a:t>
            </a:r>
            <a:r>
              <a:rPr lang="en-US" sz="2800" dirty="0" smtClean="0">
                <a:solidFill>
                  <a:srgbClr val="FFFF00"/>
                </a:solidFill>
              </a:rPr>
              <a:t>has got </a:t>
            </a:r>
            <a:r>
              <a:rPr lang="en-US" sz="2800" dirty="0" smtClean="0">
                <a:solidFill>
                  <a:schemeClr val="bg1"/>
                </a:solidFill>
              </a:rPr>
              <a:t>an elder brother.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18566" y="1641599"/>
            <a:ext cx="6873875" cy="598488"/>
            <a:chOff x="1248" y="2003"/>
            <a:chExt cx="4330" cy="377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736" y="2003"/>
              <a:ext cx="384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prstClr val="white"/>
                  </a:solidFill>
                </a:rPr>
                <a:t>I </a:t>
              </a:r>
              <a:r>
                <a:rPr lang="en-US" sz="2800" dirty="0" smtClean="0">
                  <a:solidFill>
                    <a:srgbClr val="FFFF00"/>
                  </a:solidFill>
                </a:rPr>
                <a:t>have got </a:t>
              </a:r>
              <a:r>
                <a:rPr lang="en-US" sz="2800" dirty="0" smtClean="0">
                  <a:solidFill>
                    <a:prstClr val="white"/>
                  </a:solidFill>
                </a:rPr>
                <a:t>2 sandwiches in my lunch box.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042163" y="2768268"/>
            <a:ext cx="6805621" cy="987426"/>
            <a:chOff x="1248" y="2640"/>
            <a:chExt cx="4287" cy="62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853" y="2661"/>
              <a:ext cx="3682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prstClr val="white"/>
                  </a:solidFill>
                </a:rPr>
                <a:t>Brandon and Alexa </a:t>
              </a:r>
              <a:r>
                <a:rPr lang="en-US" sz="2800" dirty="0" smtClean="0">
                  <a:solidFill>
                    <a:srgbClr val="FFFF00"/>
                  </a:solidFill>
                </a:rPr>
                <a:t>have got </a:t>
              </a:r>
              <a:r>
                <a:rPr lang="en-US" sz="2800" dirty="0" smtClean="0">
                  <a:solidFill>
                    <a:schemeClr val="bg1"/>
                  </a:solidFill>
                </a:rPr>
                <a:t>guitar </a:t>
              </a:r>
            </a:p>
            <a:p>
              <a:r>
                <a:rPr lang="en-US" sz="2800" dirty="0" smtClean="0">
                  <a:solidFill>
                    <a:schemeClr val="bg1"/>
                  </a:solidFill>
                </a:rPr>
                <a:t>classes today.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118363" y="3979058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42" y="2912469"/>
            <a:ext cx="3586900" cy="431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6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8046" y="432255"/>
            <a:ext cx="6297768" cy="695941"/>
          </a:xfrm>
        </p:spPr>
        <p:txBody>
          <a:bodyPr>
            <a:noAutofit/>
          </a:bodyPr>
          <a:lstStyle/>
          <a:p>
            <a:pPr algn="ctr"/>
            <a:r>
              <a:rPr lang="en-US" sz="66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Do not Forget</a:t>
            </a:r>
            <a:endParaRPr lang="ru-RU" sz="6600" b="1" u="sng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cs typeface="Aharoni" panose="02010803020104030203" pitchFamily="2" charset="-79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5769"/>
            <a:ext cx="9259910" cy="49454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97" y="350322"/>
            <a:ext cx="2163304" cy="216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6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494340" y="2098554"/>
            <a:ext cx="5354638" cy="2654300"/>
            <a:chOff x="1215" y="-99"/>
            <a:chExt cx="3373" cy="1672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564" y="1562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28" y="1258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886" y="-99"/>
              <a:ext cx="154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OpenSans"/>
                </a:rPr>
                <a:t>We … friends.</a:t>
              </a:r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303" y="1259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534360" y="1186893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472270" y="2207911"/>
            <a:ext cx="5105402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533018" y="322768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5" y="3230"/>
              <a:ext cx="11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800" dirty="0">
                <a:solidFill>
                  <a:srgbClr val="000000"/>
                </a:solidFill>
                <a:latin typeface="OpenSans"/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548469" y="5219754"/>
            <a:ext cx="5105401" cy="577850"/>
            <a:chOff x="1248" y="3216"/>
            <a:chExt cx="3216" cy="364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820" y="3216"/>
              <a:ext cx="191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000000"/>
                  </a:solidFill>
                  <a:latin typeface="OpenSans"/>
                </a:rPr>
                <a:t>... he got a sister?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350730" y="4092295"/>
            <a:ext cx="4908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OpenSans"/>
              </a:rPr>
              <a:t>My uncle... got daughters.</a:t>
            </a:r>
          </a:p>
        </p:txBody>
      </p:sp>
      <p:sp>
        <p:nvSpPr>
          <p:cNvPr id="33" name="Заголовок 1"/>
          <p:cNvSpPr>
            <a:spLocks noGrp="1"/>
          </p:cNvSpPr>
          <p:nvPr>
            <p:ph type="title"/>
          </p:nvPr>
        </p:nvSpPr>
        <p:spPr>
          <a:xfrm>
            <a:off x="-494100" y="1435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Choose have/has got.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60265" y="1152936"/>
            <a:ext cx="2619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I ... </a:t>
            </a:r>
            <a:r>
              <a:rPr lang="en-US" sz="2800" dirty="0">
                <a:solidFill>
                  <a:srgbClr val="000000"/>
                </a:solidFill>
                <a:latin typeface="OpenSans"/>
              </a:rPr>
              <a:t>got a sister.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98946" y="3158944"/>
            <a:ext cx="3014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OpenSans"/>
              </a:rPr>
              <a:t>They... got books.</a:t>
            </a:r>
          </a:p>
        </p:txBody>
      </p:sp>
      <p:grpSp>
        <p:nvGrpSpPr>
          <p:cNvPr id="38" name="Group 7"/>
          <p:cNvGrpSpPr>
            <a:grpSpLocks/>
          </p:cNvGrpSpPr>
          <p:nvPr/>
        </p:nvGrpSpPr>
        <p:grpSpPr bwMode="auto">
          <a:xfrm>
            <a:off x="548470" y="6133083"/>
            <a:ext cx="5105400" cy="555625"/>
            <a:chOff x="1248" y="2030"/>
            <a:chExt cx="3216" cy="350"/>
          </a:xfrm>
        </p:grpSpPr>
        <p:sp>
          <p:nvSpPr>
            <p:cNvPr id="39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FF"/>
                  </a:solidFill>
                </a:rPr>
                <a:t>6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3" name="Text Box 25"/>
          <p:cNvSpPr txBox="1">
            <a:spLocks noChangeArrowheads="1"/>
          </p:cNvSpPr>
          <p:nvPr/>
        </p:nvSpPr>
        <p:spPr bwMode="gray">
          <a:xfrm>
            <a:off x="1490281" y="6048334"/>
            <a:ext cx="30828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OpenSans"/>
              </a:rPr>
              <a:t>... y</a:t>
            </a:r>
            <a:r>
              <a:rPr lang="en-US" sz="2800" dirty="0" smtClean="0">
                <a:solidFill>
                  <a:srgbClr val="000000"/>
                </a:solidFill>
                <a:latin typeface="OpenSans"/>
              </a:rPr>
              <a:t>ou got a ruler?</a:t>
            </a:r>
            <a:endParaRPr lang="en-US" sz="2800" dirty="0">
              <a:solidFill>
                <a:srgbClr val="000000"/>
              </a:solidFill>
              <a:latin typeface="OpenSan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622" y="1315689"/>
            <a:ext cx="2973026" cy="3823148"/>
          </a:xfrm>
          <a:prstGeom prst="rect">
            <a:avLst/>
          </a:prstGeom>
        </p:spPr>
      </p:pic>
      <p:pic>
        <p:nvPicPr>
          <p:cNvPr id="10" name="Рисунок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573" y="4688355"/>
            <a:ext cx="2027295" cy="202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42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1125</Words>
  <Application>Microsoft Office PowerPoint</Application>
  <PresentationFormat>Экран (4:3)</PresentationFormat>
  <Paragraphs>316</Paragraphs>
  <Slides>32</Slides>
  <Notes>0</Notes>
  <HiddenSlides>7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Calibri Light</vt:lpstr>
      <vt:lpstr>OpenSans</vt:lpstr>
      <vt:lpstr>Arial</vt:lpstr>
      <vt:lpstr>Aharoni</vt:lpstr>
      <vt:lpstr>Open Sans</vt:lpstr>
      <vt:lpstr>Calibri</vt:lpstr>
      <vt:lpstr>Тема Office</vt:lpstr>
      <vt:lpstr>1_Тема Office</vt:lpstr>
      <vt:lpstr>The Present Simple Tense</vt:lpstr>
      <vt:lpstr>Look at these sentences and explain the usage of  the verb to be</vt:lpstr>
      <vt:lpstr>Do not Forget</vt:lpstr>
      <vt:lpstr>Use the correct form of the verb to be</vt:lpstr>
      <vt:lpstr>Презентация PowerPoint</vt:lpstr>
      <vt:lpstr>Correct these sentences.</vt:lpstr>
      <vt:lpstr>Look at these sentences and explain the difference between have/has got</vt:lpstr>
      <vt:lpstr>Do not Forget</vt:lpstr>
      <vt:lpstr>Choose have/has got.</vt:lpstr>
      <vt:lpstr>Презентация PowerPoint</vt:lpstr>
      <vt:lpstr>Correct these sentences.</vt:lpstr>
      <vt:lpstr>Презентация PowerPoint</vt:lpstr>
      <vt:lpstr>Read and compare.</vt:lpstr>
      <vt:lpstr>Make up sentences</vt:lpstr>
      <vt:lpstr>want - play - wash - miss - live - fix - know -  </vt:lpstr>
      <vt:lpstr>Презентация PowerPoint</vt:lpstr>
      <vt:lpstr>Open the brackets</vt:lpstr>
      <vt:lpstr>Презентация PowerPoint</vt:lpstr>
      <vt:lpstr>Make these sentences negative.</vt:lpstr>
      <vt:lpstr>Keys</vt:lpstr>
      <vt:lpstr>Open the brackets</vt:lpstr>
      <vt:lpstr>Презентация PowerPoint</vt:lpstr>
      <vt:lpstr>Put DO or DOES</vt:lpstr>
      <vt:lpstr>Презентация PowerPoint</vt:lpstr>
      <vt:lpstr>Correct these sentences.</vt:lpstr>
      <vt:lpstr>Correct these sentences.</vt:lpstr>
      <vt:lpstr>Ask common questions. Use Do/Does.</vt:lpstr>
      <vt:lpstr>Презентация PowerPoint</vt:lpstr>
      <vt:lpstr>Give short answers to these questions.</vt:lpstr>
      <vt:lpstr>Презентация PowerPoint</vt:lpstr>
      <vt:lpstr>Презентация PowerPoint</vt:lpstr>
      <vt:lpstr>Thank you for your work!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Asus</cp:lastModifiedBy>
  <cp:revision>86</cp:revision>
  <dcterms:created xsi:type="dcterms:W3CDTF">2014-11-21T11:00:06Z</dcterms:created>
  <dcterms:modified xsi:type="dcterms:W3CDTF">2019-05-12T18:15:38Z</dcterms:modified>
</cp:coreProperties>
</file>