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8" r:id="rId2"/>
    <p:sldId id="257" r:id="rId3"/>
    <p:sldId id="283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9" r:id="rId12"/>
    <p:sldId id="274" r:id="rId13"/>
    <p:sldId id="268" r:id="rId14"/>
    <p:sldId id="271" r:id="rId15"/>
    <p:sldId id="278" r:id="rId16"/>
    <p:sldId id="272" r:id="rId17"/>
    <p:sldId id="279" r:id="rId18"/>
    <p:sldId id="273" r:id="rId19"/>
    <p:sldId id="276" r:id="rId20"/>
    <p:sldId id="277" r:id="rId21"/>
    <p:sldId id="280" r:id="rId22"/>
    <p:sldId id="275" r:id="rId23"/>
    <p:sldId id="281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A5CE6-0B5D-4708-9479-F7E29696B278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CA90D3-666F-41E1-88B5-68D1439B2C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D71981-EDA9-4408-8497-C7445860A493}" type="slidenum">
              <a:rPr lang="ru-RU"/>
              <a:pPr/>
              <a:t>3</a:t>
            </a:fld>
            <a:endParaRPr lang="ru-RU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ru-RU"/>
              <a:t>Теперь и ты можешь взглянуть на внутреннее строение растительной клетки с помощью современного микроскопа.</a:t>
            </a:r>
          </a:p>
          <a:p>
            <a:pPr marL="228600" indent="-228600">
              <a:buFontTx/>
              <a:buAutoNum type="arabicPeriod"/>
            </a:pPr>
            <a:r>
              <a:rPr lang="ru-RU"/>
              <a:t> Все клетки покрыты клеточной оболочкой.</a:t>
            </a:r>
            <a:br>
              <a:rPr lang="ru-RU"/>
            </a:br>
            <a:r>
              <a:rPr lang="ru-RU"/>
              <a:t>Мы рассмотрели клеточную оболочку. А что же находится под ней?</a:t>
            </a:r>
          </a:p>
          <a:p>
            <a:pPr marL="228600" indent="-228600">
              <a:buFontTx/>
              <a:buAutoNum type="arabicPeriod"/>
            </a:pPr>
            <a:r>
              <a:rPr lang="ru-RU"/>
              <a:t> Под оболочной находится цитоплазма.</a:t>
            </a:r>
            <a:br>
              <a:rPr lang="ru-RU"/>
            </a:br>
            <a:r>
              <a:rPr lang="ru-RU"/>
              <a:t>В цитоплазме любой клетки есть частицы – клеточные органоиды. Органоиды в клетке выполняют различные функции – так же, как и органы в твоем организме!</a:t>
            </a:r>
          </a:p>
          <a:p>
            <a:pPr marL="228600" indent="-228600">
              <a:buFontTx/>
              <a:buAutoNum type="arabicPeriod"/>
            </a:pPr>
            <a:r>
              <a:rPr lang="ru-RU"/>
              <a:t> Самым главным является ядро – оно отвечает за все процессы, происходящие в клетках.</a:t>
            </a:r>
          </a:p>
          <a:p>
            <a:pPr marL="228600" indent="-228600">
              <a:buFontTx/>
              <a:buAutoNum type="arabicPeriod"/>
            </a:pPr>
            <a:r>
              <a:rPr lang="ru-RU"/>
              <a:t> Заметим, что в цитоплазме находятся также крупные и мелкие "пузыри". Как они называются и чем наполнены? Это вакуоли, они содержат различные вещества, которые вырабатывает клетка…</a:t>
            </a:r>
          </a:p>
          <a:p>
            <a:pPr marL="228600" indent="-228600">
              <a:buFontTx/>
              <a:buAutoNum type="arabicPeriod"/>
            </a:pPr>
            <a:r>
              <a:rPr lang="ru-RU"/>
              <a:t> Цитоплазма клеток растения включает различные пластиды: хлоропласты, хромопласты, лейкопласты.</a:t>
            </a:r>
            <a:endParaRPr lang="ru-RU">
              <a:sym typeface="Wingdings 2" pitchFamily="18" charset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0006651114V-1920x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628800"/>
            <a:ext cx="4103343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764704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Нужно учиться с удовольствием, тогда всё будет понятно и легко»</a:t>
            </a:r>
            <a:endParaRPr lang="ru-RU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 descr="G:\hello_html_1822d9a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3635897" cy="27269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5877272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Желаю на сегодняшнем уроке успешного усвоения нового материала</a:t>
            </a:r>
            <a:endParaRPr lang="ru-RU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Роль воды в клетке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b="1" dirty="0" smtClean="0"/>
              <a:t>Вода обеспечивает транспорт веществ в клетке.</a:t>
            </a:r>
          </a:p>
          <a:p>
            <a:pPr lvl="0" algn="just"/>
            <a:r>
              <a:rPr lang="ru-RU" b="1" dirty="0" smtClean="0"/>
              <a:t>Определяет физические свойства клетки - объем, упругость.</a:t>
            </a:r>
          </a:p>
          <a:p>
            <a:pPr lvl="0" algn="just"/>
            <a:r>
              <a:rPr lang="ru-RU" b="1" dirty="0" smtClean="0"/>
              <a:t>Являясь хорошим растворителем, участвует в химических реакциях, протекающих в клетке.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Минеральные  соли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 </a:t>
            </a:r>
            <a:r>
              <a:rPr lang="ru-RU" b="1" dirty="0" smtClean="0"/>
              <a:t>составляют  около 1% массы  клетки, но их значение  очень велико: соли натрия и калия обеспечивают раздражимость, соли кальция придают прочность костной ткани, раковинам моллюсков.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59832" y="4149080"/>
            <a:ext cx="2187203" cy="2304256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77072"/>
            <a:ext cx="1441450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6" name="Picture 2" descr="C:\Users\наталья\Searches\Desktop\52ff6ecd1f22c3f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149080"/>
            <a:ext cx="259228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23555" name="Picture 2" descr="C:\Documents and Settings\админ\Мои документы\Мои рисунки\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33600" y="990600"/>
            <a:ext cx="501015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Спал цветок и вдруг проснулся-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(глаза потереть)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Больше спать не захотел.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(кивать головой отрицательно)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Шевельнулся, потянулся,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(руки вверх, потянуться)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Взвился вверх и полетел.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(руки вверх, влево, вправо)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Солнце утром лишь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проснётся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бабочка кружит и 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вьётся(покружиться</a:t>
            </a:r>
            <a:r>
              <a:rPr lang="ru-RU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)</a:t>
            </a:r>
            <a:endParaRPr lang="ru-RU" sz="2400" b="1" i="1" u="sng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23557" name="Picture 18" descr="bg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7750"/>
            <a:ext cx="12096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7" descr="f918d9346babfcb5b92bdd655f15515c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5805488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7" descr="f918d9346babfcb5b92bdd655f15515c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5786438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3" descr="0214388284a2cc1e62e7102133de3ce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75" y="5786438"/>
            <a:ext cx="1368425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4" descr="b9e38c43263057ca87ab429dda7c198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6165850"/>
            <a:ext cx="8191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4" descr="b9e38c43263057ca87ab429dda7c198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6072188"/>
            <a:ext cx="8191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50" y="5570538"/>
            <a:ext cx="714375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88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63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75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8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3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9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50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Picture 8" descr="8e571a264590ec61577f0ef43c97ec3c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63" y="5570538"/>
            <a:ext cx="10731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План отчета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dirty="0" smtClean="0"/>
              <a:t>1.Какое оборудование использовали.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2. Что делали.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3. Какое вещество обнаружили.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4. Каково его значение в клетке.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Роль углеводов в клетке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 smtClean="0"/>
              <a:t>Энергия для жизнедеятельности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В составе оболочек придают прочность</a:t>
            </a:r>
            <a:endParaRPr lang="ru-RU" sz="1600" b="1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Запас веществ в клетке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Main_Pi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4017284" cy="3186122"/>
          </a:xfrm>
        </p:spPr>
      </p:pic>
      <p:pic>
        <p:nvPicPr>
          <p:cNvPr id="2050" name="Picture 2" descr="C:\Users\admin\Pictures\ssvek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14488"/>
            <a:ext cx="3143272" cy="3850508"/>
          </a:xfrm>
          <a:prstGeom prst="rect">
            <a:avLst/>
          </a:prstGeom>
          <a:noFill/>
        </p:spPr>
      </p:pic>
      <p:pic>
        <p:nvPicPr>
          <p:cNvPr id="2052" name="Picture 4" descr="C:\Users\admin\Pictures\744955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286124"/>
            <a:ext cx="3500462" cy="3369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Роль белка в клетке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>
              <a:lnSpc>
                <a:spcPct val="150000"/>
              </a:lnSpc>
            </a:pPr>
            <a:r>
              <a:rPr lang="ru-RU" sz="3200" b="1" dirty="0" smtClean="0"/>
              <a:t>Входят в состав клеточных структур</a:t>
            </a:r>
          </a:p>
          <a:p>
            <a:pPr lvl="2">
              <a:lnSpc>
                <a:spcPct val="150000"/>
              </a:lnSpc>
            </a:pPr>
            <a:r>
              <a:rPr lang="ru-RU" sz="3200" b="1" dirty="0" smtClean="0"/>
              <a:t>Регулируют процессы жизнедеятельности в клетке</a:t>
            </a:r>
          </a:p>
          <a:p>
            <a:pPr lvl="2">
              <a:lnSpc>
                <a:spcPct val="150000"/>
              </a:lnSpc>
              <a:buNone/>
            </a:pP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20091017040521_48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929322" y="642918"/>
            <a:ext cx="2540000" cy="2921000"/>
          </a:xfrm>
        </p:spPr>
      </p:pic>
      <p:pic>
        <p:nvPicPr>
          <p:cNvPr id="3074" name="Picture 2" descr="C:\Users\admin\Pictures\zla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571876"/>
            <a:ext cx="4953000" cy="3048000"/>
          </a:xfrm>
          <a:prstGeom prst="rect">
            <a:avLst/>
          </a:prstGeom>
          <a:noFill/>
        </p:spPr>
      </p:pic>
      <p:pic>
        <p:nvPicPr>
          <p:cNvPr id="3075" name="Picture 3" descr="C:\Users\admin\Pictures\jachm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5" y="714356"/>
            <a:ext cx="4016977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Роль жира в клетках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Запасной источник энергии</a:t>
            </a:r>
            <a:endParaRPr lang="ru-RU" b="1" dirty="0"/>
          </a:p>
        </p:txBody>
      </p:sp>
      <p:pic>
        <p:nvPicPr>
          <p:cNvPr id="4" name="Picture 2" descr="C:\Users\123\Desktop\iарахи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643182"/>
            <a:ext cx="2357454" cy="23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123\Desktop\iсо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214818"/>
            <a:ext cx="2500330" cy="248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123\Desktop\iкунжу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714620"/>
            <a:ext cx="2907050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44260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2800" b="1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САХАР, КРАХМАЛ,  РАСТИТЕЛЬНОЕ МАСЛО, ВОДА.</a:t>
            </a:r>
          </a:p>
          <a:p>
            <a:pPr algn="ctr">
              <a:buNone/>
            </a:pPr>
            <a:endParaRPr lang="ru-RU" sz="40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endParaRPr lang="ru-RU" sz="3200" b="1" dirty="0"/>
          </a:p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3200" b="1" dirty="0" smtClean="0"/>
              <a:t>Вопрос: что может объединять все эти предметы? </a:t>
            </a:r>
            <a:endParaRPr lang="ru-RU" sz="3200" dirty="0"/>
          </a:p>
        </p:txBody>
      </p:sp>
      <p:pic>
        <p:nvPicPr>
          <p:cNvPr id="10" name="Picture 10" descr="0_cbc9_1e3d724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5992"/>
            <a:ext cx="158338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Растительное масло №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206" y="2143116"/>
            <a:ext cx="1527017" cy="2803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Пользователь\Desktop\саха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1879848" cy="239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крахма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2571744"/>
            <a:ext cx="2114550" cy="202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Ответы кроссворда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1. Хлоропласты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2. Цитоплазма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3. Микроскоп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4. Мембрана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5. Вакуоль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6. Ткань</a:t>
            </a: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Ключевое слово - </a:t>
            </a:r>
            <a:r>
              <a:rPr lang="ru-RU" b="1" dirty="0" smtClean="0">
                <a:solidFill>
                  <a:srgbClr val="FF0000"/>
                </a:solidFill>
              </a:rPr>
              <a:t>клетка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Ответы к тесту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1 Б</a:t>
            </a:r>
          </a:p>
          <a:p>
            <a:pPr>
              <a:buNone/>
            </a:pPr>
            <a:r>
              <a:rPr lang="ru-RU" sz="4800" b="1" dirty="0" smtClean="0"/>
              <a:t>2 В</a:t>
            </a:r>
          </a:p>
          <a:p>
            <a:pPr>
              <a:buNone/>
            </a:pPr>
            <a:r>
              <a:rPr lang="ru-RU" sz="4800" b="1" dirty="0" smtClean="0"/>
              <a:t>3 Б</a:t>
            </a:r>
          </a:p>
          <a:p>
            <a:pPr>
              <a:buNone/>
            </a:pPr>
            <a:r>
              <a:rPr lang="ru-RU" sz="4800" b="1" dirty="0" smtClean="0"/>
              <a:t>4 Г</a:t>
            </a:r>
          </a:p>
          <a:p>
            <a:pPr>
              <a:buNone/>
            </a:pPr>
            <a:r>
              <a:rPr lang="ru-RU" sz="4800" b="1" dirty="0" smtClean="0"/>
              <a:t>5 В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200" b="1" dirty="0" smtClean="0"/>
              <a:t>Что нового вы узнали?</a:t>
            </a:r>
          </a:p>
          <a:p>
            <a:pPr>
              <a:lnSpc>
                <a:spcPct val="150000"/>
              </a:lnSpc>
              <a:buNone/>
            </a:pPr>
            <a:r>
              <a:rPr lang="ru-RU" sz="3200" b="1" dirty="0" smtClean="0"/>
              <a:t>Чему вы научились?</a:t>
            </a:r>
          </a:p>
          <a:p>
            <a:pPr>
              <a:lnSpc>
                <a:spcPct val="150000"/>
              </a:lnSpc>
              <a:buNone/>
            </a:pPr>
            <a:r>
              <a:rPr lang="ru-RU" sz="3200" b="1" dirty="0" smtClean="0"/>
              <a:t>Где сможете применить свои знания?</a:t>
            </a:r>
          </a:p>
          <a:p>
            <a:pPr>
              <a:lnSpc>
                <a:spcPct val="150000"/>
              </a:lnSpc>
              <a:buNone/>
            </a:pPr>
            <a:r>
              <a:rPr lang="ru-RU" sz="3200" b="1" dirty="0" smtClean="0"/>
              <a:t>Какое у вас настроение в конце урока?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800" b="1" dirty="0" smtClean="0"/>
              <a:t> Продолжите фразы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6482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i="1" dirty="0" smtClean="0"/>
          </a:p>
          <a:p>
            <a:pPr lvl="0">
              <a:buNone/>
            </a:pPr>
            <a:r>
              <a:rPr lang="ru-RU" sz="4000" b="1" i="1" dirty="0" smtClean="0"/>
              <a:t>сегодня я узнал…</a:t>
            </a:r>
            <a:endParaRPr lang="ru-RU" sz="4000" b="1" dirty="0" smtClean="0"/>
          </a:p>
          <a:p>
            <a:pPr lvl="0">
              <a:buNone/>
            </a:pPr>
            <a:r>
              <a:rPr lang="ru-RU" sz="4000" b="1" i="1" dirty="0" smtClean="0"/>
              <a:t>было интересно…</a:t>
            </a:r>
            <a:endParaRPr lang="ru-RU" sz="4000" b="1" dirty="0" smtClean="0"/>
          </a:p>
          <a:p>
            <a:pPr lvl="0">
              <a:buNone/>
            </a:pPr>
            <a:r>
              <a:rPr lang="ru-RU" sz="4000" b="1" i="1" dirty="0" smtClean="0"/>
              <a:t>было трудно…</a:t>
            </a:r>
            <a:endParaRPr lang="ru-RU" sz="4000" b="1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endParaRPr lang="ru-RU" b="1" dirty="0" smtClean="0"/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Читать параграф 6 и ответить на вопросы.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Творческое задание: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1. написать сказку или рассказ про вещества клетки.</a:t>
            </a:r>
          </a:p>
          <a:p>
            <a:pPr marL="90170" lvl="0" algn="just">
              <a:lnSpc>
                <a:spcPct val="150000"/>
              </a:lnSpc>
              <a:spcAft>
                <a:spcPts val="1000"/>
              </a:spcAft>
              <a:buNone/>
              <a:tabLst>
                <a:tab pos="180340" algn="l"/>
              </a:tabLst>
            </a:pPr>
            <a:r>
              <a:rPr lang="ru-RU" sz="2400" b="1" dirty="0" smtClean="0"/>
              <a:t>2. Используя ресурсы Интернета или дополнительную литературу, проведите исследование и сделайте краткое сообщение о том, какие растения используют люди в разных странах,  где человек использует различные вещества растительных клеток?</a:t>
            </a:r>
          </a:p>
          <a:p>
            <a:pPr marL="90170" algn="just">
              <a:lnSpc>
                <a:spcPct val="150000"/>
              </a:lnSpc>
              <a:spcAft>
                <a:spcPts val="1000"/>
              </a:spcAft>
              <a:tabLst>
                <a:tab pos="180340" algn="l"/>
              </a:tabLst>
            </a:pPr>
            <a:endParaRPr lang="ru-RU" sz="2400" b="1" dirty="0" smtClean="0">
              <a:solidFill>
                <a:schemeClr val="bg1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1116013" y="2736850"/>
            <a:ext cx="70564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  <a:endParaRPr lang="ru-RU"/>
          </a:p>
        </p:txBody>
      </p:sp>
      <p:pic>
        <p:nvPicPr>
          <p:cNvPr id="24582" name="Picture 4" descr="7ea593a97a74b15fa4ae0d9227f8594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76250"/>
            <a:ext cx="19446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951163"/>
            <a:ext cx="4572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363730">
            <a:off x="818095" y="919694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Всем спасибо!</a:t>
            </a:r>
          </a:p>
          <a:p>
            <a:pPr algn="ctr">
              <a:defRPr/>
            </a:pPr>
            <a:r>
              <a:rPr lang="ru-RU" sz="5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Урок окончен!</a:t>
            </a:r>
          </a:p>
        </p:txBody>
      </p:sp>
      <p:pic>
        <p:nvPicPr>
          <p:cNvPr id="9" name="Picture 3" descr="C:\Users\наталья\Searches\Desktop\32973677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428868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99" name="Oval 87"/>
          <p:cNvSpPr>
            <a:spLocks noChangeArrowheads="1"/>
          </p:cNvSpPr>
          <p:nvPr/>
        </p:nvSpPr>
        <p:spPr bwMode="auto">
          <a:xfrm>
            <a:off x="1547813" y="1557338"/>
            <a:ext cx="3095625" cy="4498975"/>
          </a:xfrm>
          <a:prstGeom prst="ellipse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05800" cy="1285860"/>
          </a:xfrm>
        </p:spPr>
        <p:txBody>
          <a:bodyPr/>
          <a:lstStyle/>
          <a:p>
            <a:r>
              <a:rPr lang="ru-RU" b="1" dirty="0"/>
              <a:t>Строение клетки</a:t>
            </a:r>
          </a:p>
        </p:txBody>
      </p:sp>
      <p:pic>
        <p:nvPicPr>
          <p:cNvPr id="38996" name="Picture 84" descr="6"/>
          <p:cNvPicPr>
            <a:picLocks noChangeAspect="1" noChangeArrowheads="1"/>
          </p:cNvPicPr>
          <p:nvPr/>
        </p:nvPicPr>
        <p:blipFill>
          <a:blip r:embed="rId3" cstate="print"/>
          <a:srcRect l="22430"/>
          <a:stretch>
            <a:fillRect/>
          </a:stretch>
        </p:blipFill>
        <p:spPr bwMode="auto">
          <a:xfrm>
            <a:off x="684213" y="2308225"/>
            <a:ext cx="3486150" cy="2776538"/>
          </a:xfrm>
          <a:prstGeom prst="rect">
            <a:avLst/>
          </a:prstGeom>
          <a:noFill/>
        </p:spPr>
      </p:pic>
      <p:sp>
        <p:nvSpPr>
          <p:cNvPr id="38998" name="Freeform 86"/>
          <p:cNvSpPr>
            <a:spLocks/>
          </p:cNvSpPr>
          <p:nvPr/>
        </p:nvSpPr>
        <p:spPr bwMode="auto">
          <a:xfrm>
            <a:off x="161925" y="1403350"/>
            <a:ext cx="3005138" cy="4679950"/>
          </a:xfrm>
          <a:custGeom>
            <a:avLst/>
            <a:gdLst/>
            <a:ahLst/>
            <a:cxnLst>
              <a:cxn ang="0">
                <a:pos x="1870" y="2948"/>
              </a:cxn>
              <a:cxn ang="0">
                <a:pos x="892" y="1521"/>
              </a:cxn>
              <a:cxn ang="0">
                <a:pos x="1789" y="95"/>
              </a:cxn>
              <a:cxn ang="0">
                <a:pos x="43" y="1535"/>
              </a:cxn>
              <a:cxn ang="0">
                <a:pos x="1870" y="2948"/>
              </a:cxn>
            </a:cxnLst>
            <a:rect l="0" t="0" r="r" b="b"/>
            <a:pathLst>
              <a:path w="1870" h="2948">
                <a:moveTo>
                  <a:pt x="1870" y="2948"/>
                </a:moveTo>
                <a:cubicBezTo>
                  <a:pt x="1573" y="2903"/>
                  <a:pt x="895" y="2735"/>
                  <a:pt x="892" y="1521"/>
                </a:cubicBezTo>
                <a:cubicBezTo>
                  <a:pt x="889" y="307"/>
                  <a:pt x="1708" y="113"/>
                  <a:pt x="1789" y="95"/>
                </a:cubicBezTo>
                <a:cubicBezTo>
                  <a:pt x="1303" y="0"/>
                  <a:pt x="0" y="180"/>
                  <a:pt x="43" y="1535"/>
                </a:cubicBezTo>
                <a:cubicBezTo>
                  <a:pt x="85" y="2891"/>
                  <a:pt x="1555" y="2948"/>
                  <a:pt x="1870" y="2948"/>
                </a:cubicBezTo>
                <a:close/>
              </a:path>
            </a:pathLst>
          </a:custGeom>
          <a:blipFill dpi="0" rotWithShape="1">
            <a:blip r:embed="rId4" cstate="print">
              <a:alphaModFix amt="55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8936" name="Picture 24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8813" y="2781300"/>
            <a:ext cx="823912" cy="792163"/>
          </a:xfrm>
          <a:prstGeom prst="rect">
            <a:avLst/>
          </a:prstGeom>
          <a:noFill/>
        </p:spPr>
      </p:pic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684213" y="1916113"/>
            <a:ext cx="3763962" cy="3859212"/>
            <a:chOff x="431" y="1207"/>
            <a:chExt cx="2371" cy="2431"/>
          </a:xfrm>
        </p:grpSpPr>
        <p:pic>
          <p:nvPicPr>
            <p:cNvPr id="38948" name="Picture 36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400000">
              <a:off x="2381" y="2976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32" name="Picture 20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08" y="2341"/>
              <a:ext cx="194" cy="403"/>
            </a:xfrm>
            <a:prstGeom prst="rect">
              <a:avLst/>
            </a:prstGeom>
            <a:noFill/>
          </p:spPr>
        </p:pic>
        <p:sp>
          <p:nvSpPr>
            <p:cNvPr id="38949" name="Oval 37"/>
            <p:cNvSpPr>
              <a:spLocks noChangeArrowheads="1"/>
            </p:cNvSpPr>
            <p:nvPr/>
          </p:nvSpPr>
          <p:spPr bwMode="auto">
            <a:xfrm rot="-2834716">
              <a:off x="861" y="3227"/>
              <a:ext cx="181" cy="408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0" name="Oval 38"/>
            <p:cNvSpPr>
              <a:spLocks noChangeArrowheads="1"/>
            </p:cNvSpPr>
            <p:nvPr/>
          </p:nvSpPr>
          <p:spPr bwMode="auto">
            <a:xfrm rot="-1212631">
              <a:off x="431" y="2659"/>
              <a:ext cx="181" cy="408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1" name="Oval 39"/>
            <p:cNvSpPr>
              <a:spLocks noChangeArrowheads="1"/>
            </p:cNvSpPr>
            <p:nvPr/>
          </p:nvSpPr>
          <p:spPr bwMode="auto">
            <a:xfrm rot="1097062">
              <a:off x="522" y="1843"/>
              <a:ext cx="181" cy="408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952" name="Oval 40"/>
            <p:cNvSpPr>
              <a:spLocks noChangeArrowheads="1"/>
            </p:cNvSpPr>
            <p:nvPr/>
          </p:nvSpPr>
          <p:spPr bwMode="auto">
            <a:xfrm rot="1803987">
              <a:off x="839" y="1389"/>
              <a:ext cx="181" cy="408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8939" name="Picture 27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1695070">
              <a:off x="2426" y="1434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40" name="Picture 28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834904">
              <a:off x="1189" y="1525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41" name="Picture 29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23536641">
              <a:off x="1189" y="2891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44" name="Picture 32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5727736">
              <a:off x="1720" y="1102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46" name="Picture 34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7841504">
              <a:off x="1701" y="3339"/>
              <a:ext cx="194" cy="403"/>
            </a:xfrm>
            <a:prstGeom prst="rect">
              <a:avLst/>
            </a:prstGeom>
            <a:noFill/>
          </p:spPr>
        </p:pic>
        <p:pic>
          <p:nvPicPr>
            <p:cNvPr id="38947" name="Picture 35" descr="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6" y="2160"/>
              <a:ext cx="194" cy="403"/>
            </a:xfrm>
            <a:prstGeom prst="rect">
              <a:avLst/>
            </a:prstGeom>
            <a:noFill/>
          </p:spPr>
        </p:pic>
      </p:grpSp>
      <p:pic>
        <p:nvPicPr>
          <p:cNvPr id="39000" name="Picture 88" descr="оболочка"/>
          <p:cNvPicPr preferRelativeResize="0">
            <a:picLocks noChangeArrowheads="1"/>
          </p:cNvPicPr>
          <p:nvPr/>
        </p:nvPicPr>
        <p:blipFill>
          <a:blip r:embed="rId7" cstate="print"/>
          <a:srcRect t="2383" b="954"/>
          <a:stretch>
            <a:fillRect/>
          </a:stretch>
        </p:blipFill>
        <p:spPr bwMode="auto">
          <a:xfrm>
            <a:off x="214282" y="1571612"/>
            <a:ext cx="4494212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3779838" y="2460625"/>
            <a:ext cx="2592387" cy="681038"/>
            <a:chOff x="2381" y="1550"/>
            <a:chExt cx="1633" cy="429"/>
          </a:xfrm>
        </p:grpSpPr>
        <p:sp>
          <p:nvSpPr>
            <p:cNvPr id="38983" name="AutoShape 71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526" y="1550"/>
              <a:ext cx="488" cy="291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8985" name="Line 73"/>
            <p:cNvSpPr>
              <a:spLocks noChangeShapeType="1"/>
            </p:cNvSpPr>
            <p:nvPr/>
          </p:nvSpPr>
          <p:spPr bwMode="auto">
            <a:xfrm flipH="1">
              <a:off x="2381" y="1713"/>
              <a:ext cx="1134" cy="2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sm" len="sm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90"/>
          <p:cNvGrpSpPr>
            <a:grpSpLocks/>
          </p:cNvGrpSpPr>
          <p:nvPr/>
        </p:nvGrpSpPr>
        <p:grpSpPr bwMode="auto">
          <a:xfrm>
            <a:off x="3176588" y="1281112"/>
            <a:ext cx="2979212" cy="461963"/>
            <a:chOff x="2001" y="807"/>
            <a:chExt cx="2143" cy="291"/>
          </a:xfrm>
        </p:grpSpPr>
        <p:sp>
          <p:nvSpPr>
            <p:cNvPr id="38980" name="AutoShape 68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515" y="807"/>
              <a:ext cx="629" cy="291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38986" name="Line 74"/>
            <p:cNvSpPr>
              <a:spLocks noChangeShapeType="1"/>
            </p:cNvSpPr>
            <p:nvPr/>
          </p:nvSpPr>
          <p:spPr bwMode="auto">
            <a:xfrm flipH="1">
              <a:off x="2001" y="953"/>
              <a:ext cx="1514" cy="1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sm" len="sm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80"/>
          <p:cNvGrpSpPr>
            <a:grpSpLocks/>
          </p:cNvGrpSpPr>
          <p:nvPr/>
        </p:nvGrpSpPr>
        <p:grpSpPr bwMode="auto">
          <a:xfrm>
            <a:off x="4211639" y="3538538"/>
            <a:ext cx="2376488" cy="461962"/>
            <a:chOff x="2653" y="2229"/>
            <a:chExt cx="1497" cy="291"/>
          </a:xfrm>
        </p:grpSpPr>
        <p:sp>
          <p:nvSpPr>
            <p:cNvPr id="38971" name="AutoShape 59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526" y="2229"/>
              <a:ext cx="624" cy="291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8987" name="Line 75"/>
            <p:cNvSpPr>
              <a:spLocks noChangeShapeType="1"/>
            </p:cNvSpPr>
            <p:nvPr/>
          </p:nvSpPr>
          <p:spPr bwMode="auto">
            <a:xfrm flipH="1">
              <a:off x="2653" y="2392"/>
              <a:ext cx="862" cy="8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sm" len="sm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81"/>
          <p:cNvGrpSpPr>
            <a:grpSpLocks/>
          </p:cNvGrpSpPr>
          <p:nvPr/>
        </p:nvGrpSpPr>
        <p:grpSpPr bwMode="auto">
          <a:xfrm>
            <a:off x="3348038" y="4292600"/>
            <a:ext cx="3240087" cy="652463"/>
            <a:chOff x="2109" y="2704"/>
            <a:chExt cx="2041" cy="411"/>
          </a:xfrm>
        </p:grpSpPr>
        <p:sp>
          <p:nvSpPr>
            <p:cNvPr id="38977" name="AutoShape 65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526" y="2824"/>
              <a:ext cx="624" cy="291"/>
            </a:xfrm>
            <a:prstGeom prst="actionButtonBlank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8988" name="Line 76"/>
            <p:cNvSpPr>
              <a:spLocks noChangeShapeType="1"/>
            </p:cNvSpPr>
            <p:nvPr/>
          </p:nvSpPr>
          <p:spPr bwMode="auto">
            <a:xfrm flipH="1" flipV="1">
              <a:off x="2109" y="2704"/>
              <a:ext cx="1406" cy="2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sm" len="sm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82"/>
          <p:cNvGrpSpPr>
            <a:grpSpLocks/>
          </p:cNvGrpSpPr>
          <p:nvPr/>
        </p:nvGrpSpPr>
        <p:grpSpPr bwMode="auto">
          <a:xfrm>
            <a:off x="3492500" y="5373688"/>
            <a:ext cx="3311525" cy="735012"/>
            <a:chOff x="2200" y="3385"/>
            <a:chExt cx="2086" cy="463"/>
          </a:xfrm>
        </p:grpSpPr>
        <p:sp>
          <p:nvSpPr>
            <p:cNvPr id="38974" name="AutoShape 62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526" y="3557"/>
              <a:ext cx="760" cy="291"/>
            </a:xfrm>
            <a:prstGeom prst="actionButtonBlank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400" dirty="0" smtClean="0"/>
                <a:t>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2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8989" name="Line 77"/>
            <p:cNvSpPr>
              <a:spLocks noChangeShapeType="1"/>
            </p:cNvSpPr>
            <p:nvPr/>
          </p:nvSpPr>
          <p:spPr bwMode="auto">
            <a:xfrm flipH="1" flipV="1">
              <a:off x="2200" y="3385"/>
              <a:ext cx="1315" cy="33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oval" w="sm" len="sm"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40189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3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3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3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99" grpId="0" animBg="1"/>
      <p:bldP spid="38999" grpId="1" animBg="1"/>
      <p:bldP spid="389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229600" cy="587120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200" b="1" dirty="0" smtClean="0"/>
          </a:p>
          <a:p>
            <a:pPr algn="ctr">
              <a:buNone/>
            </a:pPr>
            <a:r>
              <a:rPr lang="ru-RU" sz="2800" b="1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САХАР, КРАХМАЛ,  РАСТИТЕЛЬНОЕ МАСЛО, ВОДА.</a:t>
            </a:r>
          </a:p>
          <a:p>
            <a:pPr algn="ctr">
              <a:buNone/>
            </a:pPr>
            <a:endParaRPr lang="ru-RU" sz="40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endParaRPr lang="ru-RU" sz="3200" b="1" dirty="0"/>
          </a:p>
          <a:p>
            <a:pPr algn="ctr">
              <a:buNone/>
            </a:pPr>
            <a:r>
              <a:rPr lang="ru-RU" sz="3200" b="1" dirty="0" smtClean="0"/>
              <a:t>Вопрос: что может объединять все эти предметы? </a:t>
            </a:r>
            <a:endParaRPr lang="ru-RU" sz="3200" dirty="0"/>
          </a:p>
        </p:txBody>
      </p:sp>
      <p:pic>
        <p:nvPicPr>
          <p:cNvPr id="10" name="Picture 10" descr="0_cbc9_1e3d724f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158338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Растительное масло №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988840"/>
            <a:ext cx="1527017" cy="2803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Пользователь\Desktop\сахар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428868"/>
            <a:ext cx="1879848" cy="239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крахма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30150"/>
            <a:ext cx="2114550" cy="202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Из элементов химических состоят вещества.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И в клетках различных творят чудеса.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Кипит там работа.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Идут превращения,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Названье таким превращеньям -  явления.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И создают вещества органические,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Процессы те сложные, по сути химические.</a:t>
            </a:r>
          </a:p>
          <a:p>
            <a:pPr>
              <a:buNone/>
            </a:pPr>
            <a:r>
              <a:rPr lang="ru-RU" sz="2800" b="1" u="sng" dirty="0" smtClean="0">
                <a:solidFill>
                  <a:schemeClr val="bg1"/>
                </a:solidFill>
              </a:rPr>
              <a:t> 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401" y="260648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ПОДУМАЙТЕ!!!</a:t>
            </a: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</a:rPr>
              <a:t>К</a:t>
            </a:r>
            <a:r>
              <a:rPr lang="ru-RU" sz="4400" b="1" dirty="0" smtClean="0">
                <a:solidFill>
                  <a:srgbClr val="002060"/>
                </a:solidFill>
              </a:rPr>
              <a:t>летку </a:t>
            </a:r>
            <a:r>
              <a:rPr lang="ru-RU" sz="4400" b="1" dirty="0">
                <a:solidFill>
                  <a:srgbClr val="002060"/>
                </a:solidFill>
              </a:rPr>
              <a:t>сравнивают с </a:t>
            </a:r>
            <a:r>
              <a:rPr lang="ru-RU" sz="4400" b="1" dirty="0">
                <a:solidFill>
                  <a:srgbClr val="C00000"/>
                </a:solidFill>
              </a:rPr>
              <a:t>«миниатюрной природной </a:t>
            </a:r>
            <a:r>
              <a:rPr lang="ru-RU" sz="4400" b="1" dirty="0" smtClean="0">
                <a:solidFill>
                  <a:srgbClr val="C00000"/>
                </a:solidFill>
              </a:rPr>
              <a:t>лабораторией»</a:t>
            </a:r>
          </a:p>
          <a:p>
            <a:pPr algn="ctr"/>
            <a:r>
              <a:rPr lang="ru-RU" sz="4400" b="1" dirty="0" smtClean="0">
                <a:solidFill>
                  <a:srgbClr val="00B050"/>
                </a:solidFill>
              </a:rPr>
              <a:t> </a:t>
            </a:r>
            <a:r>
              <a:rPr lang="ru-RU" sz="4400" b="1" dirty="0">
                <a:solidFill>
                  <a:srgbClr val="002060"/>
                </a:solidFill>
              </a:rPr>
              <a:t>с</a:t>
            </a:r>
            <a:r>
              <a:rPr lang="ru-RU" sz="4400" b="1" dirty="0" smtClean="0">
                <a:solidFill>
                  <a:srgbClr val="002060"/>
                </a:solidFill>
              </a:rPr>
              <a:t>огласны вы или нет с этим утверждением?</a:t>
            </a:r>
            <a:endParaRPr lang="ru-RU" sz="4400" b="1" dirty="0">
              <a:solidFill>
                <a:srgbClr val="002060"/>
              </a:solidFill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3" name="Picture 4" descr="RX584CA10QEA4CAU1JD7PCAQW7QJDCAOO13RXCAB1WJTUCAS5M1KHCAZTRT01CA0ZT89FCAY69BCQCA3VLUY8CAI8M9M5CAQSHY93CAEEML4ACAZ16YR9CACLCN2KCAFA9AD1CAQGLU71CARL8BD1CA25MNS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7955"/>
            <a:ext cx="1474386" cy="194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83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555875" y="365125"/>
            <a:ext cx="3311525" cy="579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 урока: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1157288" y="944563"/>
            <a:ext cx="6829425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1"/>
                </a:gradFill>
                <a:latin typeface="Arial"/>
                <a:cs typeface="Arial"/>
              </a:rPr>
              <a:t>Химический состав </a:t>
            </a:r>
            <a:r>
              <a:rPr lang="ru-RU" sz="36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6000">
                      <a:srgbClr val="9966FF"/>
                    </a:gs>
                    <a:gs pos="61000">
                      <a:srgbClr val="CC99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5400000" scaled="1"/>
                </a:gradFill>
                <a:latin typeface="Arial"/>
                <a:cs typeface="Arial"/>
              </a:rPr>
              <a:t>клетки</a:t>
            </a:r>
            <a:endParaRPr lang="ru-RU" sz="36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CCCCFF"/>
                  </a:gs>
                  <a:gs pos="17999">
                    <a:srgbClr val="99CCFF"/>
                  </a:gs>
                  <a:gs pos="36000">
                    <a:srgbClr val="9966FF"/>
                  </a:gs>
                  <a:gs pos="61000">
                    <a:srgbClr val="CC99FF"/>
                  </a:gs>
                  <a:gs pos="82001">
                    <a:srgbClr val="99CCFF"/>
                  </a:gs>
                  <a:gs pos="100000">
                    <a:srgbClr val="CCCCFF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pic>
        <p:nvPicPr>
          <p:cNvPr id="15365" name="Picture 10" descr="8612974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5373688"/>
            <a:ext cx="1728788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1"/>
          <p:cNvPicPr>
            <a:picLocks noChangeAspect="1" noChangeArrowheads="1"/>
          </p:cNvPicPr>
          <p:nvPr/>
        </p:nvPicPr>
        <p:blipFill>
          <a:blip r:embed="rId4" cstate="print"/>
          <a:srcRect r="47585"/>
          <a:stretch>
            <a:fillRect/>
          </a:stretch>
        </p:blipFill>
        <p:spPr bwMode="auto">
          <a:xfrm>
            <a:off x="250825" y="2420938"/>
            <a:ext cx="1584325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001838" y="3284538"/>
            <a:ext cx="604996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Цель: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изучить  химический состав клеток растений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55700" y="2374900"/>
            <a:ext cx="3705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Объект исследования:</a:t>
            </a:r>
            <a:endParaRPr lang="ru-RU" sz="2800" b="1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79962" y="2357431"/>
            <a:ext cx="38640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   органы </a:t>
            </a:r>
            <a:r>
              <a:rPr lang="ru-RU" sz="2800" b="1" dirty="0">
                <a:solidFill>
                  <a:schemeClr val="bg1"/>
                </a:solidFill>
              </a:rPr>
              <a:t>растений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Методы изучения природы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Наблюдение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000" b="1" u="sng" dirty="0" smtClean="0">
                <a:solidFill>
                  <a:schemeClr val="bg1"/>
                </a:solidFill>
              </a:rPr>
              <a:t>Эксперимент (опыт)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Измерение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2798"/>
          </a:xfrm>
        </p:spPr>
        <p:txBody>
          <a:bodyPr/>
          <a:lstStyle/>
          <a:p>
            <a:pPr algn="ctr"/>
            <a:r>
              <a:rPr lang="ru-RU" b="1" dirty="0" smtClean="0"/>
              <a:t>Вещества клетки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Неорганические                          Органические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857752" y="1071546"/>
            <a:ext cx="1428760" cy="64294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3071802" y="1071546"/>
            <a:ext cx="857256" cy="64294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571472" y="2500306"/>
            <a:ext cx="785818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1857356" y="2571744"/>
            <a:ext cx="714380" cy="57150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4500562" y="2357430"/>
            <a:ext cx="1571636" cy="78581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6111943" y="2889190"/>
            <a:ext cx="928695" cy="805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572396" y="2357430"/>
            <a:ext cx="1143008" cy="857256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0" y="3214686"/>
            <a:ext cx="1428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</a:t>
            </a:r>
            <a:r>
              <a:rPr lang="ru-RU" sz="3200" b="1" dirty="0" smtClean="0"/>
              <a:t>вода </a:t>
            </a:r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28728" y="3214686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минеральные соли 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3214686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белки </a:t>
            </a:r>
            <a:endParaRPr lang="ru-RU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7572396" y="321468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жиры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429256" y="3214686"/>
            <a:ext cx="2162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углеводы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437</Words>
  <Application>Microsoft Office PowerPoint</Application>
  <PresentationFormat>Экран (4:3)</PresentationFormat>
  <Paragraphs>119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Ответы кроссворда</vt:lpstr>
      <vt:lpstr>Строение клетки</vt:lpstr>
      <vt:lpstr> </vt:lpstr>
      <vt:lpstr>Слайд 5</vt:lpstr>
      <vt:lpstr>Слайд 6</vt:lpstr>
      <vt:lpstr>Слайд 7</vt:lpstr>
      <vt:lpstr>Методы изучения природы</vt:lpstr>
      <vt:lpstr>Вещества клетки </vt:lpstr>
      <vt:lpstr>Роль воды в клетке</vt:lpstr>
      <vt:lpstr>Минеральные  соли</vt:lpstr>
      <vt:lpstr>Слайд 12</vt:lpstr>
      <vt:lpstr> План отчета </vt:lpstr>
      <vt:lpstr>Роль углеводов в клетке</vt:lpstr>
      <vt:lpstr>Слайд 15</vt:lpstr>
      <vt:lpstr>Роль белка в клетке</vt:lpstr>
      <vt:lpstr>Слайд 17</vt:lpstr>
      <vt:lpstr>Роль жира в клетках</vt:lpstr>
      <vt:lpstr> </vt:lpstr>
      <vt:lpstr>Ответы к тесту</vt:lpstr>
      <vt:lpstr>Слайд 21</vt:lpstr>
      <vt:lpstr>   Продолжите фразы </vt:lpstr>
      <vt:lpstr>Домашнее задание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111</cp:lastModifiedBy>
  <cp:revision>21</cp:revision>
  <dcterms:created xsi:type="dcterms:W3CDTF">2016-10-08T15:04:15Z</dcterms:created>
  <dcterms:modified xsi:type="dcterms:W3CDTF">2016-10-11T08:23:51Z</dcterms:modified>
</cp:coreProperties>
</file>