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37"/>
  </p:notesMasterIdLst>
  <p:sldIdLst>
    <p:sldId id="322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8" r:id="rId10"/>
    <p:sldId id="267" r:id="rId11"/>
    <p:sldId id="270" r:id="rId12"/>
    <p:sldId id="276" r:id="rId13"/>
    <p:sldId id="272" r:id="rId14"/>
    <p:sldId id="277" r:id="rId15"/>
    <p:sldId id="274" r:id="rId16"/>
    <p:sldId id="279" r:id="rId17"/>
    <p:sldId id="275" r:id="rId18"/>
    <p:sldId id="278" r:id="rId19"/>
    <p:sldId id="287" r:id="rId20"/>
    <p:sldId id="265" r:id="rId21"/>
    <p:sldId id="281" r:id="rId22"/>
    <p:sldId id="289" r:id="rId23"/>
    <p:sldId id="282" r:id="rId24"/>
    <p:sldId id="290" r:id="rId25"/>
    <p:sldId id="283" r:id="rId26"/>
    <p:sldId id="291" r:id="rId27"/>
    <p:sldId id="285" r:id="rId28"/>
    <p:sldId id="293" r:id="rId29"/>
    <p:sldId id="295" r:id="rId30"/>
    <p:sldId id="300" r:id="rId31"/>
    <p:sldId id="296" r:id="rId32"/>
    <p:sldId id="301" r:id="rId33"/>
    <p:sldId id="297" r:id="rId34"/>
    <p:sldId id="321" r:id="rId35"/>
    <p:sldId id="312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800" kern="1200">
        <a:solidFill>
          <a:srgbClr val="66FFFF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0000"/>
    <a:srgbClr val="FF9966"/>
    <a:srgbClr val="CC3300"/>
    <a:srgbClr val="99CCFF"/>
    <a:srgbClr val="CCECFF"/>
    <a:srgbClr val="FFFFCC"/>
    <a:srgbClr val="FFFF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4737" autoAdjust="0"/>
  </p:normalViewPr>
  <p:slideViewPr>
    <p:cSldViewPr snapToGrid="0">
      <p:cViewPr>
        <p:scale>
          <a:sx n="60" d="100"/>
          <a:sy n="60" d="100"/>
        </p:scale>
        <p:origin x="-165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184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42D6C6C0-EDC9-4DD0-B5B0-2724E5BD3A2C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026A0639-C66E-4896-8B6D-78BB93D80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541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35B8E-9078-416B-A6ED-0DE4C2971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43A2-39A7-42C9-855B-B72E8D0E8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BF2A-28E0-409B-8A91-DB044EC15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A447F-283B-4E54-891C-0853F0158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407BC-F2F2-4BD9-908F-2167B8B38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5614D-69CF-459E-A86E-9CCA13EDD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3523-E42E-4135-93A4-1C20BDEA7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C0643-B3E8-482D-9A3F-7FF7F2634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3B065-D3C2-4956-A93A-014E814BF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6089A-A56B-415C-ADF5-9C75A407D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C5A36-02BA-4D70-8B95-DD19B5B33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3E45F-5026-48E4-927F-B558FD1C8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 smtClean="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5DB74BA1-5A82-4DFD-8465-CF9FC6FF9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5" r:id="rId3"/>
    <p:sldLayoutId id="2147483712" r:id="rId4"/>
    <p:sldLayoutId id="2147483716" r:id="rId5"/>
    <p:sldLayoutId id="2147483711" r:id="rId6"/>
    <p:sldLayoutId id="2147483710" r:id="rId7"/>
    <p:sldLayoutId id="2147483709" r:id="rId8"/>
    <p:sldLayoutId id="2147483708" r:id="rId9"/>
    <p:sldLayoutId id="2147483707" r:id="rId10"/>
    <p:sldLayoutId id="2147483706" r:id="rId11"/>
    <p:sldLayoutId id="214748371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AC0C58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943" y="-293914"/>
            <a:ext cx="8229600" cy="1219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с родителями </a:t>
            </a:r>
            <a:endParaRPr lang="ru-RU" b="1">
              <a:solidFill>
                <a:srgbClr val="FF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178" name="Picture 2" descr="C:\Users\HOME\Pictures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147" y="952912"/>
            <a:ext cx="4279269" cy="2863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966188" y="4050621"/>
            <a:ext cx="704904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«Медиабезопасность</a:t>
            </a:r>
          </a:p>
          <a:p>
            <a:pPr algn="ctr"/>
            <a:r>
              <a:rPr lang="ru-RU" sz="5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школьника»</a:t>
            </a:r>
            <a:endParaRPr lang="ru-RU" sz="5400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5"/>
          <p:cNvSpPr txBox="1">
            <a:spLocks noChangeArrowheads="1"/>
          </p:cNvSpPr>
          <p:nvPr/>
        </p:nvSpPr>
        <p:spPr bwMode="auto">
          <a:xfrm>
            <a:off x="222250" y="5933583"/>
            <a:ext cx="1541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2" action="ppaction://hlinksldjump"/>
              </a:rPr>
              <a:t>НАЗАД</a:t>
            </a:r>
            <a:endParaRPr lang="ru-RU" altLang="ru-RU" sz="3200" b="1" i="1" dirty="0"/>
          </a:p>
        </p:txBody>
      </p:sp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7341476" y="5940590"/>
            <a:ext cx="167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3" action="ppaction://hlinksldjump"/>
              </a:rPr>
              <a:t>ВЫХОД</a:t>
            </a:r>
            <a:endParaRPr lang="ru-RU" altLang="ru-RU" sz="3200" b="1" i="1" dirty="0"/>
          </a:p>
        </p:txBody>
      </p:sp>
      <p:sp>
        <p:nvSpPr>
          <p:cNvPr id="24579" name="Rectangl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57300" y="6515100"/>
            <a:ext cx="6477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4580" name="Rectangle 11"/>
          <p:cNvSpPr>
            <a:spLocks noChangeArrowheads="1"/>
          </p:cNvSpPr>
          <p:nvPr/>
        </p:nvSpPr>
        <p:spPr bwMode="auto">
          <a:xfrm>
            <a:off x="2286000" y="1554163"/>
            <a:ext cx="52578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4581" name="Text Box 12"/>
          <p:cNvSpPr txBox="1">
            <a:spLocks noChangeArrowheads="1"/>
          </p:cNvSpPr>
          <p:nvPr/>
        </p:nvSpPr>
        <p:spPr bwMode="auto">
          <a:xfrm>
            <a:off x="971550" y="819150"/>
            <a:ext cx="7867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endParaRPr lang="ru-RU" altLang="ru-RU" sz="3600" b="1"/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394138" y="347663"/>
            <a:ext cx="8623738" cy="550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altLang="ru-RU" sz="2400" dirty="0" smtClean="0">
                <a:solidFill>
                  <a:srgbClr val="0070C0"/>
                </a:solidFill>
              </a:rPr>
              <a:t> 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Не </a:t>
            </a:r>
            <a:r>
              <a:rPr lang="ru-RU" altLang="ru-RU" sz="3200" b="1" dirty="0">
                <a:solidFill>
                  <a:srgbClr val="3333CC"/>
                </a:solidFill>
              </a:rPr>
              <a:t>реагировать слишком остро: ребенок не должен чувствовать излишнего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смущения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3200" b="1" dirty="0" smtClean="0">
                <a:solidFill>
                  <a:srgbClr val="3333CC"/>
                </a:solidFill>
              </a:rPr>
              <a:t>  </a:t>
            </a:r>
            <a:r>
              <a:rPr lang="ru-RU" altLang="ru-RU" sz="3200" b="1" dirty="0">
                <a:solidFill>
                  <a:srgbClr val="3333CC"/>
                </a:solidFill>
              </a:rPr>
              <a:t>Акцентировать внимание ребенка на том, что это не его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вина</a:t>
            </a:r>
            <a:endParaRPr lang="ru-RU" altLang="ru-RU" sz="3200" b="1" dirty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3200" b="1" dirty="0">
                <a:solidFill>
                  <a:srgbClr val="3333CC"/>
                </a:solidFill>
              </a:rPr>
              <a:t>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 </a:t>
            </a:r>
            <a:r>
              <a:rPr lang="ru-RU" altLang="ru-RU" sz="3200" b="1" dirty="0">
                <a:solidFill>
                  <a:srgbClr val="3333CC"/>
                </a:solidFill>
              </a:rPr>
              <a:t>Удалить любые следы, оставшиеся от неуместного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материала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3200" b="1" dirty="0" smtClean="0">
                <a:solidFill>
                  <a:srgbClr val="3333CC"/>
                </a:solidFill>
              </a:rPr>
              <a:t>  Поговорить </a:t>
            </a:r>
            <a:r>
              <a:rPr lang="ru-RU" altLang="ru-RU" sz="3200" b="1" dirty="0">
                <a:solidFill>
                  <a:srgbClr val="3333CC"/>
                </a:solidFill>
              </a:rPr>
              <a:t>с ребенком о том, как избежать подобных ситуаций в будущем, включая использование </a:t>
            </a:r>
            <a:r>
              <a:rPr lang="ru-RU" altLang="ru-RU" sz="3200" b="1" dirty="0" smtClean="0">
                <a:solidFill>
                  <a:srgbClr val="3333CC"/>
                </a:solidFill>
              </a:rPr>
              <a:t>детских поисковых модулей</a:t>
            </a:r>
            <a:endParaRPr lang="ru-RU" altLang="ru-RU" sz="32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220716" y="3594100"/>
            <a:ext cx="8721616" cy="2352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Реклама </a:t>
            </a:r>
            <a:b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8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100 баллов</a:t>
            </a:r>
            <a:r>
              <a:rPr lang="ru-RU" altLang="ru-RU" sz="4800" b="1" i="1" dirty="0" smtClean="0">
                <a:solidFill>
                  <a:schemeClr val="bg1"/>
                </a:solidFill>
              </a:rPr>
              <a:t/>
            </a:r>
            <a:br>
              <a:rPr lang="ru-RU" altLang="ru-RU" sz="4800" b="1" i="1" dirty="0" smtClean="0">
                <a:solidFill>
                  <a:schemeClr val="bg1"/>
                </a:solidFill>
              </a:rPr>
            </a:br>
            <a:r>
              <a:rPr lang="ru-RU" altLang="ru-RU" sz="3100" b="1" dirty="0">
                <a:solidFill>
                  <a:srgbClr val="3333CC"/>
                </a:solidFill>
              </a:rPr>
              <a:t>Мальчик гуляет, видит  ларёк с мороженым и хочет его, но внезапно кашляет, и тут на помощь приходит господин из Германии,  который привозит с собой лекарство "</a:t>
            </a:r>
            <a:r>
              <a:rPr lang="ru-RU" altLang="ru-RU" sz="3100" b="1" dirty="0" err="1">
                <a:solidFill>
                  <a:srgbClr val="3333CC"/>
                </a:solidFill>
              </a:rPr>
              <a:t>Амбробене</a:t>
            </a:r>
            <a:r>
              <a:rPr lang="ru-RU" altLang="ru-RU" sz="3100" b="1" dirty="0">
                <a:solidFill>
                  <a:srgbClr val="3333CC"/>
                </a:solidFill>
              </a:rPr>
              <a:t>”. Мальчик тут же выпивает ложку лекарства и выздоравливает. После чего много людей танцуют и поют песню, многократно повторяя название лекарства</a:t>
            </a:r>
            <a:r>
              <a:rPr lang="ru-RU" altLang="ru-RU" sz="3100" b="1" dirty="0" smtClean="0">
                <a:solidFill>
                  <a:srgbClr val="3333CC"/>
                </a:solidFill>
              </a:rPr>
              <a:t>.</a:t>
            </a:r>
            <a:r>
              <a:rPr lang="ru-RU" altLang="ru-RU" sz="2000" b="1" i="1" dirty="0" smtClean="0">
                <a:solidFill>
                  <a:srgbClr val="3333CC"/>
                </a:solidFill>
              </a:rPr>
              <a:t/>
            </a:r>
            <a:br>
              <a:rPr lang="ru-RU" altLang="ru-RU" sz="2000" b="1" i="1" dirty="0" smtClean="0">
                <a:solidFill>
                  <a:srgbClr val="3333CC"/>
                </a:solidFill>
              </a:rPr>
            </a:br>
            <a:r>
              <a:rPr lang="ru-RU" altLang="ru-RU" sz="2000" b="1" i="1" dirty="0" smtClean="0">
                <a:solidFill>
                  <a:schemeClr val="bg1"/>
                </a:solidFill>
              </a:rPr>
              <a:t>  </a:t>
            </a:r>
            <a:r>
              <a:rPr lang="ru-RU" altLang="ru-RU" sz="3100" b="1" i="1" dirty="0" smtClean="0">
                <a:solidFill>
                  <a:srgbClr val="3333CC"/>
                </a:solidFill>
              </a:rPr>
              <a:t>Какой </a:t>
            </a:r>
            <a:r>
              <a:rPr lang="ru-RU" altLang="ru-RU" sz="3100" b="1" i="1" dirty="0">
                <a:solidFill>
                  <a:srgbClr val="3333CC"/>
                </a:solidFill>
              </a:rPr>
              <a:t>основной психологический </a:t>
            </a:r>
            <a:r>
              <a:rPr lang="ru-RU" altLang="ru-RU" sz="3100" b="1" i="1" dirty="0" smtClean="0">
                <a:solidFill>
                  <a:srgbClr val="3333CC"/>
                </a:solidFill>
              </a:rPr>
              <a:t/>
            </a:r>
            <a:br>
              <a:rPr lang="ru-RU" altLang="ru-RU" sz="3100" b="1" i="1" dirty="0" smtClean="0">
                <a:solidFill>
                  <a:srgbClr val="3333CC"/>
                </a:solidFill>
              </a:rPr>
            </a:br>
            <a:r>
              <a:rPr lang="ru-RU" altLang="ru-RU" sz="3100" b="1" i="1" dirty="0" smtClean="0">
                <a:solidFill>
                  <a:srgbClr val="3333CC"/>
                </a:solidFill>
              </a:rPr>
              <a:t>метод  воздействия </a:t>
            </a:r>
            <a:r>
              <a:rPr lang="ru-RU" altLang="ru-RU" sz="3100" b="1" i="1" dirty="0">
                <a:solidFill>
                  <a:srgbClr val="3333CC"/>
                </a:solidFill>
              </a:rPr>
              <a:t>выбран </a:t>
            </a:r>
            <a:r>
              <a:rPr lang="ru-RU" altLang="ru-RU" sz="3100" b="1" i="1" dirty="0" smtClean="0">
                <a:solidFill>
                  <a:srgbClr val="3333CC"/>
                </a:solidFill>
              </a:rPr>
              <a:t/>
            </a:r>
            <a:br>
              <a:rPr lang="ru-RU" altLang="ru-RU" sz="3100" b="1" i="1" dirty="0" smtClean="0">
                <a:solidFill>
                  <a:srgbClr val="3333CC"/>
                </a:solidFill>
              </a:rPr>
            </a:br>
            <a:r>
              <a:rPr lang="ru-RU" altLang="ru-RU" sz="3100" b="1" i="1" dirty="0" smtClean="0">
                <a:solidFill>
                  <a:srgbClr val="3333CC"/>
                </a:solidFill>
              </a:rPr>
              <a:t>рекламщиками?</a:t>
            </a:r>
            <a:endParaRPr lang="ru-RU" altLang="ru-RU" b="1" i="1" dirty="0" smtClean="0">
              <a:solidFill>
                <a:srgbClr val="3333CC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963807" y="536027"/>
            <a:ext cx="218746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478673" y="6002665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3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1478674" y="3531257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>
              <a:solidFill>
                <a:srgbClr val="FFCCFF"/>
              </a:solidFill>
            </a:endParaRPr>
          </a:p>
        </p:txBody>
      </p:sp>
      <p:pic>
        <p:nvPicPr>
          <p:cNvPr id="10" name="Рисунок 9" descr="http://www.sostav.ru/articles/rus/2012/22.10/news/images/mini/bf2d0cc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648" y="5029200"/>
            <a:ext cx="3042745" cy="1681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306388" y="5576888"/>
            <a:ext cx="1411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u="sng">
                <a:hlinkClick r:id="rId2" action="ppaction://hlinksldjump"/>
              </a:rPr>
              <a:t>НАЗАД</a:t>
            </a:r>
            <a:endParaRPr lang="ru-RU" altLang="ru-RU" sz="2800" b="1" i="1" u="sng"/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7446963" y="5657850"/>
            <a:ext cx="15255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3" action="ppaction://hlinksldjump"/>
              </a:rPr>
              <a:t>ВЫХОД</a:t>
            </a:r>
            <a:endParaRPr lang="ru-RU" altLang="ru-RU" sz="2800" b="1" i="1"/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0" y="228600"/>
            <a:ext cx="4895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0" y="0"/>
            <a:ext cx="9144000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6629" name="Rectangl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76350" y="6515100"/>
            <a:ext cx="64579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6630" name="Text Box 9"/>
          <p:cNvSpPr txBox="1">
            <a:spLocks noChangeArrowheads="1"/>
          </p:cNvSpPr>
          <p:nvPr/>
        </p:nvSpPr>
        <p:spPr bwMode="auto">
          <a:xfrm>
            <a:off x="1698625" y="4279900"/>
            <a:ext cx="6070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6631" name="Text Box 11"/>
          <p:cNvSpPr txBox="1">
            <a:spLocks noChangeArrowheads="1"/>
          </p:cNvSpPr>
          <p:nvPr/>
        </p:nvSpPr>
        <p:spPr bwMode="auto">
          <a:xfrm>
            <a:off x="1085850" y="361950"/>
            <a:ext cx="7715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altLang="ru-RU" sz="4000" b="1"/>
          </a:p>
        </p:txBody>
      </p:sp>
      <p:sp>
        <p:nvSpPr>
          <p:cNvPr id="2" name="Прямоугольник 1"/>
          <p:cNvSpPr/>
          <p:nvPr/>
        </p:nvSpPr>
        <p:spPr>
          <a:xfrm>
            <a:off x="237372" y="561975"/>
            <a:ext cx="866925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3333CC"/>
                </a:solidFill>
              </a:rPr>
              <a:t>Основной психологический метод воздействия - это внушение. Под </a:t>
            </a:r>
            <a:r>
              <a:rPr lang="ru-RU" sz="3200" b="1" dirty="0" smtClean="0">
                <a:solidFill>
                  <a:srgbClr val="3333CC"/>
                </a:solidFill>
              </a:rPr>
              <a:t>внушением </a:t>
            </a:r>
            <a:r>
              <a:rPr lang="ru-RU" sz="3200" b="1" dirty="0">
                <a:solidFill>
                  <a:srgbClr val="3333CC"/>
                </a:solidFill>
              </a:rPr>
              <a:t>следует понимать прямое и неаргументированное воздействие одного человека на другого или на группу. При внушении осуществляется процесс воздействия, который предполагает многократное повторение одних и тех же слов. К тому же , дети в большей степени поддаются внушению, чем взрослые.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80382" y="85725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Реклама</a:t>
            </a:r>
            <a:b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баллов</a:t>
            </a:r>
            <a:endParaRPr lang="ru-RU" altLang="ru-RU" b="1" i="1" dirty="0" smtClean="0">
              <a:solidFill>
                <a:schemeClr val="bg1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42900" y="1771650"/>
            <a:ext cx="8362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400" b="1"/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882775" y="5802312"/>
            <a:ext cx="1682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3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450850" y="1897063"/>
            <a:ext cx="8001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Готовясь к экзаменам,  ребенок  услышал рекламу средства </a:t>
            </a:r>
            <a:endParaRPr lang="ru-RU" altLang="ru-RU" sz="40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>
              <a:defRPr/>
            </a:pPr>
            <a:r>
              <a:rPr lang="ru-RU" altLang="ru-RU" sz="4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для </a:t>
            </a:r>
            <a:r>
              <a:rPr lang="ru-RU" alt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повышения умственной работоспособности и просит его купить</a:t>
            </a:r>
            <a:r>
              <a:rPr lang="ru-RU" altLang="ru-RU" sz="4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.</a:t>
            </a:r>
          </a:p>
          <a:p>
            <a:pPr>
              <a:defRPr/>
            </a:pPr>
            <a:r>
              <a:rPr lang="ru-RU" altLang="ru-RU" sz="40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Как поступите Вы? </a:t>
            </a:r>
            <a:endParaRPr lang="ru-RU" altLang="ru-RU" sz="3200" i="1" dirty="0">
              <a:solidFill>
                <a:srgbClr val="FFCCFF"/>
              </a:solidFill>
              <a:cs typeface="+mn-cs"/>
            </a:endParaRPr>
          </a:p>
          <a:p>
            <a:pPr algn="ctr">
              <a:defRPr/>
            </a:pPr>
            <a:endParaRPr lang="ru-RU" altLang="ru-RU" sz="3200" dirty="0">
              <a:solidFill>
                <a:srgbClr val="FFCCFF"/>
              </a:solidFill>
              <a:cs typeface="+mn-cs"/>
            </a:endParaRPr>
          </a:p>
          <a:p>
            <a:pPr algn="ctr">
              <a:defRPr/>
            </a:pPr>
            <a:endParaRPr lang="ru-RU" altLang="ru-RU" sz="3200" dirty="0">
              <a:solidFill>
                <a:srgbClr val="FFCCFF"/>
              </a:solidFill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796" y="4524703"/>
            <a:ext cx="3428054" cy="198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"/>
          <p:cNvSpPr txBox="1">
            <a:spLocks noChangeArrowheads="1"/>
          </p:cNvSpPr>
          <p:nvPr/>
        </p:nvSpPr>
        <p:spPr bwMode="auto">
          <a:xfrm>
            <a:off x="143668" y="5911850"/>
            <a:ext cx="1541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3" action="ppaction://hlinksldjump"/>
              </a:rPr>
              <a:t>НАЗАД</a:t>
            </a:r>
            <a:endParaRPr lang="ru-RU" altLang="ru-RU" sz="3200" b="1" i="1" dirty="0"/>
          </a:p>
        </p:txBody>
      </p:sp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334632" y="5973763"/>
            <a:ext cx="15255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hlinkClick r:id="rId4" action="ppaction://hlinksldjump"/>
              </a:rPr>
              <a:t>ВЫХОД</a:t>
            </a:r>
            <a:endParaRPr lang="ru-RU" altLang="ru-RU" sz="2800" b="1" i="1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14400" y="2019300"/>
            <a:ext cx="70104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6600"/>
          </a:p>
        </p:txBody>
      </p:sp>
      <p:sp>
        <p:nvSpPr>
          <p:cNvPr id="2867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6496050"/>
            <a:ext cx="64198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685800" y="757238"/>
            <a:ext cx="75057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6099" y="470971"/>
            <a:ext cx="8314121" cy="52937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По-видимому</a:t>
            </a:r>
            <a:r>
              <a:rPr lang="ru-RU" sz="26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данное средство относится к стимуляторам. Наверняка оно не безвредно. В популярных медицинских изданиях можно найти сведения о побочных эффектах стимуляторов.</a:t>
            </a:r>
          </a:p>
          <a:p>
            <a:r>
              <a:rPr lang="ru-RU" sz="26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объяснить ребёнку, что  любая реклама требует проверки. Перед тем, как покупать данное средство нужно попытаться найти информацию о нём в нескольких источниках и сравнить её. Возможности, которые можно попробовать: спросить у провизоров, у врачей, посмотреть </a:t>
            </a:r>
            <a:r>
              <a:rPr lang="ru-RU" sz="2600" dirty="0" err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нерекламные</a:t>
            </a:r>
            <a:r>
              <a:rPr lang="ru-RU" sz="26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передачи о здоровье, найти в Интернете отзывы, задать вопрос на форуме подходящей тематики, воспользоваться медицинскими справочниками и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863545" y="5897562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2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55600" y="1624114"/>
            <a:ext cx="8229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b="1" i="1" dirty="0">
                <a:solidFill>
                  <a:schemeClr val="bg1"/>
                </a:solidFill>
                <a:cs typeface="+mn-cs"/>
              </a:rPr>
              <a:t> </a:t>
            </a:r>
            <a:r>
              <a:rPr lang="ru-RU" alt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Ваш ребенок пытается уговорить Вас купить </a:t>
            </a:r>
            <a:r>
              <a:rPr lang="ru-RU" altLang="ru-RU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мультиварку</a:t>
            </a:r>
            <a:r>
              <a:rPr lang="ru-RU" alt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, так как  обещают в подарок плеер. («Купите </a:t>
            </a:r>
            <a:r>
              <a:rPr lang="ru-RU" altLang="ru-RU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мультиварку</a:t>
            </a:r>
            <a:r>
              <a:rPr lang="ru-RU" alt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и получите плеер в подарок!») </a:t>
            </a:r>
            <a:endParaRPr lang="ru-RU" altLang="ru-RU" sz="40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>
              <a:defRPr/>
            </a:pPr>
            <a:r>
              <a:rPr lang="ru-RU" altLang="ru-RU" sz="40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Что </a:t>
            </a:r>
            <a:r>
              <a:rPr lang="ru-RU" altLang="ru-RU" sz="4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Вы </a:t>
            </a:r>
            <a:r>
              <a:rPr lang="ru-RU" altLang="ru-RU" sz="40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объясните</a:t>
            </a:r>
          </a:p>
          <a:p>
            <a:pPr>
              <a:defRPr/>
            </a:pPr>
            <a:r>
              <a:rPr lang="ru-RU" altLang="ru-RU" sz="40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ru-RU" altLang="ru-RU" sz="4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ребенку?</a:t>
            </a:r>
            <a:endParaRPr lang="ru-RU" altLang="ru-RU" b="1" i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0082" y="54454"/>
            <a:ext cx="61790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altLang="ru-RU" b="1" spc="-100" dirty="0">
                <a:ln w="3200">
                  <a:solidFill>
                    <a:srgbClr val="4E5B6F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j-ea"/>
                <a:cs typeface="+mj-cs"/>
              </a:rPr>
              <a:t>Реклама</a:t>
            </a:r>
            <a:br>
              <a:rPr lang="ru-RU" altLang="ru-RU" b="1" spc="-100" dirty="0">
                <a:ln w="3200">
                  <a:solidFill>
                    <a:srgbClr val="4E5B6F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j-ea"/>
                <a:cs typeface="+mj-cs"/>
              </a:rPr>
            </a:br>
            <a:r>
              <a:rPr lang="ru-RU" altLang="ru-RU" b="1" spc="-100" dirty="0">
                <a:ln w="3200">
                  <a:solidFill>
                    <a:srgbClr val="4E5B6F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ea typeface="+mj-ea"/>
                <a:cs typeface="+mj-cs"/>
              </a:rPr>
              <a:t>300 баллов</a:t>
            </a:r>
            <a:endParaRPr lang="ru-RU" altLang="ru-RU" b="1" i="1" spc="-100" dirty="0">
              <a:ln w="3200">
                <a:solidFill>
                  <a:srgbClr val="4E5B6F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prstClr val="black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117" y="4398579"/>
            <a:ext cx="2743200" cy="204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361950" y="6137275"/>
            <a:ext cx="1411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hlinkClick r:id="rId3" action="ppaction://hlinksldjump"/>
              </a:rPr>
              <a:t>НАЗАД</a:t>
            </a:r>
            <a:endParaRPr lang="ru-RU" altLang="ru-RU" sz="2800" b="1" i="1" dirty="0"/>
          </a:p>
        </p:txBody>
      </p:sp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7505700" y="6137275"/>
            <a:ext cx="1525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 dirty="0">
                <a:hlinkClick r:id="rId4" action="ppaction://hlinksldjump"/>
              </a:rPr>
              <a:t>ВЫХОД</a:t>
            </a:r>
            <a:endParaRPr lang="ru-RU" altLang="ru-RU" sz="2800" b="1" i="1" dirty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61950" y="228600"/>
            <a:ext cx="7143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endParaRPr lang="ru-RU" altLang="ru-RU" sz="4000"/>
          </a:p>
        </p:txBody>
      </p:sp>
      <p:sp>
        <p:nvSpPr>
          <p:cNvPr id="6" name="Прямоугольник 5"/>
          <p:cNvSpPr/>
          <p:nvPr/>
        </p:nvSpPr>
        <p:spPr>
          <a:xfrm>
            <a:off x="361948" y="443409"/>
            <a:ext cx="8545567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Следует пояснить ребенку, что внимание покупателя акцентируют на возможности получить «бесплатно», «в подарок» какую-нибудь вещь в </a:t>
            </a:r>
            <a:endParaRPr lang="ru-RU" sz="28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дополнение </a:t>
            </a:r>
            <a:r>
              <a:rPr lang="ru-RU" sz="2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основной покупке. Ясно, что цена «бесплатного подарка» просто включена в цену рекламируемого товара, и покупатель на самом деле оплачивает обе вещи. Нередко в качестве «приза» подсовывают предметы, не пользующиеся спросом, которые по этой причине даже не берут в торговые сети. В этом случае объявляется, что «подарок» настолько эксклюзивен, что даже и не продается, а получить его можно только в качестве приза.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3286" y="290739"/>
            <a:ext cx="8980714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0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Реклама</a:t>
            </a:r>
            <a:b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баллов</a:t>
            </a:r>
            <a:endParaRPr lang="ru-RU" altLang="ru-RU" sz="4900" b="1" i="1" dirty="0" smtClean="0">
              <a:solidFill>
                <a:schemeClr val="bg1"/>
              </a:solidFill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19100" y="1504950"/>
            <a:ext cx="8134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altLang="ru-RU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506788" y="5867400"/>
            <a:ext cx="1984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 i="1">
                <a:hlinkClick r:id="rId3" action="ppaction://hlinksldjump"/>
              </a:rPr>
              <a:t>ответ</a:t>
            </a:r>
            <a:endParaRPr lang="ru-RU" altLang="ru-RU" b="1" i="1"/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815264" y="1697921"/>
            <a:ext cx="817245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3333CC"/>
                </a:solidFill>
              </a:rPr>
              <a:t>Как противостоять рекламе телевидения</a:t>
            </a:r>
            <a:r>
              <a:rPr lang="ru-RU" sz="3200" b="1" dirty="0" smtClean="0">
                <a:solidFill>
                  <a:srgbClr val="3333CC"/>
                </a:solidFill>
              </a:rPr>
              <a:t>?</a:t>
            </a:r>
            <a:endParaRPr lang="ru-RU" sz="3200" dirty="0">
              <a:solidFill>
                <a:srgbClr val="3333CC"/>
              </a:solidFill>
            </a:endParaRPr>
          </a:p>
          <a:p>
            <a:pPr algn="ctr"/>
            <a:endParaRPr lang="ru-RU" altLang="ru-RU" sz="4400" b="1" i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857" y="2930380"/>
            <a:ext cx="4405530" cy="293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353218" y="6075363"/>
            <a:ext cx="1541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3" action="ppaction://hlinksldjump"/>
              </a:rPr>
              <a:t>НАЗАД</a:t>
            </a:r>
            <a:endParaRPr lang="ru-RU" altLang="ru-RU" sz="3200" b="1" i="1" dirty="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226300" y="6075363"/>
            <a:ext cx="167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4" action="ppaction://hlinksldjump"/>
              </a:rPr>
              <a:t>ВЫХОД</a:t>
            </a:r>
            <a:endParaRPr lang="ru-RU" altLang="ru-RU" sz="3200" b="1" i="1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23950" y="1924050"/>
            <a:ext cx="701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400"/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819150" y="1181100"/>
            <a:ext cx="78676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endParaRPr lang="ru-RU" altLang="ru-RU"/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457200" y="278798"/>
            <a:ext cx="8445500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рекламы нужно переключаться на другие каналы, или просто отвлекать ребёнка чем-то более значимым и важным. </a:t>
            </a:r>
            <a:endParaRPr lang="ru-RU" sz="24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Увлечь </a:t>
            </a:r>
            <a:r>
              <a:rPr lang="ru-RU" sz="24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 интересной ему творческой деятельностью. Когда родители заняты на работе, подростку надо посещать кружки, студии, секции, бассейн и времени на телевизор  не останется.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интерес к «нормальной» литературе. </a:t>
            </a:r>
            <a:endParaRPr lang="ru-RU" sz="24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Развенчать </a:t>
            </a:r>
            <a:r>
              <a:rPr lang="ru-RU" sz="24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рекламные трюки на простых жизненных примерах </a:t>
            </a:r>
            <a:endParaRPr lang="ru-RU" sz="24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Разбить </a:t>
            </a:r>
            <a:r>
              <a:rPr lang="ru-RU" sz="24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аксиомы рекламы нещадной критикой. Когда неоспоримые утверждения телевизионной рекламы превратятся в выдуманные иллюзии – ребёнок сам увидит абсурд и несостоятельность направленного воздействия</a:t>
            </a:r>
            <a:r>
              <a:rPr lang="ru-RU" sz="24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99695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9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Жизненные ситуации</a:t>
            </a:r>
            <a:br>
              <a:rPr lang="ru-RU" altLang="ru-RU" sz="49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9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100 </a:t>
            </a:r>
            <a:r>
              <a:rPr lang="ru-RU" altLang="ru-RU" sz="4000" b="1" i="1" dirty="0" smtClean="0">
                <a:solidFill>
                  <a:schemeClr val="bg1"/>
                </a:solidFill>
              </a:rPr>
              <a:t/>
            </a:r>
            <a:br>
              <a:rPr lang="ru-RU" altLang="ru-RU" sz="4000" b="1" i="1" dirty="0" smtClean="0">
                <a:solidFill>
                  <a:schemeClr val="bg1"/>
                </a:solidFill>
              </a:rPr>
            </a:br>
            <a:endParaRPr lang="ru-RU" altLang="ru-RU" sz="3600" b="1" i="1" dirty="0" smtClean="0">
              <a:solidFill>
                <a:schemeClr val="bg1"/>
              </a:solidFill>
            </a:endParaRPr>
          </a:p>
        </p:txBody>
      </p:sp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6651352" y="5932487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2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239110" y="1355042"/>
            <a:ext cx="83693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solidFill>
                  <a:srgbClr val="3333CC"/>
                </a:solidFill>
              </a:rPr>
              <a:t>    </a:t>
            </a:r>
            <a:r>
              <a:rPr lang="ru-RU" sz="1800" b="1" dirty="0">
                <a:solidFill>
                  <a:srgbClr val="3333CC"/>
                </a:solidFill>
              </a:rPr>
              <a:t>Вы получили на электронную почту письмо.</a:t>
            </a:r>
          </a:p>
          <a:p>
            <a:r>
              <a:rPr lang="ru-RU" sz="1800" b="1" dirty="0">
                <a:solidFill>
                  <a:srgbClr val="3333CC"/>
                </a:solidFill>
              </a:rPr>
              <a:t>«Дорогой друг!  </a:t>
            </a:r>
            <a:r>
              <a:rPr lang="ru-RU" sz="1800" b="1" dirty="0" smtClean="0">
                <a:solidFill>
                  <a:srgbClr val="3333CC"/>
                </a:solidFill>
              </a:rPr>
              <a:t>Я </a:t>
            </a:r>
            <a:r>
              <a:rPr lang="ru-RU" sz="1800" b="1" dirty="0">
                <a:solidFill>
                  <a:srgbClr val="3333CC"/>
                </a:solidFill>
              </a:rPr>
              <a:t>миссис </a:t>
            </a:r>
            <a:r>
              <a:rPr lang="ru-RU" sz="1800" b="1" dirty="0" err="1">
                <a:solidFill>
                  <a:srgbClr val="3333CC"/>
                </a:solidFill>
              </a:rPr>
              <a:t>Сесе-секо</a:t>
            </a:r>
            <a:r>
              <a:rPr lang="ru-RU" sz="1800" b="1" dirty="0">
                <a:solidFill>
                  <a:srgbClr val="3333CC"/>
                </a:solidFill>
              </a:rPr>
              <a:t>, вдова бывшего президента Заира (ныне </a:t>
            </a:r>
            <a:r>
              <a:rPr lang="ru-RU" sz="1800" b="1" dirty="0" smtClean="0">
                <a:solidFill>
                  <a:srgbClr val="3333CC"/>
                </a:solidFill>
              </a:rPr>
              <a:t>Демократической </a:t>
            </a:r>
            <a:r>
              <a:rPr lang="ru-RU" sz="1800" b="1" dirty="0">
                <a:solidFill>
                  <a:srgbClr val="3333CC"/>
                </a:solidFill>
              </a:rPr>
              <a:t>республики Конго) </a:t>
            </a:r>
            <a:r>
              <a:rPr lang="ru-RU" sz="1800" b="1" dirty="0" err="1">
                <a:solidFill>
                  <a:srgbClr val="3333CC"/>
                </a:solidFill>
              </a:rPr>
              <a:t>Мобуту</a:t>
            </a:r>
            <a:r>
              <a:rPr lang="ru-RU" sz="1800" b="1" dirty="0">
                <a:solidFill>
                  <a:srgbClr val="3333CC"/>
                </a:solidFill>
              </a:rPr>
              <a:t> </a:t>
            </a:r>
            <a:r>
              <a:rPr lang="ru-RU" sz="1800" b="1" dirty="0" err="1">
                <a:solidFill>
                  <a:srgbClr val="3333CC"/>
                </a:solidFill>
              </a:rPr>
              <a:t>Сесе-секо</a:t>
            </a:r>
            <a:r>
              <a:rPr lang="ru-RU" sz="1800" b="1" dirty="0">
                <a:solidFill>
                  <a:srgbClr val="3333CC"/>
                </a:solidFill>
              </a:rPr>
              <a:t>. Я вынуждена написать Вам это письмо. Это в связи с моими нынешними обстоятельствами и ситуацией. Я спаслась вместе со своим мужем и двумя сыновьями Альфредом и </a:t>
            </a:r>
            <a:r>
              <a:rPr lang="ru-RU" sz="1800" b="1" dirty="0" err="1">
                <a:solidFill>
                  <a:srgbClr val="3333CC"/>
                </a:solidFill>
              </a:rPr>
              <a:t>Башером</a:t>
            </a:r>
            <a:r>
              <a:rPr lang="ru-RU" sz="1800" b="1" dirty="0">
                <a:solidFill>
                  <a:srgbClr val="3333CC"/>
                </a:solidFill>
              </a:rPr>
              <a:t> в Абиджан, Кот-д’Ивуар, где мы и поселились  -  затем мы переехали  в Марокко, где мой муж умер от рака. У меня есть банковский счет на сумму 18 000 000 (восемнадцать миллионов) долларов США. Мне нужно ваше желание помочь нам - чтобы вы получили эти деньги для нас, в таком случае я представлю Вас моему сыну Альфреду, который имеет право получить эти деньги. Я хочу инвестировать эти деньги, но не хочу, чтобы было известно, что это делаю я. Мне хочется приобрести недвижимость и акции транснациональных компаний, а также вложиться в надежные и </a:t>
            </a:r>
            <a:r>
              <a:rPr lang="ru-RU" sz="1800" b="1" dirty="0" smtClean="0">
                <a:solidFill>
                  <a:srgbClr val="3333CC"/>
                </a:solidFill>
              </a:rPr>
              <a:t>не спекулятивные </a:t>
            </a:r>
            <a:r>
              <a:rPr lang="ru-RU" sz="1800" b="1" dirty="0">
                <a:solidFill>
                  <a:srgbClr val="3333CC"/>
                </a:solidFill>
              </a:rPr>
              <a:t>дела, которые Вы посоветуете.  </a:t>
            </a:r>
          </a:p>
          <a:p>
            <a:r>
              <a:rPr lang="ru-RU" sz="1800" b="1" dirty="0">
                <a:solidFill>
                  <a:srgbClr val="3333CC"/>
                </a:solidFill>
              </a:rPr>
              <a:t>Искренне Ваша,  </a:t>
            </a:r>
          </a:p>
          <a:p>
            <a:r>
              <a:rPr lang="ru-RU" sz="1800" b="1" dirty="0">
                <a:solidFill>
                  <a:srgbClr val="3333CC"/>
                </a:solidFill>
              </a:rPr>
              <a:t>Миссис Мариам М. </a:t>
            </a:r>
            <a:r>
              <a:rPr lang="ru-RU" sz="1800" b="1" dirty="0" err="1">
                <a:solidFill>
                  <a:srgbClr val="3333CC"/>
                </a:solidFill>
              </a:rPr>
              <a:t>Сесе-секо</a:t>
            </a:r>
            <a:r>
              <a:rPr lang="ru-RU" sz="1800" b="1" dirty="0">
                <a:solidFill>
                  <a:srgbClr val="3333CC"/>
                </a:solidFill>
              </a:rPr>
              <a:t>»</a:t>
            </a:r>
          </a:p>
          <a:p>
            <a:r>
              <a:rPr lang="ru-RU" sz="2200" b="1" dirty="0">
                <a:solidFill>
                  <a:srgbClr val="3333CC"/>
                </a:solidFill>
              </a:rPr>
              <a:t> </a:t>
            </a:r>
          </a:p>
          <a:p>
            <a:r>
              <a:rPr lang="ru-RU" sz="2800" b="1" i="1" dirty="0" smtClean="0">
                <a:solidFill>
                  <a:srgbClr val="3333CC"/>
                </a:solidFill>
              </a:rPr>
              <a:t>     Как </a:t>
            </a:r>
            <a:r>
              <a:rPr lang="ru-RU" sz="2800" b="1" i="1" dirty="0">
                <a:solidFill>
                  <a:srgbClr val="3333CC"/>
                </a:solidFill>
              </a:rPr>
              <a:t>действовать в таком случае?</a:t>
            </a:r>
          </a:p>
          <a:p>
            <a:pPr algn="ctr"/>
            <a:endParaRPr lang="ru-RU" altLang="ru-RU" sz="2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99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49000"/>
              </p:ext>
            </p:extLst>
          </p:nvPr>
        </p:nvGraphicFramePr>
        <p:xfrm>
          <a:off x="392113" y="919163"/>
          <a:ext cx="8201025" cy="4649787"/>
        </p:xfrm>
        <a:graphic>
          <a:graphicData uri="http://schemas.openxmlformats.org/drawingml/2006/table">
            <a:tbl>
              <a:tblPr/>
              <a:tblGrid>
                <a:gridCol w="2035401"/>
                <a:gridCol w="1589315"/>
                <a:gridCol w="1513114"/>
                <a:gridCol w="1566206"/>
                <a:gridCol w="1496989"/>
              </a:tblGrid>
              <a:tr h="1126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Дети и Интернет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Реклама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0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Жизненные ситуации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83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Блиц - вопросы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100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200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400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7" name="Text Box 125">
            <a:hlinkClick r:id="rId18" action="ppaction://hlinksldjump"/>
          </p:cNvPr>
          <p:cNvSpPr txBox="1">
            <a:spLocks noChangeArrowheads="1"/>
          </p:cNvSpPr>
          <p:nvPr/>
        </p:nvSpPr>
        <p:spPr bwMode="auto">
          <a:xfrm>
            <a:off x="3698875" y="6069013"/>
            <a:ext cx="1674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>
                <a:solidFill>
                  <a:srgbClr val="66FF33"/>
                </a:solidFill>
                <a:hlinkClick r:id="rId18" action="ppaction://hlinksldjump"/>
              </a:rPr>
              <a:t>ВЫХОД</a:t>
            </a:r>
            <a:endParaRPr lang="ru-RU" altLang="ru-RU" sz="3200">
              <a:solidFill>
                <a:srgbClr val="66FF33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5"/>
          <p:cNvSpPr txBox="1">
            <a:spLocks noChangeArrowheads="1"/>
          </p:cNvSpPr>
          <p:nvPr/>
        </p:nvSpPr>
        <p:spPr bwMode="auto">
          <a:xfrm>
            <a:off x="325438" y="5634038"/>
            <a:ext cx="1411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3" action="ppaction://hlinksldjump"/>
              </a:rPr>
              <a:t>НАЗАД</a:t>
            </a:r>
            <a:endParaRPr lang="ru-RU" altLang="ru-RU" sz="2800" b="1" i="1"/>
          </a:p>
        </p:txBody>
      </p:sp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7337425" y="5546725"/>
            <a:ext cx="1525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4" action="ppaction://hlinksldjump"/>
              </a:rPr>
              <a:t>ВЫХОД</a:t>
            </a:r>
            <a:endParaRPr lang="ru-RU" altLang="ru-RU" sz="2800" b="1" i="1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257300" y="2019300"/>
            <a:ext cx="70104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  <a:p>
            <a:pPr algn="ctr"/>
            <a:endParaRPr lang="ru-RU" altLang="ru-RU" sz="4400"/>
          </a:p>
        </p:txBody>
      </p:sp>
      <p:sp>
        <p:nvSpPr>
          <p:cNvPr id="34820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76350" y="6496050"/>
            <a:ext cx="64389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457200" y="482600"/>
            <a:ext cx="8353425" cy="51090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altLang="ru-RU" sz="2400" dirty="0">
                <a:solidFill>
                  <a:srgbClr val="3333CC"/>
                </a:solidFill>
              </a:rPr>
              <a:t>  </a:t>
            </a:r>
            <a:r>
              <a:rPr lang="ru-RU" altLang="ru-RU" sz="2600" b="1" dirty="0">
                <a:solidFill>
                  <a:srgbClr val="3333CC"/>
                </a:solidFill>
              </a:rPr>
              <a:t>Это пример так называемого «нигерийского письма». Внимательно изучите информацию из письма. Проверьте достоверность описанных фактов. Если в письме предлагается большая выгода за незначительное вознаграждение, скорее всего, оно мошенническое.  Автор обещает огромную прибыль взамен на небольшие накладные расходы. Злоумышленник использует метод социальной инженерии (игру на чувствах и сочувствии), чтобы выманить </a:t>
            </a:r>
            <a:r>
              <a:rPr lang="ru-RU" altLang="ru-RU" sz="2600" b="1" dirty="0" smtClean="0">
                <a:solidFill>
                  <a:srgbClr val="3333CC"/>
                </a:solidFill>
              </a:rPr>
              <a:t>деньги.</a:t>
            </a:r>
            <a:endParaRPr lang="ru-RU" altLang="ru-RU" sz="2600" b="1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ru-RU" altLang="ru-RU" sz="2600" b="1" dirty="0">
                <a:solidFill>
                  <a:srgbClr val="3333CC"/>
                </a:solidFill>
              </a:rPr>
              <a:t> </a:t>
            </a:r>
            <a:r>
              <a:rPr lang="ru-RU" altLang="ru-RU" sz="2600" b="1" dirty="0" smtClean="0">
                <a:solidFill>
                  <a:srgbClr val="3333CC"/>
                </a:solidFill>
              </a:rPr>
              <a:t>Следует игнорировать </a:t>
            </a:r>
            <a:r>
              <a:rPr lang="ru-RU" altLang="ru-RU" sz="2600" b="1" dirty="0">
                <a:solidFill>
                  <a:srgbClr val="3333CC"/>
                </a:solidFill>
              </a:rPr>
              <a:t>такие письма</a:t>
            </a:r>
            <a:r>
              <a:rPr lang="ru-RU" altLang="ru-RU" sz="2600" b="1" dirty="0" smtClean="0">
                <a:solidFill>
                  <a:srgbClr val="3333CC"/>
                </a:solidFill>
              </a:rPr>
              <a:t>.</a:t>
            </a:r>
            <a:r>
              <a:rPr lang="ru-RU" altLang="ru-RU" sz="4000" b="1" i="1" dirty="0" smtClean="0">
                <a:solidFill>
                  <a:schemeClr val="bg1"/>
                </a:solidFill>
              </a:rPr>
              <a:t> </a:t>
            </a:r>
            <a:endParaRPr lang="ru-RU" alt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44525" y="236538"/>
            <a:ext cx="77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Жизненные ситуации</a:t>
            </a:r>
            <a:b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</a:t>
            </a:r>
            <a:endParaRPr lang="ru-RU" altLang="ru-RU" sz="4400" b="1" i="1" smtClean="0">
              <a:solidFill>
                <a:schemeClr val="bg1"/>
              </a:solidFill>
            </a:endParaRPr>
          </a:p>
        </p:txBody>
      </p:sp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924199" y="5672247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2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711200" y="1287463"/>
            <a:ext cx="8204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3333CC"/>
                </a:solidFill>
              </a:rPr>
              <a:t>В 2 часа ночи Ваш сын (дочь) получил(а)  СМС: «Брось 50 рублей на номер 89063838665. Очень надо. Позже объясню. Санек (</a:t>
            </a:r>
            <a:r>
              <a:rPr lang="ru-RU" sz="2800" b="1" dirty="0" err="1">
                <a:solidFill>
                  <a:srgbClr val="3333CC"/>
                </a:solidFill>
              </a:rPr>
              <a:t>Натка</a:t>
            </a:r>
            <a:r>
              <a:rPr lang="ru-RU" sz="2800" b="1" dirty="0" smtClean="0">
                <a:solidFill>
                  <a:srgbClr val="3333CC"/>
                </a:solidFill>
              </a:rPr>
              <a:t>)».</a:t>
            </a:r>
          </a:p>
          <a:p>
            <a:pPr algn="ctr"/>
            <a:endParaRPr lang="ru-RU" altLang="ru-RU" sz="2800" b="1" i="1" dirty="0">
              <a:solidFill>
                <a:srgbClr val="3333CC"/>
              </a:solidFill>
            </a:endParaRPr>
          </a:p>
          <a:p>
            <a:pPr algn="ctr"/>
            <a:r>
              <a:rPr lang="ru-RU" altLang="ru-RU" sz="2800" b="1" i="1" dirty="0">
                <a:solidFill>
                  <a:srgbClr val="3333CC"/>
                </a:solidFill>
              </a:rPr>
              <a:t>Вопросы:</a:t>
            </a:r>
          </a:p>
          <a:p>
            <a:pPr marL="514350" indent="-514350">
              <a:buAutoNum type="arabicPeriod"/>
            </a:pPr>
            <a:r>
              <a:rPr lang="ru-RU" altLang="ru-RU" sz="2800" b="1" i="1" dirty="0" smtClean="0">
                <a:solidFill>
                  <a:srgbClr val="3333CC"/>
                </a:solidFill>
              </a:rPr>
              <a:t>Что </a:t>
            </a:r>
            <a:r>
              <a:rPr lang="ru-RU" altLang="ru-RU" sz="2800" b="1" i="1" dirty="0">
                <a:solidFill>
                  <a:srgbClr val="3333CC"/>
                </a:solidFill>
              </a:rPr>
              <a:t>Вы посоветуете </a:t>
            </a:r>
            <a:r>
              <a:rPr lang="ru-RU" altLang="ru-RU" sz="2800" b="1" i="1" dirty="0" smtClean="0">
                <a:solidFill>
                  <a:srgbClr val="3333CC"/>
                </a:solidFill>
              </a:rPr>
              <a:t>ребенку?</a:t>
            </a:r>
          </a:p>
          <a:p>
            <a:pPr marL="514350" indent="-514350">
              <a:buAutoNum type="arabicPeriod"/>
            </a:pPr>
            <a:r>
              <a:rPr lang="ru-RU" altLang="ru-RU" sz="2800" b="1" i="1" dirty="0" smtClean="0">
                <a:solidFill>
                  <a:srgbClr val="3333CC"/>
                </a:solidFill>
              </a:rPr>
              <a:t>Какие </a:t>
            </a:r>
            <a:r>
              <a:rPr lang="ru-RU" altLang="ru-RU" sz="2800" b="1" i="1" dirty="0">
                <a:solidFill>
                  <a:srgbClr val="3333CC"/>
                </a:solidFill>
              </a:rPr>
              <a:t>признаки манипуляции используются?</a:t>
            </a:r>
          </a:p>
          <a:p>
            <a:endParaRPr lang="ru-RU" altLang="ru-RU" sz="2800" b="1" i="1" dirty="0" smtClean="0">
              <a:solidFill>
                <a:srgbClr val="3333CC"/>
              </a:solidFill>
            </a:endParaRPr>
          </a:p>
          <a:p>
            <a:pPr algn="ctr"/>
            <a:endParaRPr lang="ru-RU" altLang="ru-RU" b="1" i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478" y="4606977"/>
            <a:ext cx="3152523" cy="177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026"/>
          <p:cNvSpPr txBox="1">
            <a:spLocks noChangeArrowheads="1"/>
          </p:cNvSpPr>
          <p:nvPr/>
        </p:nvSpPr>
        <p:spPr bwMode="auto">
          <a:xfrm>
            <a:off x="293688" y="5862638"/>
            <a:ext cx="1411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2" action="ppaction://hlinksldjump"/>
              </a:rPr>
              <a:t>НАЗАД</a:t>
            </a:r>
            <a:endParaRPr lang="ru-RU" altLang="ru-RU" sz="2800" b="1" i="1"/>
          </a:p>
        </p:txBody>
      </p:sp>
      <p:sp>
        <p:nvSpPr>
          <p:cNvPr id="36866" name="Text Box 102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332663" y="5921375"/>
            <a:ext cx="15255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3" action="ppaction://hlinksldjump"/>
              </a:rPr>
              <a:t>ВЫХОД</a:t>
            </a:r>
            <a:endParaRPr lang="ru-RU" altLang="ru-RU" sz="2800" b="1" i="1"/>
          </a:p>
        </p:txBody>
      </p:sp>
      <p:sp>
        <p:nvSpPr>
          <p:cNvPr id="36867" name="Rectangle 103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95400" y="6457950"/>
            <a:ext cx="6419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36868" name="Line 1031"/>
          <p:cNvSpPr>
            <a:spLocks noChangeShapeType="1"/>
          </p:cNvSpPr>
          <p:nvPr/>
        </p:nvSpPr>
        <p:spPr bwMode="auto">
          <a:xfrm>
            <a:off x="4171950" y="2876550"/>
            <a:ext cx="0" cy="51435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8300" y="444500"/>
            <a:ext cx="8649576" cy="550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3333CC"/>
                </a:solidFill>
              </a:rPr>
              <a:t>1. </a:t>
            </a:r>
            <a:r>
              <a:rPr lang="ru-RU" sz="2400" dirty="0" smtClean="0">
                <a:solidFill>
                  <a:srgbClr val="3333CC"/>
                </a:solidFill>
              </a:rPr>
              <a:t>Ни </a:t>
            </a:r>
            <a:r>
              <a:rPr lang="ru-RU" sz="2400" dirty="0">
                <a:solidFill>
                  <a:srgbClr val="3333CC"/>
                </a:solidFill>
              </a:rPr>
              <a:t>в коем случае не отправлять деньги. Наверняка, это попытка обманом получить деньги, не имеющая отношения к  знакомым.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2. Отправитель </a:t>
            </a:r>
            <a:r>
              <a:rPr lang="ru-RU" sz="2400" dirty="0">
                <a:solidFill>
                  <a:srgbClr val="3333CC"/>
                </a:solidFill>
              </a:rPr>
              <a:t>пытается манипулировать , используя следующее: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Рассылка</a:t>
            </a:r>
            <a:r>
              <a:rPr lang="ru-RU" sz="2400" dirty="0">
                <a:solidFill>
                  <a:srgbClr val="3333CC"/>
                </a:solidFill>
              </a:rPr>
              <a:t>, наверняка, массовая – кто-нибудь, да попадётся.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Для </a:t>
            </a:r>
            <a:r>
              <a:rPr lang="ru-RU" sz="2400" dirty="0">
                <a:solidFill>
                  <a:srgbClr val="3333CC"/>
                </a:solidFill>
              </a:rPr>
              <a:t>подписи использовано распространённое имя.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Подчёркнуто </a:t>
            </a:r>
            <a:r>
              <a:rPr lang="ru-RU" sz="2400" dirty="0">
                <a:solidFill>
                  <a:srgbClr val="3333CC"/>
                </a:solidFill>
              </a:rPr>
              <a:t>личное обращение – как будто от близкого знакомого.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Запрашиваемая </a:t>
            </a:r>
            <a:r>
              <a:rPr lang="ru-RU" sz="2400" dirty="0">
                <a:solidFill>
                  <a:srgbClr val="3333CC"/>
                </a:solidFill>
              </a:rPr>
              <a:t>сумма небольшая – проще отдать, чем проверить.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Расчёт </a:t>
            </a:r>
            <a:r>
              <a:rPr lang="ru-RU" sz="2400" dirty="0">
                <a:solidFill>
                  <a:srgbClr val="3333CC"/>
                </a:solidFill>
              </a:rPr>
              <a:t>на усталость и снижение бдительности в 2 часа ночи.</a:t>
            </a:r>
          </a:p>
          <a:p>
            <a:pPr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– Изображается </a:t>
            </a:r>
            <a:r>
              <a:rPr lang="ru-RU" sz="2400" dirty="0">
                <a:solidFill>
                  <a:srgbClr val="3333CC"/>
                </a:solidFill>
              </a:rPr>
              <a:t>«жертва», которой надо срочно помочь</a:t>
            </a:r>
            <a:r>
              <a:rPr lang="ru-RU" sz="3200" dirty="0">
                <a:solidFill>
                  <a:srgbClr val="3333CC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428625"/>
            <a:ext cx="77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Жизненные ситуации</a:t>
            </a:r>
            <a:b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4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</a:t>
            </a:r>
            <a:endParaRPr lang="ru-RU" altLang="ru-RU" sz="4400" b="1" i="1" smtClean="0">
              <a:solidFill>
                <a:schemeClr val="bg1"/>
              </a:solidFill>
            </a:endParaRPr>
          </a:p>
        </p:txBody>
      </p:sp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3586163" y="5637213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>
                <a:hlinkClick r:id="rId2" action="ppaction://hlinksldjump"/>
              </a:rPr>
              <a:t>ответ</a:t>
            </a:r>
            <a:endParaRPr lang="ru-RU" altLang="ru-RU" sz="4000" b="1" i="1"/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546100" y="1447056"/>
            <a:ext cx="8305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rgbClr val="3333CC"/>
                </a:solidFill>
                <a:cs typeface="+mn-cs"/>
              </a:rPr>
              <a:t>Ваня </a:t>
            </a:r>
            <a:r>
              <a:rPr lang="ru-RU" sz="3200" b="1" i="1" dirty="0">
                <a:solidFill>
                  <a:srgbClr val="3333CC"/>
                </a:solidFill>
                <a:cs typeface="+mn-cs"/>
              </a:rPr>
              <a:t>решил зарегистрироваться в онлайн-игре. Для регистрации он сообщил адрес личной электронной почты, на которую должна прийти ссылка. Через несколько минут Ване пришло электронное письмо с оскорблениями.</a:t>
            </a:r>
          </a:p>
          <a:p>
            <a:pPr>
              <a:defRPr/>
            </a:pPr>
            <a:r>
              <a:rPr lang="ru-RU" sz="3200" b="1" dirty="0">
                <a:solidFill>
                  <a:srgbClr val="3333CC"/>
                </a:solidFill>
                <a:cs typeface="+mn-cs"/>
              </a:rPr>
              <a:t>Что Вы посоветуете ребенку, если он получает злонамеренные сообщения по электронной почте?</a:t>
            </a:r>
          </a:p>
          <a:p>
            <a:pPr eaLnBrk="0" hangingPunct="0">
              <a:defRPr/>
            </a:pPr>
            <a:endParaRPr lang="ru-RU" sz="3600" b="1" i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2"/>
          <p:cNvSpPr txBox="1">
            <a:spLocks noChangeArrowheads="1"/>
          </p:cNvSpPr>
          <p:nvPr/>
        </p:nvSpPr>
        <p:spPr bwMode="auto">
          <a:xfrm>
            <a:off x="166688" y="6069013"/>
            <a:ext cx="1585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3" action="ppaction://hlinksldjump"/>
              </a:rPr>
              <a:t>НАЗАД</a:t>
            </a:r>
            <a:endParaRPr lang="ru-RU" altLang="ru-RU" sz="3200" b="1" i="1"/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448550" y="5929313"/>
            <a:ext cx="171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4" action="ppaction://hlinksldjump"/>
              </a:rPr>
              <a:t>ВЫХОД</a:t>
            </a:r>
            <a:endParaRPr lang="ru-RU" altLang="ru-RU" sz="3200" b="1" i="1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009650" y="1104900"/>
            <a:ext cx="7010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38916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52550" y="6438900"/>
            <a:ext cx="63055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38917" name="Rectangle 10"/>
          <p:cNvSpPr>
            <a:spLocks noChangeArrowheads="1"/>
          </p:cNvSpPr>
          <p:nvPr/>
        </p:nvSpPr>
        <p:spPr bwMode="auto">
          <a:xfrm>
            <a:off x="381000" y="0"/>
            <a:ext cx="86106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</a:rPr>
              <a:t>Сказать  </a:t>
            </a:r>
            <a:r>
              <a:rPr lang="ru-RU" sz="2400" b="1" dirty="0">
                <a:solidFill>
                  <a:srgbClr val="3333CC"/>
                </a:solidFill>
              </a:rPr>
              <a:t>ребенку, что не следует открывать такие сообщения или </a:t>
            </a:r>
            <a:r>
              <a:rPr lang="ru-RU" sz="2400" b="1" dirty="0" smtClean="0">
                <a:solidFill>
                  <a:srgbClr val="3333CC"/>
                </a:solidFill>
              </a:rPr>
              <a:t>сообщения </a:t>
            </a:r>
            <a:r>
              <a:rPr lang="ru-RU" sz="2400" b="1" dirty="0">
                <a:solidFill>
                  <a:srgbClr val="3333CC"/>
                </a:solidFill>
              </a:rPr>
              <a:t>от полностью незнакомых людей.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Не следует отвечать на злонамеренные сообщения.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Если оскорбления не прекращаются, можно изменить адрес электронной почты ребенка.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 </a:t>
            </a:r>
            <a:r>
              <a:rPr lang="ru-RU" sz="2400" b="1" dirty="0" smtClean="0">
                <a:solidFill>
                  <a:srgbClr val="3333CC"/>
                </a:solidFill>
              </a:rPr>
              <a:t>Если </a:t>
            </a:r>
            <a:r>
              <a:rPr lang="ru-RU" sz="2400" b="1" dirty="0">
                <a:solidFill>
                  <a:srgbClr val="3333CC"/>
                </a:solidFill>
              </a:rPr>
              <a:t>известен адрес электронной почты отправителя: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1.Можно настроить параметры программы работы с электронной почтой так, чтобы сообщения от определенного отправителя поступали в отдельную папку. В этом случае ребенку не придется их читать.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2.Обратиться в администрацию школы, если отправитель учится в одной школе с ребенком. 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      Если адрес электронной почты отправителя неизвестен:</a:t>
            </a:r>
          </a:p>
          <a:p>
            <a:r>
              <a:rPr lang="ru-RU" sz="2400" b="1" dirty="0">
                <a:solidFill>
                  <a:srgbClr val="3333CC"/>
                </a:solidFill>
              </a:rPr>
              <a:t>Отправить копию злонамеренного сообщения поставщику услуг Интернета и попросить его удалить этот адрес электронной почты. </a:t>
            </a:r>
          </a:p>
          <a:p>
            <a:pPr algn="ctr"/>
            <a:endParaRPr lang="ru-RU" altLang="ru-RU" sz="2800" b="1" dirty="0">
              <a:solidFill>
                <a:srgbClr val="3333CC"/>
              </a:solidFill>
            </a:endParaRPr>
          </a:p>
          <a:p>
            <a:pPr algn="ctr"/>
            <a:endParaRPr lang="ru-RU" altLang="ru-RU" sz="28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9788" y="19050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600" smtClean="0">
                <a:solidFill>
                  <a:schemeClr val="bg1"/>
                </a:solidFill>
              </a:rPr>
              <a:t/>
            </a:r>
            <a:br>
              <a:rPr lang="ru-RU" altLang="ru-RU" sz="3600" smtClean="0">
                <a:solidFill>
                  <a:schemeClr val="bg1"/>
                </a:solidFill>
              </a:rPr>
            </a:br>
            <a:r>
              <a:rPr lang="ru-RU" altLang="ru-RU" sz="3600" smtClean="0">
                <a:solidFill>
                  <a:schemeClr val="bg1"/>
                </a:solidFill>
              </a:rPr>
              <a:t> </a:t>
            </a:r>
            <a:r>
              <a:rPr lang="ru-RU" altLang="ru-RU" sz="49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Жизненные ситуации</a:t>
            </a:r>
            <a:br>
              <a:rPr lang="ru-RU" altLang="ru-RU" sz="49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altLang="ru-RU" sz="4900" b="1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400 </a:t>
            </a:r>
            <a:endParaRPr lang="ru-RU" altLang="ru-RU" sz="4900" b="1" i="1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3573463" y="5980113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2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685800" y="2857500"/>
            <a:ext cx="79438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/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438150" y="2381250"/>
            <a:ext cx="8458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ru-RU" altLang="ru-RU"/>
          </a:p>
        </p:txBody>
      </p:sp>
      <p:sp>
        <p:nvSpPr>
          <p:cNvPr id="39941" name="Прямоугольник 7"/>
          <p:cNvSpPr>
            <a:spLocks noChangeArrowheads="1"/>
          </p:cNvSpPr>
          <p:nvPr/>
        </p:nvSpPr>
        <p:spPr bwMode="auto">
          <a:xfrm>
            <a:off x="241300" y="1346200"/>
            <a:ext cx="8712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3333CC"/>
                </a:solidFill>
              </a:rPr>
              <a:t>Катя прибежала домой вся в слезах и рассказала, что на  улице к ней подошла гадалка:</a:t>
            </a:r>
          </a:p>
          <a:p>
            <a:r>
              <a:rPr lang="ru-RU" sz="2800" b="1" i="1" dirty="0">
                <a:solidFill>
                  <a:srgbClr val="3333CC"/>
                </a:solidFill>
              </a:rPr>
              <a:t>–	Давай погадаю.</a:t>
            </a:r>
          </a:p>
          <a:p>
            <a:r>
              <a:rPr lang="ru-RU" sz="2800" b="1" i="1" dirty="0">
                <a:solidFill>
                  <a:srgbClr val="3333CC"/>
                </a:solidFill>
              </a:rPr>
              <a:t>–	Нет, не надо.</a:t>
            </a:r>
          </a:p>
          <a:p>
            <a:r>
              <a:rPr lang="ru-RU" sz="2800" b="1" i="1" dirty="0">
                <a:solidFill>
                  <a:srgbClr val="3333CC"/>
                </a:solidFill>
              </a:rPr>
              <a:t>–	Давай погадаю!!</a:t>
            </a:r>
          </a:p>
          <a:p>
            <a:r>
              <a:rPr lang="ru-RU" sz="2800" b="1" i="1" dirty="0">
                <a:solidFill>
                  <a:srgbClr val="3333CC"/>
                </a:solidFill>
              </a:rPr>
              <a:t>–	Отстаньте!</a:t>
            </a:r>
          </a:p>
          <a:p>
            <a:r>
              <a:rPr lang="ru-RU" sz="2800" b="1" i="1" dirty="0">
                <a:solidFill>
                  <a:srgbClr val="3333CC"/>
                </a:solidFill>
              </a:rPr>
              <a:t>–	Я-то отстану, а вот что с твоей мамой скоро случится?!</a:t>
            </a:r>
          </a:p>
          <a:p>
            <a:r>
              <a:rPr lang="ru-RU" sz="2800" b="1" dirty="0">
                <a:solidFill>
                  <a:srgbClr val="3333CC"/>
                </a:solidFill>
              </a:rPr>
              <a:t>Расскажите девочке о   манипуляционных элементах, которые </a:t>
            </a:r>
            <a:r>
              <a:rPr lang="ru-RU" sz="2800" b="1" dirty="0" smtClean="0">
                <a:solidFill>
                  <a:srgbClr val="3333CC"/>
                </a:solidFill>
              </a:rPr>
              <a:t>использовала </a:t>
            </a:r>
            <a:r>
              <a:rPr lang="ru-RU" sz="2800" b="1" dirty="0">
                <a:solidFill>
                  <a:srgbClr val="3333CC"/>
                </a:solidFill>
              </a:rPr>
              <a:t>гадалка.</a:t>
            </a:r>
          </a:p>
          <a:p>
            <a:pPr algn="ctr"/>
            <a:r>
              <a:rPr lang="ru-RU" sz="2000" dirty="0"/>
              <a:t> </a:t>
            </a:r>
          </a:p>
          <a:p>
            <a:r>
              <a:rPr lang="ru-RU" sz="2000" b="1" u="sng" dirty="0">
                <a:solidFill>
                  <a:srgbClr val="3333CC"/>
                </a:solidFill>
              </a:rPr>
              <a:t> </a:t>
            </a:r>
            <a:endParaRPr lang="ru-RU" alt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/>
          <p:cNvSpPr txBox="1">
            <a:spLocks noChangeArrowheads="1"/>
          </p:cNvSpPr>
          <p:nvPr/>
        </p:nvSpPr>
        <p:spPr bwMode="auto">
          <a:xfrm>
            <a:off x="187325" y="6016625"/>
            <a:ext cx="1411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2" action="ppaction://hlinksldjump"/>
              </a:rPr>
              <a:t>НАЗАД</a:t>
            </a:r>
            <a:endParaRPr lang="ru-RU" altLang="ru-RU" sz="2800" b="1" i="1"/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7321550" y="5902325"/>
            <a:ext cx="1525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i="1">
                <a:hlinkClick r:id="rId3" action="ppaction://hlinksldjump"/>
              </a:rPr>
              <a:t>ВЫХОД</a:t>
            </a:r>
            <a:endParaRPr lang="ru-RU" altLang="ru-RU" sz="2800" b="1" i="1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57200" y="301625"/>
            <a:ext cx="8389938" cy="56938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600" dirty="0">
                <a:solidFill>
                  <a:srgbClr val="3333CC"/>
                </a:solidFill>
              </a:rPr>
              <a:t> 1. Скрывание настоящих целей воздействия. Ни один манипулятор не скажет, чего он от вас хочет на самом деле.</a:t>
            </a:r>
          </a:p>
          <a:p>
            <a:pPr>
              <a:defRPr/>
            </a:pPr>
            <a:r>
              <a:rPr lang="ru-RU" sz="2600" dirty="0">
                <a:solidFill>
                  <a:srgbClr val="3333CC"/>
                </a:solidFill>
              </a:rPr>
              <a:t>2. Направленное воздействие через выделение социальной роли, присущей данному человеку. Все в жизни имеют те или иные роли: матери, дочери, бабушки и т.д. Этим и пользуется манипулятор для усиления воздействия на конкретного человека.</a:t>
            </a:r>
          </a:p>
          <a:p>
            <a:pPr>
              <a:defRPr/>
            </a:pPr>
            <a:r>
              <a:rPr lang="ru-RU" sz="2600" dirty="0">
                <a:solidFill>
                  <a:srgbClr val="3333CC"/>
                </a:solidFill>
              </a:rPr>
              <a:t>3. Драматизация ситуации. Описание устрашающих последствий, чтобы заставить человека сомневаться.</a:t>
            </a:r>
          </a:p>
          <a:p>
            <a:pPr>
              <a:defRPr/>
            </a:pPr>
            <a:r>
              <a:rPr lang="ru-RU" sz="2600" dirty="0">
                <a:solidFill>
                  <a:srgbClr val="3333CC"/>
                </a:solidFill>
              </a:rPr>
              <a:t>4. Использование реальных потребностей. Вы обращаете больше внимания на то, что для вас важнее, таким образом вас могут отвлекать от других сторон ситуации</a:t>
            </a:r>
            <a:r>
              <a:rPr lang="ru-RU" sz="2600" dirty="0" smtClean="0">
                <a:solidFill>
                  <a:srgbClr val="3333CC"/>
                </a:solidFill>
              </a:rPr>
              <a:t>.</a:t>
            </a:r>
            <a:endParaRPr lang="ru-RU" sz="26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812800"/>
            <a:ext cx="8864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900" smtClean="0">
                <a:solidFill>
                  <a:schemeClr val="bg1"/>
                </a:solidFill>
              </a:rPr>
              <a:t/>
            </a:r>
            <a:br>
              <a:rPr lang="ru-RU" altLang="ru-RU" sz="4900" smtClean="0">
                <a:solidFill>
                  <a:schemeClr val="bg1"/>
                </a:solidFill>
              </a:rPr>
            </a:br>
            <a:r>
              <a:rPr lang="ru-RU" altLang="ru-RU" sz="4900" b="1" smtClean="0">
                <a:solidFill>
                  <a:srgbClr val="FF9966"/>
                </a:solidFill>
              </a:rPr>
              <a:t>Блиц - вопросы.</a:t>
            </a:r>
            <a:br>
              <a:rPr lang="ru-RU" altLang="ru-RU" sz="4900" b="1" smtClean="0">
                <a:solidFill>
                  <a:srgbClr val="FF9966"/>
                </a:solidFill>
              </a:rPr>
            </a:br>
            <a:r>
              <a:rPr lang="ru-RU" altLang="ru-RU" sz="4900" b="1" smtClean="0">
                <a:solidFill>
                  <a:srgbClr val="FF9966"/>
                </a:solidFill>
              </a:rPr>
              <a:t>100 </a:t>
            </a:r>
            <a:r>
              <a:rPr lang="ru-RU" altLang="ru-RU" sz="4000" b="1" i="1" smtClean="0">
                <a:solidFill>
                  <a:schemeClr val="bg1"/>
                </a:solidFill>
              </a:rPr>
              <a:t/>
            </a:r>
            <a:br>
              <a:rPr lang="ru-RU" altLang="ru-RU" sz="4000" b="1" i="1" smtClean="0">
                <a:solidFill>
                  <a:schemeClr val="bg1"/>
                </a:solidFill>
              </a:rPr>
            </a:br>
            <a:endParaRPr lang="ru-RU" altLang="ru-RU" sz="4000" b="1" i="1" smtClean="0">
              <a:solidFill>
                <a:schemeClr val="bg1"/>
              </a:solidFill>
            </a:endParaRPr>
          </a:p>
        </p:txBody>
      </p:sp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4335463" y="565626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altLang="ru-RU" sz="4000"/>
          </a:p>
        </p:txBody>
      </p:sp>
      <p:sp>
        <p:nvSpPr>
          <p:cNvPr id="3" name="TextBox 2"/>
          <p:cNvSpPr txBox="1"/>
          <p:nvPr/>
        </p:nvSpPr>
        <p:spPr>
          <a:xfrm>
            <a:off x="820738" y="1528763"/>
            <a:ext cx="801846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Следует ли запрещать детям пользоваться интернетом?</a:t>
            </a:r>
            <a:endParaRPr lang="ru-RU" sz="3600" b="1" dirty="0">
              <a:solidFill>
                <a:schemeClr val="accent3"/>
              </a:solidFill>
              <a:cs typeface="+mn-cs"/>
            </a:endParaRPr>
          </a:p>
        </p:txBody>
      </p:sp>
      <p:sp>
        <p:nvSpPr>
          <p:cNvPr id="41989" name="AutoShape 2" descr="data:image/jpeg;base64,/9j/4AAQSkZJRgABAQAAAQABAAD/2wCEAAkGBxISEhQUEhIQFBQSFBIQFBUYEBAVFBAWFBQWFhUUFRQYHCggGBolHBQUITEhJSkrLi4uFx8zODMsNygtLisBCgoKDg0OGxAQGiwkICQsLCwsLCwsLCwsLCwsLCwsLi0tLCwsLC0tLCwsLDcsLC0sLCwsNC0sLDEsLCwsLCw3LP/AABEIAMgA8AMBIgACEQEDEQH/xAAcAAACAgMBAQAAAAAAAAAAAAAEBQMGAAIHAQj/xAA/EAACAQMDAQYEBAQDBwUBAAABAgADBBEFEiExBhNBUWFxIjKBkSOhsdEUQlLBB4LhFTNDcpOi8CRTYrLxFv/EABoBAAMBAQEBAAAAAAAAAAAAAAIDBAEFAAb/xAAsEQACAgICAgAFBAEFAAAAAAAAAQIRAyESMQRBBRMiUWEUMnHRgVKRobHw/9oADAMBAAIRAxEAPwDym0xzIabSQmeMA7kRNeJHtVYFWoZhWeKoUIeWHTpqbHmHW9HE9ZoUH4nlFNxmjQ3T6fMGbqNhRjbHWmU1UZi3tP2qFFdq/MeAPOeaxqQooTnwlE0xWua/eP8AQeQnJm+Tcn0dGEa0h7omnVLl+8qkknoPKdO0TTFpLwOfOLuz2n4UcS0UUxJG+THv6UbosmUTVRNxGIRJmwE9EyZGIA9mjibZmphHkB3FordQIj1PR1YHgfaWYweqs3odF/c5HrGnPRbIziQULzPBnStSsFccjrOa9pNKak25ekdGaemDOFbR6y4ORCVfiKrStujDEdF0TTVnrtImE8YzAY3kIaNGWRMkKxNSs9yPAndyejSm4SE0ki5TGwibI0l3wYGe75SSk+Z4KciDyem0yzT1beevTxCFMHrtNR5kATJjaguxYHYrzN9Vr4U48pH5mWlSK/Gheym9rL41HCDpnmWTsRo+4g44ErGmWDXFxgc8ztmgaUKKAeOJBkf0qJbGlsYWtuAAIYqyMNibCoIpJICVsl2zMQerdAQf/aQ8xD5IxY5MYiewWjdgwhXzHRpgSi0ezwz2YYdGEbGRVDNqjSB6k3jY2KIasr+u2aupzHdapFd+cgzyiHLo5hcUTSfjpGNOrkSTVaQ3cwVDGommj1jPFaR1Gka1I5CGgwGbQZKkkDzxiRMsnpwVWk1N4pjYmhmhMmKzXu5YQ0RBjJ6Tz1aE27vEw0mFWQVKkGr1sSOgS54Bh9KzUrG1q2BF+r1yVMONMqsES27x0XzPM4nk5Oc9HVww4xLL/h5ogRN5HxNzL8E4gGl0QiKB4CM1MCr2enoW3BIMjpv6ybV7MupKkqw5BH95SP8A+oag22snn8Q46eYMHg7HwknEtt1TJHT85TNRNRGOCw+sYDtpbOOHAPiDILeoLt8UyGxycHOB5x3BJWzUwvs7cVW4JJHnLnbdOYu0jTti4jKr8IgY7vQrJJPR69XE274GVPWdc7uV2h2vLEg5EqcWgVBM6FWU5z4QcvFmk65vHMdblbymxkF0LK7RZcVY3vFlav62DHRVgSeit9on2mKrO4DRh2iO5SZTrS8KPg9DC4iGyz1oKWm1KtuE8dZiYqRstSSipBZsGhoDkFirNxWgHeTw1sTeJqmPt0kQRctxC6FSOYgPppNqqcTKLSUjMEKhS9vuPMdWFoAMwenbcxqlPiQ+VmrSK/Hx+2Lb7npItAXdXHpNdRugG7sfMQTDeytHDk+Q/WcuN8jpVovdAwlWgdGFIZREVNEwMX6jo1KuMOoP0h6zZ2xHKNiba6Kg/wDh1aM2Ssf6XodG3GKSKueCQoBMMFz4T3eTAm70a+ROiwTU6gCmFjpFGrn4c+AjsUUBFbObdqaru5ABwJHo3Z2q/OJcr7S27h2p4DkbgcZ9R9Ip7MdpqZc0quKdUYBU8c+hjcuR1SQ2C9smtNIelHtC54wesy9vFA5+8r11qe0zIQbCkP7ivkHzEqGrVsExit/ulf7QVcAmVwjRPNi2/uMpKpc0PGO61TKe5xBLyngAQqSEMl08nEPMDtF4hMXQEmYRNDJMTVhCSFkDmDVaknrQCu00yw8XHMbWL5iinQOY4sUxGSYMUOaEJVxF7XAUQA6lzxIc2VrSLMWP7lmSqJDqmrLTTrzFH8eAOsrWs3PeHG7iQceT2V9dDnQs1axc/wA2cS66CgDPjw2j9ZQtBvBRKE8jIX7zoWhAfGR4tmBJUx8OiwUnhNOpAlkyIZqYU4oOSpNqi5gqoYZTcYj4yJpKtoX3DCkMmVZO3I/iRRZGAPAbqM+vkPWXK8amRh8Y9YoKWpGAq++OnsYvg70OxtNbjZMddUdTANR1Jaq/CeMgH7xP2p7O13pFrWsS4527Vyw9D5xf2SqswSnV+fO188NnPiJXjVLYMor0dJs8Mg9pR+3nYjvxvpD41yfUe0v1umJtVgqVsRe6OC2+oX1vhKiswHBBz+RjW1D18Fabrnkgj9DOtPQQ9VB+gmBVAwAAPaURyNegmjndvYOvzDEQdq6mFwOpM6fq+Nv3nMe0ZBJz0GTKIytCJqmV563KL5DcYNdXe5uIrN9yzeLcD0AnukIXfJmMBqizWY4hQWb21HiEbJ4mfYNtnjCTsJGRPHgOssW3CRxUWA3CTTB7TtYRsxCUEjuG4mSYcRHql1iLBcYEJ1UZiarVwJLKKKoh9Ou7+HECuuD48Saxr8ccwTUN2OeBFRX1UOSY006sG2YPiTOi9jq4Knn5ju+hJH9pyqyfYnH8y4HvLH2E1nbVVGPD08D3Vif0MCeK7oZCVPZ2KkYZSiq0r5AjGm2ZKPyIIcxdeU3IO2ptPhxn+8OJizVK21SfLma2BjWxDWsrhiQ1VS3rkD2levNSejlHGGP2x6GP62s0qmMMFbygdxcnHyA9fKVYkWKSom0LXdpCseDjHPSXKhSpsQ+1Sw6NgZ+85Fq1hWzvpgKOrLu5GPKWbs/rr92Bg5HBzKni1oiySTZ0nvQJBVryvUr5sZOeZHX1OLjDYCxpbG9S5kFW84lerapALjVfWUxx2bJh+tanxic07T3+VYDqcCOdU1Hgnx8JSb+uG9TnOY2S4xonrkxXLl2ZsRjPnKWWGZfOzV0ppjzHWAkImx0yYg7tCKjwCq8wQzxnmAyPEkUTQTVxBKywxpBUWaeHveyGs2YHTucwhTmY0FEXXdHMr93blT0lxIEX6iisOOsRPqynG9lds6hU4AE2vKbVDhV4HU+AjG0sxnJEbXYRaeAAP7yF5UpWlssSKvUT4GCjoFX7nr+U0trdkqW5U4y/Xx4Iz+sMopu3KPHA+vOIQ1se8teDxtJ4OOTyI6M//f4B9nSLG92naf8A9lnsa4YSoXFox6Bsj0ML0irWQ4KPj2MjcWU8k0XVQJla0VxgjOYHSqMf5TCqbGNxr7iXraZQde7FMH30eV648R9YsawrU1x8Qx55nWAwkFwqsMESnXZnzTklK3YsASeTjEt+nWCLggCe6no5Vw4IxyAMTBcYEo58loFIIv3wJWLy8MYXd5mI7ogmMhAIhe5Jg1etjxm78RdeOCpLdOn1lKAlpWLL2435Ph4SuXdYdB18fSM9augihU/mGc+Q84hpoWPECaVkk8zX0xNZaOyNT4iPDiVgrHPZmvhyPSAxON06Zd7q5UQBbgMYFqSk8gmB2dTBnlE9J0yyKZ6TBqDycCYCYZG4kuJjLMs9Qm0663R9QbiVDQmyBLjapxDyKmZHoyseIobdmPXp5iqrROZNkVopwyd6GPZ2glWsEbxl/Ts1bD5kDe8ovYyl/wCpBYHpxOh1ahDL74kb4x6K5qXsnoaXQX5aVMf5RCko0x4KP8ogFxqCp1zIKWs02JHORz0h1YkeB1njVgPOJ21MZ+EZ84X3uRmYoG2GfxA8j955/FegigVam8g/LNy5hrGY3Qxa99BIGuyfSL3qRXd3dTJCA8dCFznzMNYweRYvm68ysdoyKbgDxGftC9Guqwb8QHBOOmMDzizt3U2vTPmrfqIUI8ZDcbt0KHrwepV9YJ/EEzYUXb+Vj6BSf0lcXZVpdizXNR7teD8TcL+8T1Na3U9pXJ9+DDbzs/e16hYW9XaM/EVwMDnxxK/gHEyUq2T25ypEL5Yksckw6xs88CRUqcsdpRCqPM8ASeWWmdH4d8PjklcukAp2dDjgkH8oNT0l6FQE9POXW2QIoz4fnPe53/MOPCTx8mV/g6fk/B8E43BUxEvxLzAKVu27gS2UdIBklWzSmJdHImrR8j5OCWKfGQqt6WIYlOQCsu7EPpzzZORrSmMkJCzVkgM0oHZ5+cToOn0CwGBEfYjs8zHJE69pmjKgHAm58y5aGwxV+4q9n2fqVPSOLXsig5c5lmBUDjEha5E5ebJJvZbjko/tVEFrpNOmPhUD1xBLpQBz4cxslf0ia+RnJRQefHwETBu6PSbe2LdazlT4YwZBb6ZVLhwvDLz4GN6L0aPzncw68eXlCaerUmUtuAA46jmdCC1snkwL/ZbeBAPvmHU6RAwWyfPEBoayrsV6Hw9YU7HwgTycXRqVklKzBbO5s/lJjZDxYyLTFcA7j9Yvu9WcZIxgZI4lOKnGxcuxkbFPAkz0Wq46kfQQK01jKAlTlufv0k9jcFs5EojBMBm/8KvmZq+mUahBqoH25258Mza4DHG048+cQmgmOP1h8EYpNHiWNFflpU1/yLJQqjoB+kx2ABJ8JVtSv2ZwBvz1wpxx5Dz6QqSPcmw7tvf9xZVn8ShVfdvhH6z5/RMCdS/xVvj3FvRzzUJqN7IBgfdvynM9skzS3R1fDw/TyJLSnkyy2tL4gP6B9yYo0ujz+cd2X8x9TIMsrPqvBxccf8hy8n0EJ3QSiePzkytEtl3EKp1cRZqAZz6Q4dJhEdhzOKo4vxH4dHOuS7Ei2+0w6lWkV6Mcxelxk4nRTtWfGZcUsc+LLDSOZMVgtmeIYekFgF80HS0SmCBGhbKnwi3slSqikO8GOkOr/C3vOYpO9nSzxSm0isXl6yMRz1jG3YsAR4yXVqCjDEcdDB9PvRyoxgdPabNWKixnQQzwrh+fEcfSYlWe1mGVPuPvAxamMkvpK3rKfiMD8uMj6jp+UrtnaZZgSqAHIyZedS7olEckF9xX12jnn2MiXTaFVQ4AYEcEeInS9ErZWbNitVVQh/YdPrLSs9paelP5VAkm0eJkOS3IdHoIoUjsIB5OefLMr62BKOozx44Pj4/lGeqVnKoKTBfjTcc9EBy2PWS2lU872UnJxjpjwBz4zoY1qhMhXSpqFC7WJAx1jLT6LKvxePh5SY3K+Ynn8SnmBKIi2yGtzUQeXPQw5ZDbW+5t2QPLk8/STugXq6fc/tGJgs1uF3KR58RbS0pd4dmLFeg6D8ow3Z+Uqfqf2kNa0q4J3oOp/m/aaYuzkn+I1/3t4wHSkopj36n9RKyi5Mtb9kK9RmZqtIliWJ+PxOfKS0uxFZTnvKf2f9pzMilbZ9V4zxKMYt6FFmm37Qhf92B/V/eWBuyVYD5qfTyf9oNV7OsuxWrUAT0BYgt7AjmTLHLujtrzfHWuSB06fTEmWMF7N1ByalPA/wCb9p7/ALDqEHD0/fLftA+VN+g35uD/AFIVXF8qdZFT1FTCh2LrucmrSx/n/aFUuw9Qf8Sn/wB37RnyqEry8L96FtchhFdvZnfmXJeytQD56f8A3ftN6XZipn56f/d+0bjconH+JYsGWPKL2KrZMCb1HjO90epSXcdrDxIzx75iepKLPl5RrR166vFpwG6vEYZEl1WnwGxkHrEwo7Qc/Kc/T0nNkiwNqPvQgyttXWm/OMqcYz5wu2rsGxnKj9JBqfc/PhiflyOhPvGKLaMemNluhMq3fGfAEGJ7a4as21MA4/L3mXlswyudzLyRn9IHBpjFK0H3+p0co74zTJK5PQkYP5RfT7b2+OGAA8MY+0gSitRBuUH3GZzvW7bZXdRgAEkD3nR5UhDSst2tdrnqKf4dsFSCSfEeIkfY3Urq4rk1W/DRc4/qJOBn7GVG15FQZ6ofyl4/w3tdlr3jZ3Vju5/pXhYjXbNSog7T6/Xp1WpAbVPAbBBAHUg+s2su05VcONx6bgRn/WB9vLvdURAfkBY+7f6D84gsk3Mq+ZH085RGQEht2lvKpZGV2HBAGT44PSV+71GsUJZ3yc+JxjHX05Akt5rr96QoUkkqhP8AKo44HvITcvcpUULvcKQCo6+QIHiSI3kKUWzti3OGQDONvP8A59It1PVFT4mOBny6D/zMLTT67HhCOMcwLVezIcEVtx8QN3zHpxPSyxjth4ox5fWH2t4FXcfBS58QOM9enTxguq9qKSUAzMPxvhTbzkcZb25H3kFBEtqKLtYrsqAU3O4LnG0EEcDgnrwD9lWk2tz8S0qVvUUByAW27A7BiAWU5Gcg8DoIEs9Q519PV+gYRhzrkhha3Krz8wGDxlvUA4hNhfisG+ZSDtPn5g59pG1mVGHUBgNjhTtUj5uPr0kwrMGGaVRt3xAjnAzgAke0gyOcUszTa/C/5G488Xl/cnWqNs4BHv7xLqOiUKr1KlQ7m2qAx/4QAOGU54PU5jgUKlVwpplF+Y5GNwHGD95v2ltc29QoDlkqUgOcD4GwQPCOwTeXdV/I/PnjWlYo1G5U7FZgFZ0TkjD5Py+uZtp+O+rU0AVQ6kIFChfhG4qoPAJ/vE2vXjGjbLbZTfbo4YY+ZFp7B+cH02/qOVquCHqbg/GSCOCD+c6GPxXkXJP06X3Ob5HxiOHIk1e1f4TL0cnCUyCzYGcghB4sf7esmVHXOfiAJAf+rHX6iQUdFak6utRmwcFSgAII9/SS69S/BqBS6MTkEMGVNmM8fyjn1nF+bOtqpdJejrTzttyxO9Ewpk7TxhjtE1r0XpttYY8fcekwqGRVplSU+FyCdwKqCCV65wc8eYhFCoXTNSn+Ku/rw5wPhwvIOeM8+Mq50ugvnSatgt62aT/8j/8A1MoLiXi4dzTqF12/A+B/lMpJnoZeSTAyePzxvIjoHZDXFrUtjkb0wDnxHnCLm6oKaiknOVBGCcbunHl6ziWldoHouGHUevWdHsNZp3OKqcMo2k55HiQREu12Veb40VLnj6Zt2mDW7U2U7kJIcAZPhiFswZFUDj5gffpxFOnaqK9ZqSjJHIIOcjz6cS4WWmBFyeT+kCWXj0RrHfYg0uxNNsnPBPPT2AhlawDAsSQx8c8w66qD6CIdU1vZxFxlKTLI4oqNCm3uTTZkbJwevpKr2vrKK2cgblB+2Zpf9pQ9V9oyeAMePtPdO0V72qDU6KOnhgmdJyio0yL5TlJ0KNOrg1FQHJc7B9eJ1m0Ao01TGAigfYcyrXPZNKJWsgAamc48D7ybWdeAtmyQGYBB9YHFNWgZRcXsrOo3ffVXb+okj28JrRq92rt1IGxfdv8ASDrQPdmoB8O4JnPjJ9PtjXrU6WcKv4jcZyT4fpM2hbpg91o1SiiOUDE8kc5UH1E6P/hqlNLUvhQxLE48AM4xBdatsqlMHDscA+njKxXvq1i7ICzKcj4iOcjjEW25aGYnGL2dV7T9oK9OglW24XvHSvUChmpcKafXop+LnzA855qOsXdKtYo1cYrU91UjbtfDjkkjjhsRLoeqU3o1FPfbLgD46IpF9oyGQ7wRtO78oXX1GzqvQL07pf4UbKaqaLLUXKn8TcM5yvh5zt4pYkkmvv8A9HF8jHmc24fj3+f6NqnaO77m9cVye5uAlJgEIFM12Awccgpt5jHQNeuKxq1GO+hb24eoCozUqBGZgD4E/wBhFifwQp1qSreKlw6uwH8P+Dtbcq0+OV8OfARhpVaja72otWZXQL3Lom0sAQajMPMY4AHQw5zwSg4pb9a/CEwx+Sppvr2DaZr17m2q1zTqUbtygQKBsI5yBjp15z4esY9lNRuLireU6tRnWnVamgwBtAuGUYwP6QIvtTb0jSdady3clmo0WdO5olsZKsF3HoMZhun0KVJ6tSlUvlNdnqOuLbGXLNgHbngsce0zJLFKLVVa1r8/0FHHni1f3+/4/sh7NdpK9a7rIznu2FZqClVwFDMKbLxyMCD6N2iumo061YrVos9Ki4YDcDUHDAY6Z/WS2dnQoPSdVvyaC7F+KiwZcAbSp+Udfl/qMCsTa26Ii/xtUUmDLTqmiib1GAzFFyYfzfHSdL7evsB+n8qTX+ff3/oZWWtXDXlSibhEppXZArbV3LuICJheTjwntpd6gbs2zV0ZkwxP8rKcH+jIOD5SKxu7enVe4WpeI9Vt7oBblDzkqCVzt/OeprNBa7XW2v3rJ3fdg0+64+U5I3A9IP6nEn9KX7a69hr4f5LX1X+6+/Rvo+tXNS8ek1wiolxUQKxA3qKrAImF5OAJLoOpV7ildiozVDSLKg2rkEOQMADk8QLTNRt6VZ6yPeh6rb6iBbcockkqGK7tuSfWZb3VtRSuEe+U3DF2KmgGpEuXPdkDpzjnwmZMmGUXGu0l179m4fD8qMk3bpt9+vRLqWr3VO4alSqrTRKNOqFbaoH4QYqTjIJOfqZPR7QXLXFmrEotemjMm0YJFRwx6Z5G2Lry6sa9U1aq3ZLIKTL+FtwBtD5xuDePvJLjUaFTuFqG5Z7YYS5QIlTJxu/DOV2navUnGJvzcKjFV0t6/kD9J5TnJq+7W/ytB73tSraXnetuNKtcU0yB8Kq1QAcegH2nNKlbiXLWtVo29pWVDVbvS7s9Qpvd3B4AUAdSTOWNfHE4/luLy3Ho+x+EeNP9G4ZO7Bqlmp6cSw9itGuTWDUyBT47wn5SPLHiZkyRPI6O15+GEMbkkdY0zTaVDPdqAW5Y45MLrVxjkzJkTHbPnqKnrupBM4InL9Z1WpcuUpA46M3n6CZMl+GCSsyUm9Dvsj2TJbLjp6dZfks6dFcrhT5+cyZENuU9jI6RT+1ev7F2qcu/Cr5DzMVW/Zuo1IO7Ek84YcfaZMlUXxaSMcVLsr9a3dAtNs/7wDA4Hvj6mXbQ6YpZIADNgt4j6TJk3MQ1scLVBcOwyVGBzwPXESdqCXcMlMMQpHIzjPTEyZFRZ5xQhsHaijAGopZDyGZenkB7xaleuHx3txgEMSatQ+GcdZkyVwVoVdMb6XXrVa3w1auFHP4j4OfTMetVqr/PU/6jfvMmSPk+RfFJoMs6jvgB6hJ/+bfvOhWlmURQSScc8mZMlU22qFOKsyt9fuZBdadTrrh93uHYEexBzPJkna/IXRW73sAD/uru7T0NVnX9Qfzlfvux19RBYValfy21ai8exPM9mRTlL7lWHyJRfp/yVu5r3gOM10PkXqLj6ZmtKnXPzV63t3tT95kyInmktI+lw+PjyRU5L/HoZUnYDipV/wCq/wC8k/iG/wDcqf8AUf8AeZMiXOVdlaxQS1Ff7EF1T7zlizEdCSTj7xbXscdJkyHGTs88ca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990" name="AutoShape 4" descr="data:image/jpeg;base64,/9j/4AAQSkZJRgABAQAAAQABAAD/2wCEAAkGBxISEhQUEhIQFBQSFBIQFBUYEBAVFBAWFBQWFhUUFRQYHCggGBolHBQUITEhJSkrLi4uFx8zODMsNygtLisBCgoKDg0OGxAQGiwkICQsLCwsLCwsLCwsLCwsLCwsLi0tLCwsLC0tLCwsLDcsLC0sLCwsNC0sLDEsLCwsLCw3LP/AABEIAMgA8AMBIgACEQEDEQH/xAAcAAACAgMBAQAAAAAAAAAAAAAEBQMGAAIHAQj/xAA/EAACAQMDAQYEBAQDBwUBAAABAgADBBEFEiExBhNBUWFxIjKBkSOhsdEUQlLBB4LhFTNDcpOi8CRTYrLxFv/EABoBAAMBAQEBAAAAAAAAAAAAAAIDBAEFAAb/xAAsEQACAgICAgAFBAEFAAAAAAAAAQIRAyESMQRBBRMiUWEUMnHRgVKRobHw/9oADAMBAAIRAxEAPwDym0xzIabSQmeMA7kRNeJHtVYFWoZhWeKoUIeWHTpqbHmHW9HE9ZoUH4nlFNxmjQ3T6fMGbqNhRjbHWmU1UZi3tP2qFFdq/MeAPOeaxqQooTnwlE0xWua/eP8AQeQnJm+Tcn0dGEa0h7omnVLl+8qkknoPKdO0TTFpLwOfOLuz2n4UcS0UUxJG+THv6UbosmUTVRNxGIRJmwE9EyZGIA9mjibZmphHkB3FordQIj1PR1YHgfaWYweqs3odF/c5HrGnPRbIziQULzPBnStSsFccjrOa9pNKak25ekdGaemDOFbR6y4ORCVfiKrStujDEdF0TTVnrtImE8YzAY3kIaNGWRMkKxNSs9yPAndyejSm4SE0ki5TGwibI0l3wYGe75SSk+Z4KciDyem0yzT1beevTxCFMHrtNR5kATJjaguxYHYrzN9Vr4U48pH5mWlSK/Gheym9rL41HCDpnmWTsRo+4g44ErGmWDXFxgc8ztmgaUKKAeOJBkf0qJbGlsYWtuAAIYqyMNibCoIpJICVsl2zMQerdAQf/aQ8xD5IxY5MYiewWjdgwhXzHRpgSi0ezwz2YYdGEbGRVDNqjSB6k3jY2KIasr+u2aupzHdapFd+cgzyiHLo5hcUTSfjpGNOrkSTVaQ3cwVDGommj1jPFaR1Gka1I5CGgwGbQZKkkDzxiRMsnpwVWk1N4pjYmhmhMmKzXu5YQ0RBjJ6Tz1aE27vEw0mFWQVKkGr1sSOgS54Bh9KzUrG1q2BF+r1yVMONMqsES27x0XzPM4nk5Oc9HVww4xLL/h5ogRN5HxNzL8E4gGl0QiKB4CM1MCr2enoW3BIMjpv6ybV7MupKkqw5BH95SP8A+oag22snn8Q46eYMHg7HwknEtt1TJHT85TNRNRGOCw+sYDtpbOOHAPiDILeoLt8UyGxycHOB5x3BJWzUwvs7cVW4JJHnLnbdOYu0jTti4jKr8IgY7vQrJJPR69XE274GVPWdc7uV2h2vLEg5EqcWgVBM6FWU5z4QcvFmk65vHMdblbymxkF0LK7RZcVY3vFlav62DHRVgSeit9on2mKrO4DRh2iO5SZTrS8KPg9DC4iGyz1oKWm1KtuE8dZiYqRstSSipBZsGhoDkFirNxWgHeTw1sTeJqmPt0kQRctxC6FSOYgPppNqqcTKLSUjMEKhS9vuPMdWFoAMwenbcxqlPiQ+VmrSK/Hx+2Lb7npItAXdXHpNdRugG7sfMQTDeytHDk+Q/WcuN8jpVovdAwlWgdGFIZREVNEwMX6jo1KuMOoP0h6zZ2xHKNiba6Kg/wDh1aM2Ssf6XodG3GKSKueCQoBMMFz4T3eTAm70a+ROiwTU6gCmFjpFGrn4c+AjsUUBFbObdqaru5ABwJHo3Z2q/OJcr7S27h2p4DkbgcZ9R9Ip7MdpqZc0quKdUYBU8c+hjcuR1SQ2C9smtNIelHtC54wesy9vFA5+8r11qe0zIQbCkP7ivkHzEqGrVsExit/ulf7QVcAmVwjRPNi2/uMpKpc0PGO61TKe5xBLyngAQqSEMl08nEPMDtF4hMXQEmYRNDJMTVhCSFkDmDVaknrQCu00yw8XHMbWL5iinQOY4sUxGSYMUOaEJVxF7XAUQA6lzxIc2VrSLMWP7lmSqJDqmrLTTrzFH8eAOsrWs3PeHG7iQceT2V9dDnQs1axc/wA2cS66CgDPjw2j9ZQtBvBRKE8jIX7zoWhAfGR4tmBJUx8OiwUnhNOpAlkyIZqYU4oOSpNqi5gqoYZTcYj4yJpKtoX3DCkMmVZO3I/iRRZGAPAbqM+vkPWXK8amRh8Y9YoKWpGAq++OnsYvg70OxtNbjZMddUdTANR1Jaq/CeMgH7xP2p7O13pFrWsS4527Vyw9D5xf2SqswSnV+fO188NnPiJXjVLYMor0dJs8Mg9pR+3nYjvxvpD41yfUe0v1umJtVgqVsRe6OC2+oX1vhKiswHBBz+RjW1D18Fabrnkgj9DOtPQQ9VB+gmBVAwAAPaURyNegmjndvYOvzDEQdq6mFwOpM6fq+Nv3nMe0ZBJz0GTKIytCJqmV563KL5DcYNdXe5uIrN9yzeLcD0AnukIXfJmMBqizWY4hQWb21HiEbJ4mfYNtnjCTsJGRPHgOssW3CRxUWA3CTTB7TtYRsxCUEjuG4mSYcRHql1iLBcYEJ1UZiarVwJLKKKoh9Ou7+HECuuD48Saxr8ccwTUN2OeBFRX1UOSY006sG2YPiTOi9jq4Knn5ju+hJH9pyqyfYnH8y4HvLH2E1nbVVGPD08D3Vif0MCeK7oZCVPZ2KkYZSiq0r5AjGm2ZKPyIIcxdeU3IO2ptPhxn+8OJizVK21SfLma2BjWxDWsrhiQ1VS3rkD2levNSejlHGGP2x6GP62s0qmMMFbygdxcnHyA9fKVYkWKSom0LXdpCseDjHPSXKhSpsQ+1Sw6NgZ+85Fq1hWzvpgKOrLu5GPKWbs/rr92Bg5HBzKni1oiySTZ0nvQJBVryvUr5sZOeZHX1OLjDYCxpbG9S5kFW84lerapALjVfWUxx2bJh+tanxic07T3+VYDqcCOdU1Hgnx8JSb+uG9TnOY2S4xonrkxXLl2ZsRjPnKWWGZfOzV0ppjzHWAkImx0yYg7tCKjwCq8wQzxnmAyPEkUTQTVxBKywxpBUWaeHveyGs2YHTucwhTmY0FEXXdHMr93blT0lxIEX6iisOOsRPqynG9lds6hU4AE2vKbVDhV4HU+AjG0sxnJEbXYRaeAAP7yF5UpWlssSKvUT4GCjoFX7nr+U0trdkqW5U4y/Xx4Iz+sMopu3KPHA+vOIQ1se8teDxtJ4OOTyI6M//f4B9nSLG92naf8A9lnsa4YSoXFox6Bsj0ML0irWQ4KPj2MjcWU8k0XVQJla0VxgjOYHSqMf5TCqbGNxr7iXraZQde7FMH30eV648R9YsawrU1x8Qx55nWAwkFwqsMESnXZnzTklK3YsASeTjEt+nWCLggCe6no5Vw4IxyAMTBcYEo58loFIIv3wJWLy8MYXd5mI7ogmMhAIhe5Jg1etjxm78RdeOCpLdOn1lKAlpWLL2435Ph4SuXdYdB18fSM9augihU/mGc+Q84hpoWPECaVkk8zX0xNZaOyNT4iPDiVgrHPZmvhyPSAxON06Zd7q5UQBbgMYFqSk8gmB2dTBnlE9J0yyKZ6TBqDycCYCYZG4kuJjLMs9Qm0663R9QbiVDQmyBLjapxDyKmZHoyseIobdmPXp5iqrROZNkVopwyd6GPZ2glWsEbxl/Ts1bD5kDe8ovYyl/wCpBYHpxOh1ahDL74kb4x6K5qXsnoaXQX5aVMf5RCko0x4KP8ogFxqCp1zIKWs02JHORz0h1YkeB1njVgPOJ21MZ+EZ84X3uRmYoG2GfxA8j955/FegigVam8g/LNy5hrGY3Qxa99BIGuyfSL3qRXd3dTJCA8dCFznzMNYweRYvm68ysdoyKbgDxGftC9Guqwb8QHBOOmMDzizt3U2vTPmrfqIUI8ZDcbt0KHrwepV9YJ/EEzYUXb+Vj6BSf0lcXZVpdizXNR7teD8TcL+8T1Na3U9pXJ9+DDbzs/e16hYW9XaM/EVwMDnxxK/gHEyUq2T25ypEL5Yksckw6xs88CRUqcsdpRCqPM8ASeWWmdH4d8PjklcukAp2dDjgkH8oNT0l6FQE9POXW2QIoz4fnPe53/MOPCTx8mV/g6fk/B8E43BUxEvxLzAKVu27gS2UdIBklWzSmJdHImrR8j5OCWKfGQqt6WIYlOQCsu7EPpzzZORrSmMkJCzVkgM0oHZ5+cToOn0CwGBEfYjs8zHJE69pmjKgHAm58y5aGwxV+4q9n2fqVPSOLXsig5c5lmBUDjEha5E5ebJJvZbjko/tVEFrpNOmPhUD1xBLpQBz4cxslf0ia+RnJRQefHwETBu6PSbe2LdazlT4YwZBb6ZVLhwvDLz4GN6L0aPzncw68eXlCaerUmUtuAA46jmdCC1snkwL/ZbeBAPvmHU6RAwWyfPEBoayrsV6Hw9YU7HwgTycXRqVklKzBbO5s/lJjZDxYyLTFcA7j9Yvu9WcZIxgZI4lOKnGxcuxkbFPAkz0Wq46kfQQK01jKAlTlufv0k9jcFs5EojBMBm/8KvmZq+mUahBqoH25258Mza4DHG048+cQmgmOP1h8EYpNHiWNFflpU1/yLJQqjoB+kx2ABJ8JVtSv2ZwBvz1wpxx5Dz6QqSPcmw7tvf9xZVn8ShVfdvhH6z5/RMCdS/xVvj3FvRzzUJqN7IBgfdvynM9skzS3R1fDw/TyJLSnkyy2tL4gP6B9yYo0ujz+cd2X8x9TIMsrPqvBxccf8hy8n0EJ3QSiePzkytEtl3EKp1cRZqAZz6Q4dJhEdhzOKo4vxH4dHOuS7Ei2+0w6lWkV6Mcxelxk4nRTtWfGZcUsc+LLDSOZMVgtmeIYekFgF80HS0SmCBGhbKnwi3slSqikO8GOkOr/C3vOYpO9nSzxSm0isXl6yMRz1jG3YsAR4yXVqCjDEcdDB9PvRyoxgdPabNWKixnQQzwrh+fEcfSYlWe1mGVPuPvAxamMkvpK3rKfiMD8uMj6jp+UrtnaZZgSqAHIyZedS7olEckF9xX12jnn2MiXTaFVQ4AYEcEeInS9ErZWbNitVVQh/YdPrLSs9paelP5VAkm0eJkOS3IdHoIoUjsIB5OefLMr62BKOozx44Pj4/lGeqVnKoKTBfjTcc9EBy2PWS2lU872UnJxjpjwBz4zoY1qhMhXSpqFC7WJAx1jLT6LKvxePh5SY3K+Ynn8SnmBKIi2yGtzUQeXPQw5ZDbW+5t2QPLk8/STugXq6fc/tGJgs1uF3KR58RbS0pd4dmLFeg6D8ow3Z+Uqfqf2kNa0q4J3oOp/m/aaYuzkn+I1/3t4wHSkopj36n9RKyi5Mtb9kK9RmZqtIliWJ+PxOfKS0uxFZTnvKf2f9pzMilbZ9V4zxKMYt6FFmm37Qhf92B/V/eWBuyVYD5qfTyf9oNV7OsuxWrUAT0BYgt7AjmTLHLujtrzfHWuSB06fTEmWMF7N1ByalPA/wCb9p7/ALDqEHD0/fLftA+VN+g35uD/AFIVXF8qdZFT1FTCh2LrucmrSx/n/aFUuw9Qf8Sn/wB37RnyqEry8L96FtchhFdvZnfmXJeytQD56f8A3ftN6XZipn56f/d+0bjconH+JYsGWPKL2KrZMCb1HjO90epSXcdrDxIzx75iepKLPl5RrR166vFpwG6vEYZEl1WnwGxkHrEwo7Qc/Kc/T0nNkiwNqPvQgyttXWm/OMqcYz5wu2rsGxnKj9JBqfc/PhiflyOhPvGKLaMemNluhMq3fGfAEGJ7a4as21MA4/L3mXlswyudzLyRn9IHBpjFK0H3+p0co74zTJK5PQkYP5RfT7b2+OGAA8MY+0gSitRBuUH3GZzvW7bZXdRgAEkD3nR5UhDSst2tdrnqKf4dsFSCSfEeIkfY3Urq4rk1W/DRc4/qJOBn7GVG15FQZ6ofyl4/w3tdlr3jZ3Vju5/pXhYjXbNSog7T6/Xp1WpAbVPAbBBAHUg+s2su05VcONx6bgRn/WB9vLvdURAfkBY+7f6D84gsk3Mq+ZH085RGQEht2lvKpZGV2HBAGT44PSV+71GsUJZ3yc+JxjHX05Akt5rr96QoUkkqhP8AKo44HvITcvcpUULvcKQCo6+QIHiSI3kKUWzti3OGQDONvP8A59It1PVFT4mOBny6D/zMLTT67HhCOMcwLVezIcEVtx8QN3zHpxPSyxjth4ox5fWH2t4FXcfBS58QOM9enTxguq9qKSUAzMPxvhTbzkcZb25H3kFBEtqKLtYrsqAU3O4LnG0EEcDgnrwD9lWk2tz8S0qVvUUByAW27A7BiAWU5Gcg8DoIEs9Q519PV+gYRhzrkhha3Krz8wGDxlvUA4hNhfisG+ZSDtPn5g59pG1mVGHUBgNjhTtUj5uPr0kwrMGGaVRt3xAjnAzgAke0gyOcUszTa/C/5G488Xl/cnWqNs4BHv7xLqOiUKr1KlQ7m2qAx/4QAOGU54PU5jgUKlVwpplF+Y5GNwHGD95v2ltc29QoDlkqUgOcD4GwQPCOwTeXdV/I/PnjWlYo1G5U7FZgFZ0TkjD5Py+uZtp+O+rU0AVQ6kIFChfhG4qoPAJ/vE2vXjGjbLbZTfbo4YY+ZFp7B+cH02/qOVquCHqbg/GSCOCD+c6GPxXkXJP06X3Ob5HxiOHIk1e1f4TL0cnCUyCzYGcghB4sf7esmVHXOfiAJAf+rHX6iQUdFak6utRmwcFSgAII9/SS69S/BqBS6MTkEMGVNmM8fyjn1nF+bOtqpdJejrTzttyxO9Ewpk7TxhjtE1r0XpttYY8fcekwqGRVplSU+FyCdwKqCCV65wc8eYhFCoXTNSn+Ku/rw5wPhwvIOeM8+Mq50ugvnSatgt62aT/8j/8A1MoLiXi4dzTqF12/A+B/lMpJnoZeSTAyePzxvIjoHZDXFrUtjkb0wDnxHnCLm6oKaiknOVBGCcbunHl6ziWldoHouGHUevWdHsNZp3OKqcMo2k55HiQREu12Veb40VLnj6Zt2mDW7U2U7kJIcAZPhiFswZFUDj5gffpxFOnaqK9ZqSjJHIIOcjz6cS4WWmBFyeT+kCWXj0RrHfYg0uxNNsnPBPPT2AhlawDAsSQx8c8w66qD6CIdU1vZxFxlKTLI4oqNCm3uTTZkbJwevpKr2vrKK2cgblB+2Zpf9pQ9V9oyeAMePtPdO0V72qDU6KOnhgmdJyio0yL5TlJ0KNOrg1FQHJc7B9eJ1m0Ao01TGAigfYcyrXPZNKJWsgAamc48D7ybWdeAtmyQGYBB9YHFNWgZRcXsrOo3ffVXb+okj28JrRq92rt1IGxfdv8ASDrQPdmoB8O4JnPjJ9PtjXrU6WcKv4jcZyT4fpM2hbpg91o1SiiOUDE8kc5UH1E6P/hqlNLUvhQxLE48AM4xBdatsqlMHDscA+njKxXvq1i7ICzKcj4iOcjjEW25aGYnGL2dV7T9oK9OglW24XvHSvUChmpcKafXop+LnzA855qOsXdKtYo1cYrU91UjbtfDjkkjjhsRLoeqU3o1FPfbLgD46IpF9oyGQ7wRtO78oXX1GzqvQL07pf4UbKaqaLLUXKn8TcM5yvh5zt4pYkkmvv8A9HF8jHmc24fj3+f6NqnaO77m9cVye5uAlJgEIFM12Awccgpt5jHQNeuKxq1GO+hb24eoCozUqBGZgD4E/wBhFifwQp1qSreKlw6uwH8P+Dtbcq0+OV8OfARhpVaja72otWZXQL3Lom0sAQajMPMY4AHQw5zwSg4pb9a/CEwx+Sppvr2DaZr17m2q1zTqUbtygQKBsI5yBjp15z4esY9lNRuLireU6tRnWnVamgwBtAuGUYwP6QIvtTb0jSdady3clmo0WdO5olsZKsF3HoMZhun0KVJ6tSlUvlNdnqOuLbGXLNgHbngsce0zJLFKLVVa1r8/0FHHni1f3+/4/sh7NdpK9a7rIznu2FZqClVwFDMKbLxyMCD6N2iumo061YrVos9Ki4YDcDUHDAY6Z/WS2dnQoPSdVvyaC7F+KiwZcAbSp+Udfl/qMCsTa26Ii/xtUUmDLTqmiib1GAzFFyYfzfHSdL7evsB+n8qTX+ff3/oZWWtXDXlSibhEppXZArbV3LuICJheTjwntpd6gbs2zV0ZkwxP8rKcH+jIOD5SKxu7enVe4WpeI9Vt7oBblDzkqCVzt/OeprNBa7XW2v3rJ3fdg0+64+U5I3A9IP6nEn9KX7a69hr4f5LX1X+6+/Rvo+tXNS8ek1wiolxUQKxA3qKrAImF5OAJLoOpV7ildiozVDSLKg2rkEOQMADk8QLTNRt6VZ6yPeh6rb6iBbcockkqGK7tuSfWZb3VtRSuEe+U3DF2KmgGpEuXPdkDpzjnwmZMmGUXGu0l179m4fD8qMk3bpt9+vRLqWr3VO4alSqrTRKNOqFbaoH4QYqTjIJOfqZPR7QXLXFmrEotemjMm0YJFRwx6Z5G2Lry6sa9U1aq3ZLIKTL+FtwBtD5xuDePvJLjUaFTuFqG5Z7YYS5QIlTJxu/DOV2navUnGJvzcKjFV0t6/kD9J5TnJq+7W/ytB73tSraXnetuNKtcU0yB8Kq1QAcegH2nNKlbiXLWtVo29pWVDVbvS7s9Qpvd3B4AUAdSTOWNfHE4/luLy3Ho+x+EeNP9G4ZO7Bqlmp6cSw9itGuTWDUyBT47wn5SPLHiZkyRPI6O15+GEMbkkdY0zTaVDPdqAW5Y45MLrVxjkzJkTHbPnqKnrupBM4InL9Z1WpcuUpA46M3n6CZMl+GCSsyUm9Dvsj2TJbLjp6dZfks6dFcrhT5+cyZENuU9jI6RT+1ev7F2qcu/Cr5DzMVW/Zuo1IO7Ek84YcfaZMlUXxaSMcVLsr9a3dAtNs/7wDA4Hvj6mXbQ6YpZIADNgt4j6TJk3MQ1scLVBcOwyVGBzwPXESdqCXcMlMMQpHIzjPTEyZFRZ5xQhsHaijAGopZDyGZenkB7xaleuHx3txgEMSatQ+GcdZkyVwVoVdMb6XXrVa3w1auFHP4j4OfTMetVqr/PU/6jfvMmSPk+RfFJoMs6jvgB6hJ/+bfvOhWlmURQSScc8mZMlU22qFOKsyt9fuZBdadTrrh93uHYEexBzPJkna/IXRW73sAD/uru7T0NVnX9Qfzlfvux19RBYValfy21ai8exPM9mRTlL7lWHyJRfp/yVu5r3gOM10PkXqLj6ZmtKnXPzV63t3tT95kyInmktI+lw+PjyRU5L/HoZUnYDipV/wCq/wC8k/iG/wDcqf8AUf8AeZMiXOVdlaxQS1Ff7EF1T7zlizEdCSTj7xbXscdJkyHGTs88ca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991" name="AutoShape 6" descr="data:image/jpeg;base64,/9j/4AAQSkZJRgABAQAAAQABAAD/2wCEAAkGBxISEhQUEhIQFBQSFBIQFBUYEBAVFBAWFBQWFhUUFRQYHCggGBolHBQUITEhJSkrLi4uFx8zODMsNygtLisBCgoKDg0OGxAQGiwkICQsLCwsLCwsLCwsLCwsLCwsLi0tLCwsLC0tLCwsLDcsLC0sLCwsNC0sLDEsLCwsLCw3LP/AABEIAMgA8AMBIgACEQEDEQH/xAAcAAACAgMBAQAAAAAAAAAAAAAEBQMGAAIHAQj/xAA/EAACAQMDAQYEBAQDBwUBAAABAgADBBEFEiExBhNBUWFxIjKBkSOhsdEUQlLBB4LhFTNDcpOi8CRTYrLxFv/EABoBAAMBAQEBAAAAAAAAAAAAAAIDBAEFAAb/xAAsEQACAgICAgAFBAEFAAAAAAAAAQIRAyESMQRBBRMiUWEUMnHRgVKRobHw/9oADAMBAAIRAxEAPwDym0xzIabSQmeMA7kRNeJHtVYFWoZhWeKoUIeWHTpqbHmHW9HE9ZoUH4nlFNxmjQ3T6fMGbqNhRjbHWmU1UZi3tP2qFFdq/MeAPOeaxqQooTnwlE0xWua/eP8AQeQnJm+Tcn0dGEa0h7omnVLl+8qkknoPKdO0TTFpLwOfOLuz2n4UcS0UUxJG+THv6UbosmUTVRNxGIRJmwE9EyZGIA9mjibZmphHkB3FordQIj1PR1YHgfaWYweqs3odF/c5HrGnPRbIziQULzPBnStSsFccjrOa9pNKak25ekdGaemDOFbR6y4ORCVfiKrStujDEdF0TTVnrtImE8YzAY3kIaNGWRMkKxNSs9yPAndyejSm4SE0ki5TGwibI0l3wYGe75SSk+Z4KciDyem0yzT1beevTxCFMHrtNR5kATJjaguxYHYrzN9Vr4U48pH5mWlSK/Gheym9rL41HCDpnmWTsRo+4g44ErGmWDXFxgc8ztmgaUKKAeOJBkf0qJbGlsYWtuAAIYqyMNibCoIpJICVsl2zMQerdAQf/aQ8xD5IxY5MYiewWjdgwhXzHRpgSi0ezwz2YYdGEbGRVDNqjSB6k3jY2KIasr+u2aupzHdapFd+cgzyiHLo5hcUTSfjpGNOrkSTVaQ3cwVDGommj1jPFaR1Gka1I5CGgwGbQZKkkDzxiRMsnpwVWk1N4pjYmhmhMmKzXu5YQ0RBjJ6Tz1aE27vEw0mFWQVKkGr1sSOgS54Bh9KzUrG1q2BF+r1yVMONMqsES27x0XzPM4nk5Oc9HVww4xLL/h5ogRN5HxNzL8E4gGl0QiKB4CM1MCr2enoW3BIMjpv6ybV7MupKkqw5BH95SP8A+oag22snn8Q46eYMHg7HwknEtt1TJHT85TNRNRGOCw+sYDtpbOOHAPiDILeoLt8UyGxycHOB5x3BJWzUwvs7cVW4JJHnLnbdOYu0jTti4jKr8IgY7vQrJJPR69XE274GVPWdc7uV2h2vLEg5EqcWgVBM6FWU5z4QcvFmk65vHMdblbymxkF0LK7RZcVY3vFlav62DHRVgSeit9on2mKrO4DRh2iO5SZTrS8KPg9DC4iGyz1oKWm1KtuE8dZiYqRstSSipBZsGhoDkFirNxWgHeTw1sTeJqmPt0kQRctxC6FSOYgPppNqqcTKLSUjMEKhS9vuPMdWFoAMwenbcxqlPiQ+VmrSK/Hx+2Lb7npItAXdXHpNdRugG7sfMQTDeytHDk+Q/WcuN8jpVovdAwlWgdGFIZREVNEwMX6jo1KuMOoP0h6zZ2xHKNiba6Kg/wDh1aM2Ssf6XodG3GKSKueCQoBMMFz4T3eTAm70a+ROiwTU6gCmFjpFGrn4c+AjsUUBFbObdqaru5ABwJHo3Z2q/OJcr7S27h2p4DkbgcZ9R9Ip7MdpqZc0quKdUYBU8c+hjcuR1SQ2C9smtNIelHtC54wesy9vFA5+8r11qe0zIQbCkP7ivkHzEqGrVsExit/ulf7QVcAmVwjRPNi2/uMpKpc0PGO61TKe5xBLyngAQqSEMl08nEPMDtF4hMXQEmYRNDJMTVhCSFkDmDVaknrQCu00yw8XHMbWL5iinQOY4sUxGSYMUOaEJVxF7XAUQA6lzxIc2VrSLMWP7lmSqJDqmrLTTrzFH8eAOsrWs3PeHG7iQceT2V9dDnQs1axc/wA2cS66CgDPjw2j9ZQtBvBRKE8jIX7zoWhAfGR4tmBJUx8OiwUnhNOpAlkyIZqYU4oOSpNqi5gqoYZTcYj4yJpKtoX3DCkMmVZO3I/iRRZGAPAbqM+vkPWXK8amRh8Y9YoKWpGAq++OnsYvg70OxtNbjZMddUdTANR1Jaq/CeMgH7xP2p7O13pFrWsS4527Vyw9D5xf2SqswSnV+fO188NnPiJXjVLYMor0dJs8Mg9pR+3nYjvxvpD41yfUe0v1umJtVgqVsRe6OC2+oX1vhKiswHBBz+RjW1D18Fabrnkgj9DOtPQQ9VB+gmBVAwAAPaURyNegmjndvYOvzDEQdq6mFwOpM6fq+Nv3nMe0ZBJz0GTKIytCJqmV563KL5DcYNdXe5uIrN9yzeLcD0AnukIXfJmMBqizWY4hQWb21HiEbJ4mfYNtnjCTsJGRPHgOssW3CRxUWA3CTTB7TtYRsxCUEjuG4mSYcRHql1iLBcYEJ1UZiarVwJLKKKoh9Ou7+HECuuD48Saxr8ccwTUN2OeBFRX1UOSY006sG2YPiTOi9jq4Knn5ju+hJH9pyqyfYnH8y4HvLH2E1nbVVGPD08D3Vif0MCeK7oZCVPZ2KkYZSiq0r5AjGm2ZKPyIIcxdeU3IO2ptPhxn+8OJizVK21SfLma2BjWxDWsrhiQ1VS3rkD2levNSejlHGGP2x6GP62s0qmMMFbygdxcnHyA9fKVYkWKSom0LXdpCseDjHPSXKhSpsQ+1Sw6NgZ+85Fq1hWzvpgKOrLu5GPKWbs/rr92Bg5HBzKni1oiySTZ0nvQJBVryvUr5sZOeZHX1OLjDYCxpbG9S5kFW84lerapALjVfWUxx2bJh+tanxic07T3+VYDqcCOdU1Hgnx8JSb+uG9TnOY2S4xonrkxXLl2ZsRjPnKWWGZfOzV0ppjzHWAkImx0yYg7tCKjwCq8wQzxnmAyPEkUTQTVxBKywxpBUWaeHveyGs2YHTucwhTmY0FEXXdHMr93blT0lxIEX6iisOOsRPqynG9lds6hU4AE2vKbVDhV4HU+AjG0sxnJEbXYRaeAAP7yF5UpWlssSKvUT4GCjoFX7nr+U0trdkqW5U4y/Xx4Iz+sMopu3KPHA+vOIQ1se8teDxtJ4OOTyI6M//f4B9nSLG92naf8A9lnsa4YSoXFox6Bsj0ML0irWQ4KPj2MjcWU8k0XVQJla0VxgjOYHSqMf5TCqbGNxr7iXraZQde7FMH30eV648R9YsawrU1x8Qx55nWAwkFwqsMESnXZnzTklK3YsASeTjEt+nWCLggCe6no5Vw4IxyAMTBcYEo58loFIIv3wJWLy8MYXd5mI7ogmMhAIhe5Jg1etjxm78RdeOCpLdOn1lKAlpWLL2435Ph4SuXdYdB18fSM9augihU/mGc+Q84hpoWPECaVkk8zX0xNZaOyNT4iPDiVgrHPZmvhyPSAxON06Zd7q5UQBbgMYFqSk8gmB2dTBnlE9J0yyKZ6TBqDycCYCYZG4kuJjLMs9Qm0663R9QbiVDQmyBLjapxDyKmZHoyseIobdmPXp5iqrROZNkVopwyd6GPZ2glWsEbxl/Ts1bD5kDe8ovYyl/wCpBYHpxOh1ahDL74kb4x6K5qXsnoaXQX5aVMf5RCko0x4KP8ogFxqCp1zIKWs02JHORz0h1YkeB1njVgPOJ21MZ+EZ84X3uRmYoG2GfxA8j955/FegigVam8g/LNy5hrGY3Qxa99BIGuyfSL3qRXd3dTJCA8dCFznzMNYweRYvm68ysdoyKbgDxGftC9Guqwb8QHBOOmMDzizt3U2vTPmrfqIUI8ZDcbt0KHrwepV9YJ/EEzYUXb+Vj6BSf0lcXZVpdizXNR7teD8TcL+8T1Na3U9pXJ9+DDbzs/e16hYW9XaM/EVwMDnxxK/gHEyUq2T25ypEL5Yksckw6xs88CRUqcsdpRCqPM8ASeWWmdH4d8PjklcukAp2dDjgkH8oNT0l6FQE9POXW2QIoz4fnPe53/MOPCTx8mV/g6fk/B8E43BUxEvxLzAKVu27gS2UdIBklWzSmJdHImrR8j5OCWKfGQqt6WIYlOQCsu7EPpzzZORrSmMkJCzVkgM0oHZ5+cToOn0CwGBEfYjs8zHJE69pmjKgHAm58y5aGwxV+4q9n2fqVPSOLXsig5c5lmBUDjEha5E5ebJJvZbjko/tVEFrpNOmPhUD1xBLpQBz4cxslf0ia+RnJRQefHwETBu6PSbe2LdazlT4YwZBb6ZVLhwvDLz4GN6L0aPzncw68eXlCaerUmUtuAA46jmdCC1snkwL/ZbeBAPvmHU6RAwWyfPEBoayrsV6Hw9YU7HwgTycXRqVklKzBbO5s/lJjZDxYyLTFcA7j9Yvu9WcZIxgZI4lOKnGxcuxkbFPAkz0Wq46kfQQK01jKAlTlufv0k9jcFs5EojBMBm/8KvmZq+mUahBqoH25258Mza4DHG048+cQmgmOP1h8EYpNHiWNFflpU1/yLJQqjoB+kx2ABJ8JVtSv2ZwBvz1wpxx5Dz6QqSPcmw7tvf9xZVn8ShVfdvhH6z5/RMCdS/xVvj3FvRzzUJqN7IBgfdvynM9skzS3R1fDw/TyJLSnkyy2tL4gP6B9yYo0ujz+cd2X8x9TIMsrPqvBxccf8hy8n0EJ3QSiePzkytEtl3EKp1cRZqAZz6Q4dJhEdhzOKo4vxH4dHOuS7Ei2+0w6lWkV6Mcxelxk4nRTtWfGZcUsc+LLDSOZMVgtmeIYekFgF80HS0SmCBGhbKnwi3slSqikO8GOkOr/C3vOYpO9nSzxSm0isXl6yMRz1jG3YsAR4yXVqCjDEcdDB9PvRyoxgdPabNWKixnQQzwrh+fEcfSYlWe1mGVPuPvAxamMkvpK3rKfiMD8uMj6jp+UrtnaZZgSqAHIyZedS7olEckF9xX12jnn2MiXTaFVQ4AYEcEeInS9ErZWbNitVVQh/YdPrLSs9paelP5VAkm0eJkOS3IdHoIoUjsIB5OefLMr62BKOozx44Pj4/lGeqVnKoKTBfjTcc9EBy2PWS2lU872UnJxjpjwBz4zoY1qhMhXSpqFC7WJAx1jLT6LKvxePh5SY3K+Ynn8SnmBKIi2yGtzUQeXPQw5ZDbW+5t2QPLk8/STugXq6fc/tGJgs1uF3KR58RbS0pd4dmLFeg6D8ow3Z+Uqfqf2kNa0q4J3oOp/m/aaYuzkn+I1/3t4wHSkopj36n9RKyi5Mtb9kK9RmZqtIliWJ+PxOfKS0uxFZTnvKf2f9pzMilbZ9V4zxKMYt6FFmm37Qhf92B/V/eWBuyVYD5qfTyf9oNV7OsuxWrUAT0BYgt7AjmTLHLujtrzfHWuSB06fTEmWMF7N1ByalPA/wCb9p7/ALDqEHD0/fLftA+VN+g35uD/AFIVXF8qdZFT1FTCh2LrucmrSx/n/aFUuw9Qf8Sn/wB37RnyqEry8L96FtchhFdvZnfmXJeytQD56f8A3ftN6XZipn56f/d+0bjconH+JYsGWPKL2KrZMCb1HjO90epSXcdrDxIzx75iepKLPl5RrR166vFpwG6vEYZEl1WnwGxkHrEwo7Qc/Kc/T0nNkiwNqPvQgyttXWm/OMqcYz5wu2rsGxnKj9JBqfc/PhiflyOhPvGKLaMemNluhMq3fGfAEGJ7a4as21MA4/L3mXlswyudzLyRn9IHBpjFK0H3+p0co74zTJK5PQkYP5RfT7b2+OGAA8MY+0gSitRBuUH3GZzvW7bZXdRgAEkD3nR5UhDSst2tdrnqKf4dsFSCSfEeIkfY3Urq4rk1W/DRc4/qJOBn7GVG15FQZ6ofyl4/w3tdlr3jZ3Vju5/pXhYjXbNSog7T6/Xp1WpAbVPAbBBAHUg+s2su05VcONx6bgRn/WB9vLvdURAfkBY+7f6D84gsk3Mq+ZH085RGQEht2lvKpZGV2HBAGT44PSV+71GsUJZ3yc+JxjHX05Akt5rr96QoUkkqhP8AKo44HvITcvcpUULvcKQCo6+QIHiSI3kKUWzti3OGQDONvP8A59It1PVFT4mOBny6D/zMLTT67HhCOMcwLVezIcEVtx8QN3zHpxPSyxjth4ox5fWH2t4FXcfBS58QOM9enTxguq9qKSUAzMPxvhTbzkcZb25H3kFBEtqKLtYrsqAU3O4LnG0EEcDgnrwD9lWk2tz8S0qVvUUByAW27A7BiAWU5Gcg8DoIEs9Q519PV+gYRhzrkhha3Krz8wGDxlvUA4hNhfisG+ZSDtPn5g59pG1mVGHUBgNjhTtUj5uPr0kwrMGGaVRt3xAjnAzgAke0gyOcUszTa/C/5G488Xl/cnWqNs4BHv7xLqOiUKr1KlQ7m2qAx/4QAOGU54PU5jgUKlVwpplF+Y5GNwHGD95v2ltc29QoDlkqUgOcD4GwQPCOwTeXdV/I/PnjWlYo1G5U7FZgFZ0TkjD5Py+uZtp+O+rU0AVQ6kIFChfhG4qoPAJ/vE2vXjGjbLbZTfbo4YY+ZFp7B+cH02/qOVquCHqbg/GSCOCD+c6GPxXkXJP06X3Ob5HxiOHIk1e1f4TL0cnCUyCzYGcghB4sf7esmVHXOfiAJAf+rHX6iQUdFak6utRmwcFSgAII9/SS69S/BqBS6MTkEMGVNmM8fyjn1nF+bOtqpdJejrTzttyxO9Ewpk7TxhjtE1r0XpttYY8fcekwqGRVplSU+FyCdwKqCCV65wc8eYhFCoXTNSn+Ku/rw5wPhwvIOeM8+Mq50ugvnSatgt62aT/8j/8A1MoLiXi4dzTqF12/A+B/lMpJnoZeSTAyePzxvIjoHZDXFrUtjkb0wDnxHnCLm6oKaiknOVBGCcbunHl6ziWldoHouGHUevWdHsNZp3OKqcMo2k55HiQREu12Veb40VLnj6Zt2mDW7U2U7kJIcAZPhiFswZFUDj5gffpxFOnaqK9ZqSjJHIIOcjz6cS4WWmBFyeT+kCWXj0RrHfYg0uxNNsnPBPPT2AhlawDAsSQx8c8w66qD6CIdU1vZxFxlKTLI4oqNCm3uTTZkbJwevpKr2vrKK2cgblB+2Zpf9pQ9V9oyeAMePtPdO0V72qDU6KOnhgmdJyio0yL5TlJ0KNOrg1FQHJc7B9eJ1m0Ao01TGAigfYcyrXPZNKJWsgAamc48D7ybWdeAtmyQGYBB9YHFNWgZRcXsrOo3ffVXb+okj28JrRq92rt1IGxfdv8ASDrQPdmoB8O4JnPjJ9PtjXrU6WcKv4jcZyT4fpM2hbpg91o1SiiOUDE8kc5UH1E6P/hqlNLUvhQxLE48AM4xBdatsqlMHDscA+njKxXvq1i7ICzKcj4iOcjjEW25aGYnGL2dV7T9oK9OglW24XvHSvUChmpcKafXop+LnzA855qOsXdKtYo1cYrU91UjbtfDjkkjjhsRLoeqU3o1FPfbLgD46IpF9oyGQ7wRtO78oXX1GzqvQL07pf4UbKaqaLLUXKn8TcM5yvh5zt4pYkkmvv8A9HF8jHmc24fj3+f6NqnaO77m9cVye5uAlJgEIFM12Awccgpt5jHQNeuKxq1GO+hb24eoCozUqBGZgD4E/wBhFifwQp1qSreKlw6uwH8P+Dtbcq0+OV8OfARhpVaja72otWZXQL3Lom0sAQajMPMY4AHQw5zwSg4pb9a/CEwx+Sppvr2DaZr17m2q1zTqUbtygQKBsI5yBjp15z4esY9lNRuLireU6tRnWnVamgwBtAuGUYwP6QIvtTb0jSdady3clmo0WdO5olsZKsF3HoMZhun0KVJ6tSlUvlNdnqOuLbGXLNgHbngsce0zJLFKLVVa1r8/0FHHni1f3+/4/sh7NdpK9a7rIznu2FZqClVwFDMKbLxyMCD6N2iumo061YrVos9Ki4YDcDUHDAY6Z/WS2dnQoPSdVvyaC7F+KiwZcAbSp+Udfl/qMCsTa26Ii/xtUUmDLTqmiib1GAzFFyYfzfHSdL7evsB+n8qTX+ff3/oZWWtXDXlSibhEppXZArbV3LuICJheTjwntpd6gbs2zV0ZkwxP8rKcH+jIOD5SKxu7enVe4WpeI9Vt7oBblDzkqCVzt/OeprNBa7XW2v3rJ3fdg0+64+U5I3A9IP6nEn9KX7a69hr4f5LX1X+6+/Rvo+tXNS8ek1wiolxUQKxA3qKrAImF5OAJLoOpV7ildiozVDSLKg2rkEOQMADk8QLTNRt6VZ6yPeh6rb6iBbcockkqGK7tuSfWZb3VtRSuEe+U3DF2KmgGpEuXPdkDpzjnwmZMmGUXGu0l179m4fD8qMk3bpt9+vRLqWr3VO4alSqrTRKNOqFbaoH4QYqTjIJOfqZPR7QXLXFmrEotemjMm0YJFRwx6Z5G2Lry6sa9U1aq3ZLIKTL+FtwBtD5xuDePvJLjUaFTuFqG5Z7YYS5QIlTJxu/DOV2navUnGJvzcKjFV0t6/kD9J5TnJq+7W/ytB73tSraXnetuNKtcU0yB8Kq1QAcegH2nNKlbiXLWtVo29pWVDVbvS7s9Qpvd3B4AUAdSTOWNfHE4/luLy3Ho+x+EeNP9G4ZO7Bqlmp6cSw9itGuTWDUyBT47wn5SPLHiZkyRPI6O15+GEMbkkdY0zTaVDPdqAW5Y45MLrVxjkzJkTHbPnqKnrupBM4InL9Z1WpcuUpA46M3n6CZMl+GCSsyUm9Dvsj2TJbLjp6dZfks6dFcrhT5+cyZENuU9jI6RT+1ev7F2qcu/Cr5DzMVW/Zuo1IO7Ek84YcfaZMlUXxaSMcVLsr9a3dAtNs/7wDA4Hvj6mXbQ6YpZIADNgt4j6TJk3MQ1scLVBcOwyVGBzwPXESdqCXcMlMMQpHIzjPTEyZFRZ5xQhsHaijAGopZDyGZenkB7xaleuHx3txgEMSatQ+GcdZkyVwVoVdMb6XXrVa3w1auFHP4j4OfTMetVqr/PU/6jfvMmSPk+RfFJoMs6jvgB6hJ/+bfvOhWlmURQSScc8mZMlU22qFOKsyt9fuZBdadTrrh93uHYEexBzPJkna/IXRW73sAD/uru7T0NVnX9Qfzlfvux19RBYValfy21ai8exPM9mRTlL7lWHyJRfp/yVu5r3gOM10PkXqLj6ZmtKnXPzV63t3tT95kyInmktI+lw+PjyRU5L/HoZUnYDipV/wCq/wC8k/iG/wDcqf8AUf8AeZMiXOVdlaxQS1Ff7EF1T7zlizEdCSTj7xbXscdJkyHGTs88ca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2959100"/>
            <a:ext cx="3505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87800" y="6015257"/>
            <a:ext cx="1684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3" action="ppaction://hlinksldjump"/>
              </a:rPr>
              <a:t>ответ</a:t>
            </a:r>
            <a:endParaRPr lang="ru-RU" altLang="ru-RU" sz="4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2"/>
          <p:cNvSpPr txBox="1">
            <a:spLocks noChangeArrowheads="1"/>
          </p:cNvSpPr>
          <p:nvPr/>
        </p:nvSpPr>
        <p:spPr bwMode="auto">
          <a:xfrm>
            <a:off x="220717" y="5988762"/>
            <a:ext cx="1376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>
                <a:hlinkClick r:id="rId2" action="ppaction://hlinksldjump"/>
              </a:rPr>
              <a:t>НАЗАД</a:t>
            </a:r>
            <a:endParaRPr lang="ru-RU" altLang="ru-RU" sz="2800" dirty="0"/>
          </a:p>
        </p:txBody>
      </p:sp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7656513" y="5995988"/>
            <a:ext cx="1487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>
                <a:hlinkClick r:id="rId3" action="ppaction://hlinksldjump"/>
              </a:rPr>
              <a:t>ВЫХОД</a:t>
            </a:r>
            <a:endParaRPr lang="ru-RU" altLang="ru-RU" sz="2800"/>
          </a:p>
        </p:txBody>
      </p:sp>
      <p:sp>
        <p:nvSpPr>
          <p:cNvPr id="43011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333500" y="6457950"/>
            <a:ext cx="6362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8731" y="516196"/>
            <a:ext cx="8276897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Запрещать пользоваться Интернетом не стоит, поскольку,   как известно «запретный плод - сладок». </a:t>
            </a:r>
            <a:endParaRPr lang="ru-RU" sz="28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</a:t>
            </a:r>
            <a:r>
              <a:rPr lang="ru-RU" sz="2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настолько прочно вошел в нашу жизнь, что является неотъемлемой и важной частью как нашей </a:t>
            </a:r>
            <a:r>
              <a:rPr lang="ru-RU" sz="28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общественной </a:t>
            </a:r>
            <a:r>
              <a:rPr lang="ru-RU" sz="28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жизни, так и ребенка. Сейчас полно возможностей выйти в сеть, не обязательно делать это из дома. Ребёнок всё равно так или иначе найдёт способ пользоваться интернетом, и будет лучше, если взрослые будут ему в этом союзниками, а не врагами.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4"/>
          <p:cNvSpPr txBox="1">
            <a:spLocks noChangeArrowheads="1"/>
          </p:cNvSpPr>
          <p:nvPr/>
        </p:nvSpPr>
        <p:spPr bwMode="auto">
          <a:xfrm>
            <a:off x="3697816" y="5910263"/>
            <a:ext cx="16832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 dirty="0">
                <a:hlinkClick r:id="rId2" action="ppaction://hlinksldjump"/>
              </a:rPr>
              <a:t>ответ</a:t>
            </a:r>
            <a:endParaRPr lang="ru-RU" altLang="ru-RU" sz="4000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0813" y="1811338"/>
            <a:ext cx="8993187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Как ограничить доступ детей к запрещенным сайтам? </a:t>
            </a:r>
            <a:endParaRPr lang="ru-RU" sz="3600" b="1" dirty="0">
              <a:solidFill>
                <a:schemeClr val="accent3"/>
              </a:solidFill>
              <a:cs typeface="+mn-cs"/>
            </a:endParaRPr>
          </a:p>
        </p:txBody>
      </p:sp>
      <p:sp>
        <p:nvSpPr>
          <p:cNvPr id="44035" name="Прямоугольник 4"/>
          <p:cNvSpPr>
            <a:spLocks noChangeArrowheads="1"/>
          </p:cNvSpPr>
          <p:nvPr/>
        </p:nvSpPr>
        <p:spPr bwMode="auto">
          <a:xfrm>
            <a:off x="800100" y="0"/>
            <a:ext cx="7772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>
                <a:solidFill>
                  <a:srgbClr val="FF9966"/>
                </a:solidFill>
              </a:rPr>
              <a:t>Блиц</a:t>
            </a:r>
            <a:r>
              <a:rPr lang="ru-RU" altLang="ru-RU" b="1">
                <a:solidFill>
                  <a:srgbClr val="FF9966"/>
                </a:solidFill>
              </a:rPr>
              <a:t> - вопросы.</a:t>
            </a:r>
            <a:br>
              <a:rPr lang="ru-RU" altLang="ru-RU" b="1">
                <a:solidFill>
                  <a:srgbClr val="FF9966"/>
                </a:solidFill>
              </a:rPr>
            </a:br>
            <a:r>
              <a:rPr lang="ru-RU" altLang="ru-RU" b="1">
                <a:solidFill>
                  <a:srgbClr val="FF9966"/>
                </a:solidFill>
              </a:rPr>
              <a:t>200 </a:t>
            </a:r>
            <a:endParaRPr lang="ru-RU"/>
          </a:p>
        </p:txBody>
      </p:sp>
      <p:sp>
        <p:nvSpPr>
          <p:cNvPr id="44036" name="AutoShape 2" descr="data:image/jpeg;base64,/9j/4AAQSkZJRgABAQAAAQABAAD/2wCEAAkGBxQSERUUExIVFRQUGBQXFBQUFRUUFRUVFRQXFhUUFRQYHCggGBolHBQUITEhJSkrLi4uFx8zODMsNygtLisBCgoKDg0OGxAQGiwkHSQsLCwsLCwtLCwsLCwsLCwsLCwsLCwsLCwsLCwsLCwsLCwsLCwsLCwsLCwsLDcsKywsK//AABEIALsAuwMBIgACEQEDEQH/xAAbAAEAAgMBAQAAAAAAAAAAAAAABAUCAwYHAf/EADcQAAIBAgQDBQgCAAYDAAAAAAABAgMRBBIhMQVBUQZhcYGREyIyQqGxwdEj8AdSYoLh8RQzwv/EABkBAQADAQEAAAAAAAAAAAAAAAABAwQCBf/EACIRAAIDAQACAgIDAAAAAAAAAAABAgMRIRIxBEEyURNCYf/aAAwDAQACEQMRAD8A9xAAAAAAAAAAAAAAAAAAAAAAAAAAAAAAAAAAAAAAAAAAAAAPjYbK/iWNjBe9JJWbbIbwlLSVUxCTsQcfxeNJe9v05nIcW7TzUnGhHNNrfkvFnNYvHVbe8803d2T0v0fgUux/RdGr9nf0+18dc0WnvZa2XVvkRMR2tquX8dJZbbt+h55Sxs6K1+Ztt87taXMocUmpJ7uXPkt7vxOfOR3/ABo7mn2jxCtncYu+qWt+5otqHayKbVTKtlo+fSzPMMNxKUJaybTe71syzhiU09l/mlzIU2g60z1bCcTp1Phl5MmXPJcBxHJFuLlK23K+p2HAeOuSSns/Vfssjb+yuVWejqwYU6ieqdzMuKQAAAAAAAAAAAAAAAfGz6V/F8fGlTk8yUssnFN7tLTQhvCUtK3jXaeFGahbM+duRyPFMZPEz/yp+eWPK3eytpQdSftJO/PXqzKji93yuZZTbNUYJEiq0lljpy8X3s0vAZItt3f2S1ZlBu17c/TmSYLa+0lpcr0sw5/HU81tN7kCUGldbbNHYRwSe5F4hgIpOxOk4cq2tbrTn+Gb4tuEo9b3+tkba2G963VWfmTMLhL5kl0J0jBw5PJFO/L8HQYaVnG22zK7BYVrf+stoUtCGycLvD4pxa1a7/7ujocHi8++6OSm3v8A3VE3DYr2dSm+U7Rl48mWQnjKJw06xM+mMTI1GYAAAAAAAAAAAA1YisoRcnsjyzivFJVZ1G29XZLla+h3Pa3E5aaXJ3b8v+zzKqnd+Nv0Z7Zdw0VR5puqScfdXKLfnovyZ4Ck2rPZ3MVDM/KP0bf6LKlNQiVFyNmRZbLrr6M+4jWSS5JLz/tjRTlobqe+pxpYkSoJtGutgZT5peVzfRZJUjrAVtLgkU7ybk/REz/xYpaKxvzDMThBojh10NygYuYzjAboLUkVqOZRfRr7kF1CbQq3iEcSR1dPZeBmasNK8YvuRtNiMLAAJAAAAAAAAABzXbWk3Ti13p+dv0eep3unys/yeq9oMPnoS6rVeR5LinZy7/0zNYsZpqeo+0K2t34epJpTzeBVRlaPp+yxwT0KWaIosoo2wNEZEmkrkI7NtN2N8ZGtyUdzXLFx5HRBKuZxehBp4tXJCmTpGGcmfLEedexguIpciNRKRLykum7RbIdHEqW5MxcP4ZW6A4kdNwWrmpLubX5/JPKfsx/6W/8AV/8AMS4NkPxRhn+TAAOjkAAAAAAAAA+SVzyXtrgPYVGl8Lvl8Ht6HrZxv+JWAz0IzW8Hr4MrtWotqlkjzRSu4rw+3/Bc4WncqKS1T6HQ8OhojGzcjfGloSKLsg0R682giT7juIRprq3yWrZTvHylLSm/Jq/oV/F8JVmnKKfV2+JrouhM7I8OWZyqU8qUWr+8nJt6Wv06l8a9WtlcrPF4kWdGWZJlth6fukSjhbJ3d9bp93R9WWGCehxmHWlZxB2TOZrcUd9Jc7e7FyS1trI7DGYZTzJ7STXqc5Ds4oyX8ksqsnFp3cE75d7fTmdQjF+ziUpf1JGA4lKMstRWd/D1TOzwUs1Jrqn9imq4SNaSbSTSsuti34ZSyaHLWPhLervs6Hs/C1CPe2/r/wAFkcz2X4g5TlSvfLHN4Xex0xpraceGO2LjLoAB2VgAAAAAAAAHxnk/FO0FWpiJRcU4Zmkm3suh6wzzHi3CnRxMrrRtuL5NMz/I3Fhu+F4bLy95wqK2Gg7yhpfl0ZPwGyKyvUqOpt7i0en1uWPDp5o3/uhlRpnHCzpxN3sl0I9KRJUjtFZg6PcYrDEiJup0HK9lsdpsNYRakbLQ1UJ6meLqWizn6/aJQrKiqdS9k8yWhy2Io6WUOZ9yJlLi+Lzio5acpuTsrbLvk+SLrhUXUfRL4v0THW+CSzrM4QsTcOfcRhbax9OhjhnqS00+nGprUfOxmF/mr1LaNpL0TZ1xD4VhlTpxS56vxZMNNcfGOGS+zzm2AAdlQAAAAAAAAAKvj/DvbU3Ze/HWD7+haHyxDWrCYycXqPMJ0ruSW73T0aZpwcHFZXFq31Ow47wlqTnTjdP4kt0+tjm8bg6zi5RpySjq3JNJeu5ilFp4ekrVOPs+QZsjM15dE+TVzG5yETaMm2kty5o2irI5qNRp3TsWmAx6m8raUunXw/RbW0c2p4TcVgo1F3/fxKupw7I7SXg915Mv6K5mctVZq6LZQTKI2NHPUcKpNRity8o4ZUoqK269X1M8NhYwvl0b66+RlXmoxbk7JK7bEY4Jz8iPUqKOr2ImGqZpXto+RT1OIe3leOkI6Lv72WvCfjj4r7lcpa8LVHxjrOvo7LwRsPh9NRgAAAAAAAAAAAAAAABhUgpJp7NWfmZgA4XG4TJmhzg3bw5MqXI6vtZTyONVbP3Zfg4/GTSd1szHZHGb6pajZGZqx2C9qkotp3TTW+nQ0e1LzhE42vH4ud9zmC1lk5YiVwGVeEctZ5kvhfzpf6uv3LyLT8CBTmSJTSi5ZsqW/T0NRkfWSUiNxCjGpDLJXX56kXC8ahJ2acNdHL4Zd9+XmTKkr+BHGMaZzlXAeyvl1X180XHZyjmqJ8o6/ogcQk5zVOOrvy69DrOE4D2VNL5nrJ95xGOy4d2TyHfZOABoMgAAAAAAAAAAAAAAABjKaW7S8SJieKUoPLKazb2Wr87bAEPtbFPDTv3W8bnmNZvlr3HV9puLe2tGOkF9X1OalTfIx2y2XDbTFxj0rViLO2z6PQl4TibpyUl5rquhhiKGZaorK2Ba+GTXccaX8Z2i7Qw+XV+ljRV4nn3l+l5HF/yR5mUa0/6jpzbIjBI61Y+O17lhgMfK6Se+ii9vQ47CqT3Z0XB2oTjJ62afoyFLomuHoXCeExo6v3pveT+y6FmYU5qSTTunqjM2pJLh5rbb6AASQAAAAAAAAADGpUUVdtJdXoQeM8Vhh4ZpPX5Y82/0eY8a7RVa71lZcktEiyFbkQ3h6Hju09CntLM+56epz2O7Y1JXyZYru1fqzga83zZrVZl6pSOfI6TG8YnU+Kbfi/wVy4i4yzXv1Kt1WfJu53/GswhNrp1eHxEaivF+K5ozdM42lXlTkmnZ/RnRcP47CWlT3X1+V/o8+34jj2PUba70+Mnujch1MIWiaa0aa7jGUTLhoKiWAuI8KRbZAokYStK+GCSJMFY3+zNkKJzhJd8A4u4JRlrH6rwOmw+NhUbUJptbq+q8Uee4nGwpL3nryXN+RSvi85VM6bi+TTtZeJt+PXOS/wAMV/inz2eyg874X2qq02s8s8Xyk9fFM6rC9pKM1rLL47evItlXJFGl0DCnUUleLTT2ad16ozOCQAAAQuK8RhQpuc3otl1fRE08w/xDxU3iMjk8sUrLkrncI+TwhvCo49xqVeblJ77Lkl0KSvU29RWZorPbwN0UkVs3TqXSfkYJmFP4f9z+yMoHQMri58kABc+Ol0YEWAZ0atSHwya8H+CdS7QVo7qMvFWf0K9SNqK5Vxl7R0pyXplvS7TL5qb/ANr/AGSY9oqT5TXkv2c6lc+OC6FT+JW/osXyJo6Gp2mh8sJPxsivxPaCrPRWiu7V+pAjTXQ+I6j8auP0RK6b+xeUndvze5lKdloHzNMy9IqJUMQ8m5Iw3EZR5lfH4T4MB23Ae0TpyWtk918r8vyejYHGRqwUovR/Q8Pw8vd8zvOwdeWfLd2d9PIzXVrNOos70AGU7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4037" name="AutoShape 4" descr="data:image/jpeg;base64,/9j/4AAQSkZJRgABAQAAAQABAAD/2wCEAAkGBxQTEhUUExQUFBUXGBcXFxcXGBcXFhQYFBQWFxQXGBQYHCggGB0lHBQVIjEhJSkrLi4uFx8zODMsNygtLisBCgoKDg0OGhAQFywcHBwsLCwsLCwsLCwsLCwsLCwsLCwsLCwsLCwsLCwsLCwrLCwrLCwsLCwrLCwsLDcrNysrK//AABEIALcBEwMBIgACEQEDEQH/xAAcAAEAAwADAQEAAAAAAAAAAAAABAUGAgMHAQj/xAA6EAABAwIDBAgFAwQCAwEAAAABAAIRAwQFITESQVFhBhMicYGRobEHMsHR8EJS4RQjgvFicpKywhX/xAAZAQEAAwEBAAAAAAAAAAAAAAAAAQIDBAX/xAAhEQEBAQEAAgICAwEAAAAAAAAAAQIRAzESIUFREyJhBP/aAAwDAQACEQMRAD8A9wX1fF9QEREBEXRe1wxjnGMhOeQQY34hY11bC0E84/1yXiVyDUfInXf9t61vS3EKleqZMwTG4DuEKLguG/qOug3eXD+FjdN85/DjhHR/aO04GAMpiJ7t8K4bhlMaCfH89lY7OyA0aDLvhdAaW5lY2t85U9/gAf8ALA8dfuqOv0cqgyCBHfnw0C2b9p+5SLaxcBJE8oy9s1X5VPw6826o7RD2l0cfXPd4KQwRAgicw1ojfvOq9GGFMqHtMbO7UeSr73o0GvyzHp5cArfNH8bPWtIQSZHDOQXHhu3wlxSJAyJ+bXTIx91o3YcWU5AnP8+qhX1kSTkfDgnyT8KydZhIJiOPa9yFDqgkRsxz9PotbQ6Ml3MEaHfGh5FWFv0TY35pHJPlFfhWIpDdG7IRI/Ml9rUyQIAju1W/GCUBqO4z7ghfXWducneGQg96j5J+Lyi4tI00V10Oxg29YOA2uGcHwnLhzyWhxjo62C6nmNfuFjbq0dTdp/IK1musdZ5X6fwG/wCupNfvKsV438J8cc2oKRI2TxgHkJP8L2QLbN6x1OV9REVlRERAREQEREBERAREQfEREH1ERAVB0urxRInXUDf38Ar9ZPpyDstjmTyhV16Wx7eY3VIuedw07la2dINgDdPiuh4gd2v1/Oak4a4uA8SfEj6SueumJvV6SubaO1rp7rtLFyasq6MxIoUgNFNpsUOip9IKF/w76dIDcvj7QHMrtpld7CryMNasV9SyBEQodzZcgr1wXRUpyosTnf7Ugtcsslwda8VbOpwumo1VbTlZ27syFWVqBWprhV1WmERYoi4t08lAxixFRu0BBAz9yruvQVfVECFfNY7yzuEVOqriZGyRoSDE7iN35vX6FwK4L6LSSTkMzE8sxke9fn+5o9sEa/fIj7L2f4eVy62AIiMvsYXRi/bl3PpqkRFqyEREBERAREQEREBERB8RfUQEREBZ3pqB1EnitEsN8SL6GNpjU6/YfnDgq69LY9sNVrS4Aae+76+it8HoZTyPus60y/uy8vm9Z8lq8J+SVhXTl3PXxhXx6+tas63zUqmpdOoodMrvDVXi6cyspDKip8wVJpViFaKazKs9pcXlRm1ke9T1SYKjlHe9Kr1GLiq2NZ9PlcqBVKluKi1Qq8T1BqKHe0+yVLrLpeJBVoz0y1YZt3Hj4gj19l698N6m1bncZ8V5NiEDPmcuS9Y+GkG2J37UHwA/jzW/j9uXfpr0RFuwEREBERAREQEREBERAREQEREBeX9O3E1zOg/PzvXqC896d0JqTy/Pzmqb9L+P289oul3M7X/0tjhOhHAR4/krL0bch4y1PpvWswpkmfzNZN47XMXU+pGuSm3LIEqqbT2jLvVU02ym0a7eKlUrtvEKluWcCFW16zmqOL9bE1WlcdsLI2+KEb1b215ITh1btqLmKqh0qkrk6rCCYEcQqe4v4UF96SnDq9qQodYc1HttornVpHmosOodc5qPVOS76xlR6w7JSKarL4nV7bRuP1/2vTPhLey2ow8nfdeY4qztSFv/AIWUi2qeBbn59krXHuOfc+q9SREXQ5xERAREQEREBERAREQEREBERAVB0osBUZtCMtTyHuvnTLFhb0gTI2jGXLOFlbPGwQTSfoc2nQ/9mn3WW/JJeOjxeG6nylVNW3ip3T6gD6q/wylAKqqdZ1WqS4AGdBpEiFobanDVRpziFib4asjiGL7AJmI4q+xqoYIWHxG1ee0Gl0aT8oPE8VC07HGrjlV3ytgfueQweufouk4y/eGun9jg7npkVSY1hh7Be4uc6ZO6RENA3BV9rb1Kgl9JlPqwGtLW7DnmRkY+fvW08XYw157LzjXUL5r9MiNRv8leYVdSs1imGmk9pbtGQM/mLTwJ3jvWmwyxcCCQstTjbN60dsclxunwp9pbdlVeLToqNFbXqSqm6xmnSMFwnhv8lyxu42QKYMOd5mdwWRuqoovd1lR9JgME02h1Rz9mY2neUrXGPkx35Jls7bpUwmNoDkcvdaCjiQeF5ThRrVjAM7QJG23UjUHhkFpsIrwdkS0jJ1N2o5jkm/HxPj8s017mguUS+GULnQq71yuWy2VnVqylemTUHCY/PJen/DezLWlx4D1zCxOGWHWXDW/9neTXH6L1fCWU7am1rnsaXabRDSd2QKtj2x36XKL4Cvq6HOIiICIiAiIgIiICIiAiIgIiIMz8Q7A1bN8CXMIqD/HJ3oT5Lxi0uKjdp7AZBA455kj2X6KqsDgQcwQQeYOq8Qxi1da9Ywaiq/PlstAPkufy5/t13f8ANv8ApcrfAa23UY45bUBzd7SR8p8Vr6jYC8d6N3b2XTS2TtEbXcM58IXs1QyJGhEjxzSek7nxqhuKIJMroubUFsABTarc120GBZ1pmfTK3WDNcNl1PaHeMu46jwK5WPRqmHAii2QZBcXuiORdC2IotXY3ZGitNX9ouc99KX/8luuywHiGifArt/pQFZvKhVKgmFW1aRYWtP8AtlUt1RBcr2iIpkcVT1zDkqM/fVLf4Gx721CDtAQHDUd6qMU6LUaji4uIJglrmgtJG8EEEaLc0WZJVsA5Wz5LPSuvHnXuMJZYC6m7aDm6Q2BGzOp1MlSbTBgHEnMnOea1Jwgdyf0gCtfJde0Z8Wc+oqKdrC7xRlq7q6ssMtNoDJVn2jX0y102pQqNdSds1CCAYBgGQciOa5F/V9p5NSodSTJ8SfZS8XuQKr4guEhreIaYn6qnk1HtaAS5zhkqarXxZleudHCTbUi7e2fA/L6QrNdVrR2GNYP0tDfIQu1dknI8zV7bRERSgREQEREBERAREQEREBERAXn/AE4w0GsTGT2g+LeyfTZXoCpOlWH9ZSB0LJM8AdfYKnknctfDr47eS4dZCnVmNzmg8CfwjxXoOD1tu3Yd4Gye9nZ9gPNZrFbqmcoMNiCMjkpvQe9221mcHB4/yBB/9R5rHHt2eW9+0ytchjwDv+67TVbUmDBGh8PaVTdIa2x23Nlo1KrcKxgE9gyDoeKppfFWZxo039W4Q5pE8xGRB3gq6o3Tanf6hQMUwMXNMOY4NqtHZO48Wu5FUeDXFSk8sqDZeNQfSDvHNU7U9laq8pVABsiRvI3d4UA0i2o0kiCD55KxtMUGhhQ8dsnVWh9H52/pOQcN8HcVPUS38rf+pb1cTmszc3Dn1eyCWjUwdmeE6SqG4x9zA5riWPGRDsiCctCtjZ12FmyIhoAU+0ySOVrXBVhSes84uDiW5j1BUmzv5yQsXbyoN0vvXrrq1UJOK2rqtPS/s25qftYXDmY7I84Wcps2ngc1c9Ma+xQp0gY2iC7k1gk+pHktM+rXP5fuyft548Q8OOZ4rc9C8ID6nXuHygBv/Ykn0EeYWHoVDWqh4EMyjuAyn3XsHRy26u3YN5G0f8tPSPJPHnul/Pv45+vys0RF0vPEREBERAREQEREBERAREQEREBfHtBEHQr6iDA470LftE0Ic0/pJgt5SdQvnRzorWt+sqv2QSwtFMZkmQQSRkNOeq3641GyCOSp/HGv82uceXXt42tTdSIzOvIg6rzh4dh9xLpNBxz/AOBP6h9QvROlR2KhjXXv4hR24cy5pFtQajfuXPfq/bs72JuD4yCAQZ3iNCFNxShTuWj9NQfK8atP1B4LzKpQq4bU2Hy63J7Lterncf8Aj7LVYVeufDgRG4z5mFXU56M39voNRr9hzf7jdxya4fuad4/NVoMJuyDBHn7Ltq2lO5phr8iM2uHzMPEFZ6v1tu8U6hkH5Hj5XD6HiPdVW/xpcewGhe0yyq0H9rhk9h3FrtQVkqbalB/VVcnbnCQHgfqbx7ty0OH3j9ZVpU2Kzdl7Q4cx68ip6Z/qpLKoIzMrpq0SCXNHMt3+HFS7/BHNE0Hafpcc/wDFx+vmo1hcatcC1w1B1nmqr9/TlQu5C5PuFyuLOcx2Xeh7/uq6oSDByIV5UWr3AxLxzKidLLzbuXt1awBg8M3epI8FL6JDarDlmrnFuhrKry+m40y4y4RtNJOpGYIlazNufpzXec7/ALMtgdi2pUZSiGkgmODZJ9AQvUQFTYFgDLaXTtvIjaIgAcANyuQVp488jDzbmr9en1ERaMhERAREQEREBERAREQEREBERAREQEXVc1202l7yGtAkk5ABeV9LPi8KZcy0ph0SOsfp3tYPr5KLZEyWrb4hYdLgdASCSNwJzPusnYYxDyx0B7dRxb+4ek/yqnov07q3Vw+jeVdsVhFOQAGVBMNAAgbQMd4HFfMesiHbQlr2HIj0P0P8rHcdXjv019V9O4YWOAdI3rI3GF1bB20AXW58TS+7fZMAxXacduWuAzbxz+ZvL2W/sLllVmyYIIiCsfTafagwjF5ggzPqtSx7KzNmo0OB3H08VjsV6Nvt3GrbgupaupjMt4uZ9lbYJfte0QVFi0WNLDRS+R7i3g6DHIHXzUmhcAHRSabJCqMRokHJVWWVa8G5dVSmypG0MxoRqO4qlbWKk07lShOqU9kQTI3H78FVXzd/D2U0XmShXFQExoDl5pPaKiVsW/p6Z2XbL3RBGoAIk+o81n7vFK20S2rUB1nbd65qhx3FjUquGYDCWAcNkwZ8QuxtztFvMLefUc2r2p7cbr7XaqVHd7ifdazBsUqtAc17m9x+iw9uJMLW4NT/ALZHD7p1HHoWCdKg6G1df3D6j7LUNM5rzGzpwMlpcLxV1MBru03hvHcfor53+1NeP9NUi6re4a8BzTI/NRuXatWIiIgIiICIiAiIgIiICIiAi6bi5a0Znw3qkvMUcZ3DcB7yq3Ui2cWsf8Z8e6u3DAYBdszOpiT7R4r8/wBeu+oeyDHFe3/ELCRdUGzPYqB/eCC0z/5eixl7grWNgDcsbuOj+O36YS0b1b2u/U0gg8CDIIXq+H4sLlgqCOsZG0OPPuPoV51fWcFc8JvXUngtMEeR5Ebwpt7ESfGtljNoHdpktfq0jIgrt6P427a2HjZqDdueBqW/ZcsOu6dwAflOpbwPEcQpWIYWyqzs9mo3NpGrSNFnf9az/G0w6/DmhV2M4YGk1KQjeQNOaz2DYodH5OGThz4jkdVqrPE2luy7zVLONZeq2wx4tETlw4LtqYjtb1XYxaM2i5mSr6dUjVRwtXHWZrm1yrKNeSpbaiISS4roqOXMPlcm0ZKJeddMLbq7kndUAf46O9RPiotg+S1bbpjgDq9EOYJqU5IH7mn5mjnkCO7msXhtIgjvW2b2ObWeVobahD+WoWrwln9s+KpSzsNdwy881ocJb2B3ImLS3bpyCmNaoto6QpLqsZAEngPqdwRKVQqlpkEg8lc2uL7nieY+oVFTpEjtGOTT7nXyhdwaMgB+cydVaasVuJfbWU6gcJBkLms/h9xsvA3HIrQLXN6595+NERFZUREQEREBFHqXjBvB7lW3OIk5DIcvuoupFpm1aVblrdT4BQa2Indl7qtLyhWd21nj/ZcVMpVdcnJTetzgqPdgahZ1rJxUOdILT3LPYlbahX9y3eFAu6e0J3+6pYvLx59i1lqsvdUy0yvQsTo6rI4nbqc1G4i2F0QQWmCNCFssIxgPInJ+8bncxz5Lzxri1ytLavEEGCNORV7GedN1e220dpuu/mo9C8cMiunDcU22xo4aj6hdtVs71nxr39JbLqVzyKr2sK72OIUcOpdJsKQ0KAKyk0q3FRYmVPot4qZTKradVS6TlFXiyaVTYvgDKhL2Q1514O58jzVnScu5hUS2LXMsZehbuDH03Ah0SJ3xmFc4TVHVsOkqxqUQ7UdyrqlqWABuYBnuBM/VaTfWOvHYnUq4ENGvsBqY/NVZ0HjIDfnzPeqGyALjOsk9wBMD6q1spJLjkNB3BWVWIM6LuYo7X8F2MlSO1xzJ5K/wu66xg4jIrK39xsN5n8C+9Gbh7ajnOJ2SIj6q+bxl5J1tkXGm8OEgyFyWznEREBERBkdvcFyBRFz12RzBQlEUJdF0JEjUZrrYQ5s590oiCvvaMZjRVThAyRFAqr6htTGqyWKW+q+IoJWZvaOa6resiLSMr7WdtcRor2xxQOhrvm3Hj3r6irYtKs2vXOZX1FRpHGEmEREu+lXIUyjcFfUVamVNpVCptJ6+IoaRLplcnCURQs6ergyP9qTRrTloviK2bVNZidTK7mlEWrFGqU9tw4BTWt2URWVSLa8cw5abxuKvrS5D2yPHkvqK+Ky8knOu5ERaMRER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4038" name="AutoShape 7" descr="data:image/jpeg;base64,/9j/4AAQSkZJRgABAQAAAQABAAD/2wCEAAkGBxQTEhUUExQUFBUXGBcXFxcXGBcXFhQYFBQWFxQXGBQYHCggGB0lHBQVIjEhJSkrLi4uFx8zODMsNygtLisBCgoKDg0OGhAQFywcHBwsLCwsLCwsLCwsLCwsLCwsLCwsLCwsLCwsLCwsLCwrLCwrLCwsLCwrLCwsLDcrNysrK//AABEIALcBEwMBIgACEQEDEQH/xAAcAAEAAwADAQEAAAAAAAAAAAAABAUGAgMHAQj/xAA6EAABAwIDBAgFAwQCAwEAAAABAAIRAwQFITESQVFhBhMicYGRobEHMsHR8EJS4RQjgvFicpKywhX/xAAZAQEAAwEBAAAAAAAAAAAAAAAAAQIDBAX/xAAhEQEBAQEAAgICAwEAAAAAAAAAAQIRAzESIUFREyJhBP/aAAwDAQACEQMRAD8A9wX1fF9QEREBEXRe1wxjnGMhOeQQY34hY11bC0E84/1yXiVyDUfInXf9t61vS3EKleqZMwTG4DuEKLguG/qOug3eXD+FjdN85/DjhHR/aO04GAMpiJ7t8K4bhlMaCfH89lY7OyA0aDLvhdAaW5lY2t85U9/gAf8ALA8dfuqOv0cqgyCBHfnw0C2b9p+5SLaxcBJE8oy9s1X5VPw6826o7RD2l0cfXPd4KQwRAgicw1ojfvOq9GGFMqHtMbO7UeSr73o0GvyzHp5cArfNH8bPWtIQSZHDOQXHhu3wlxSJAyJ+bXTIx91o3YcWU5AnP8+qhX1kSTkfDgnyT8KydZhIJiOPa9yFDqgkRsxz9PotbQ6Ml3MEaHfGh5FWFv0TY35pHJPlFfhWIpDdG7IRI/Ml9rUyQIAju1W/GCUBqO4z7ghfXWducneGQg96j5J+Lyi4tI00V10Oxg29YOA2uGcHwnLhzyWhxjo62C6nmNfuFjbq0dTdp/IK1musdZ5X6fwG/wCupNfvKsV438J8cc2oKRI2TxgHkJP8L2QLbN6x1OV9REVlRERAREQEREBERAREQfEREH1ERAVB0urxRInXUDf38Ar9ZPpyDstjmTyhV16Wx7eY3VIuedw07la2dINgDdPiuh4gd2v1/Oak4a4uA8SfEj6SueumJvV6SubaO1rp7rtLFyasq6MxIoUgNFNpsUOip9IKF/w76dIDcvj7QHMrtpld7CryMNasV9SyBEQodzZcgr1wXRUpyosTnf7Ugtcsslwda8VbOpwumo1VbTlZ27syFWVqBWprhV1WmERYoi4t08lAxixFRu0BBAz9yruvQVfVECFfNY7yzuEVOqriZGyRoSDE7iN35vX6FwK4L6LSSTkMzE8sxke9fn+5o9sEa/fIj7L2f4eVy62AIiMvsYXRi/bl3PpqkRFqyEREBERAREQEREBERB8RfUQEREBZ3pqB1EnitEsN8SL6GNpjU6/YfnDgq69LY9sNVrS4Aae+76+it8HoZTyPus60y/uy8vm9Z8lq8J+SVhXTl3PXxhXx6+tas63zUqmpdOoodMrvDVXi6cyspDKip8wVJpViFaKazKs9pcXlRm1ke9T1SYKjlHe9Kr1GLiq2NZ9PlcqBVKluKi1Qq8T1BqKHe0+yVLrLpeJBVoz0y1YZt3Hj4gj19l698N6m1bncZ8V5NiEDPmcuS9Y+GkG2J37UHwA/jzW/j9uXfpr0RFuwEREBERAREQEREBERAREQEREBeX9O3E1zOg/PzvXqC896d0JqTy/Pzmqb9L+P289oul3M7X/0tjhOhHAR4/krL0bch4y1PpvWswpkmfzNZN47XMXU+pGuSm3LIEqqbT2jLvVU02ym0a7eKlUrtvEKluWcCFW16zmqOL9bE1WlcdsLI2+KEb1b215ITh1btqLmKqh0qkrk6rCCYEcQqe4v4UF96SnDq9qQodYc1HttornVpHmosOodc5qPVOS76xlR6w7JSKarL4nV7bRuP1/2vTPhLey2ow8nfdeY4qztSFv/AIWUi2qeBbn59krXHuOfc+q9SREXQ5xERAREQEREBERAREQEREBERAVB0osBUZtCMtTyHuvnTLFhb0gTI2jGXLOFlbPGwQTSfoc2nQ/9mn3WW/JJeOjxeG6nylVNW3ip3T6gD6q/wylAKqqdZ1WqS4AGdBpEiFobanDVRpziFib4asjiGL7AJmI4q+xqoYIWHxG1ee0Gl0aT8oPE8VC07HGrjlV3ytgfueQweufouk4y/eGun9jg7npkVSY1hh7Be4uc6ZO6RENA3BV9rb1Kgl9JlPqwGtLW7DnmRkY+fvW08XYw157LzjXUL5r9MiNRv8leYVdSs1imGmk9pbtGQM/mLTwJ3jvWmwyxcCCQstTjbN60dsclxunwp9pbdlVeLToqNFbXqSqm6xmnSMFwnhv8lyxu42QKYMOd5mdwWRuqoovd1lR9JgME02h1Rz9mY2neUrXGPkx35Jls7bpUwmNoDkcvdaCjiQeF5ThRrVjAM7QJG23UjUHhkFpsIrwdkS0jJ1N2o5jkm/HxPj8s017mguUS+GULnQq71yuWy2VnVqylemTUHCY/PJen/DezLWlx4D1zCxOGWHWXDW/9neTXH6L1fCWU7am1rnsaXabRDSd2QKtj2x36XKL4Cvq6HOIiICIiAiIgIiICIiAiIgIiIMz8Q7A1bN8CXMIqD/HJ3oT5Lxi0uKjdp7AZBA455kj2X6KqsDgQcwQQeYOq8Qxi1da9Ywaiq/PlstAPkufy5/t13f8ANv8ApcrfAa23UY45bUBzd7SR8p8Vr6jYC8d6N3b2XTS2TtEbXcM58IXs1QyJGhEjxzSek7nxqhuKIJMroubUFsABTarc120GBZ1pmfTK3WDNcNl1PaHeMu46jwK5WPRqmHAii2QZBcXuiORdC2IotXY3ZGitNX9ouc99KX/8luuywHiGifArt/pQFZvKhVKgmFW1aRYWtP8AtlUt1RBcr2iIpkcVT1zDkqM/fVLf4Gx721CDtAQHDUd6qMU6LUaji4uIJglrmgtJG8EEEaLc0WZJVsA5Wz5LPSuvHnXuMJZYC6m7aDm6Q2BGzOp1MlSbTBgHEnMnOea1Jwgdyf0gCtfJde0Z8Wc+oqKdrC7xRlq7q6ssMtNoDJVn2jX0y102pQqNdSds1CCAYBgGQciOa5F/V9p5NSodSTJ8SfZS8XuQKr4guEhreIaYn6qnk1HtaAS5zhkqarXxZleudHCTbUi7e2fA/L6QrNdVrR2GNYP0tDfIQu1dknI8zV7bRERSgREQEREBERAREQEREBERAXn/AE4w0GsTGT2g+LeyfTZXoCpOlWH9ZSB0LJM8AdfYKnknctfDr47eS4dZCnVmNzmg8CfwjxXoOD1tu3Yd4Gye9nZ9gPNZrFbqmcoMNiCMjkpvQe9221mcHB4/yBB/9R5rHHt2eW9+0ytchjwDv+67TVbUmDBGh8PaVTdIa2x23Nlo1KrcKxgE9gyDoeKppfFWZxo039W4Q5pE8xGRB3gq6o3Tanf6hQMUwMXNMOY4NqtHZO48Wu5FUeDXFSk8sqDZeNQfSDvHNU7U9laq8pVABsiRvI3d4UA0i2o0kiCD55KxtMUGhhQ8dsnVWh9H52/pOQcN8HcVPUS38rf+pb1cTmszc3Dn1eyCWjUwdmeE6SqG4x9zA5riWPGRDsiCctCtjZ12FmyIhoAU+0ySOVrXBVhSes84uDiW5j1BUmzv5yQsXbyoN0vvXrrq1UJOK2rqtPS/s25qftYXDmY7I84Wcps2ngc1c9Ma+xQp0gY2iC7k1gk+pHktM+rXP5fuyft548Q8OOZ4rc9C8ID6nXuHygBv/Ykn0EeYWHoVDWqh4EMyjuAyn3XsHRy26u3YN5G0f8tPSPJPHnul/Pv45+vys0RF0vPEREBERAREQEREBERAREQEREBfHtBEHQr6iDA470LftE0Ic0/pJgt5SdQvnRzorWt+sqv2QSwtFMZkmQQSRkNOeq3641GyCOSp/HGv82uceXXt42tTdSIzOvIg6rzh4dh9xLpNBxz/AOBP6h9QvROlR2KhjXXv4hR24cy5pFtQajfuXPfq/bs72JuD4yCAQZ3iNCFNxShTuWj9NQfK8atP1B4LzKpQq4bU2Hy63J7Lterncf8Aj7LVYVeufDgRG4z5mFXU56M39voNRr9hzf7jdxya4fuad4/NVoMJuyDBHn7Ltq2lO5phr8iM2uHzMPEFZ6v1tu8U6hkH5Hj5XD6HiPdVW/xpcewGhe0yyq0H9rhk9h3FrtQVkqbalB/VVcnbnCQHgfqbx7ty0OH3j9ZVpU2Kzdl7Q4cx68ip6Z/qpLKoIzMrpq0SCXNHMt3+HFS7/BHNE0Hafpcc/wDFx+vmo1hcatcC1w1B1nmqr9/TlQu5C5PuFyuLOcx2Xeh7/uq6oSDByIV5UWr3AxLxzKidLLzbuXt1awBg8M3epI8FL6JDarDlmrnFuhrKry+m40y4y4RtNJOpGYIlazNufpzXec7/ALMtgdi2pUZSiGkgmODZJ9AQvUQFTYFgDLaXTtvIjaIgAcANyuQVp488jDzbmr9en1ERaMhERAREQEREBERAREQEREBERAREQEXVc1202l7yGtAkk5ABeV9LPi8KZcy0ph0SOsfp3tYPr5KLZEyWrb4hYdLgdASCSNwJzPusnYYxDyx0B7dRxb+4ek/yqnov07q3Vw+jeVdsVhFOQAGVBMNAAgbQMd4HFfMesiHbQlr2HIj0P0P8rHcdXjv019V9O4YWOAdI3rI3GF1bB20AXW58TS+7fZMAxXacduWuAzbxz+ZvL2W/sLllVmyYIIiCsfTafagwjF5ggzPqtSx7KzNmo0OB3H08VjsV6Nvt3GrbgupaupjMt4uZ9lbYJfte0QVFi0WNLDRS+R7i3g6DHIHXzUmhcAHRSabJCqMRokHJVWWVa8G5dVSmypG0MxoRqO4qlbWKk07lShOqU9kQTI3H78FVXzd/D2U0XmShXFQExoDl5pPaKiVsW/p6Z2XbL3RBGoAIk+o81n7vFK20S2rUB1nbd65qhx3FjUquGYDCWAcNkwZ8QuxtztFvMLefUc2r2p7cbr7XaqVHd7ifdazBsUqtAc17m9x+iw9uJMLW4NT/ALZHD7p1HHoWCdKg6G1df3D6j7LUNM5rzGzpwMlpcLxV1MBru03hvHcfor53+1NeP9NUi6re4a8BzTI/NRuXatWIiIgIiICIiAiIgIiICIiAi6bi5a0Znw3qkvMUcZ3DcB7yq3Ui2cWsf8Z8e6u3DAYBdszOpiT7R4r8/wBeu+oeyDHFe3/ELCRdUGzPYqB/eCC0z/5eixl7grWNgDcsbuOj+O36YS0b1b2u/U0gg8CDIIXq+H4sLlgqCOsZG0OPPuPoV51fWcFc8JvXUngtMEeR5Ebwpt7ESfGtljNoHdpktfq0jIgrt6P427a2HjZqDdueBqW/ZcsOu6dwAflOpbwPEcQpWIYWyqzs9mo3NpGrSNFnf9az/G0w6/DmhV2M4YGk1KQjeQNOaz2DYodH5OGThz4jkdVqrPE2luy7zVLONZeq2wx4tETlw4LtqYjtb1XYxaM2i5mSr6dUjVRwtXHWZrm1yrKNeSpbaiISS4roqOXMPlcm0ZKJeddMLbq7kndUAf46O9RPiotg+S1bbpjgDq9EOYJqU5IH7mn5mjnkCO7msXhtIgjvW2b2ObWeVobahD+WoWrwln9s+KpSzsNdwy881ocJb2B3ImLS3bpyCmNaoto6QpLqsZAEngPqdwRKVQqlpkEg8lc2uL7nieY+oVFTpEjtGOTT7nXyhdwaMgB+cydVaasVuJfbWU6gcJBkLms/h9xsvA3HIrQLXN6595+NERFZUREQEREBFHqXjBvB7lW3OIk5DIcvuoupFpm1aVblrdT4BQa2Indl7qtLyhWd21nj/ZcVMpVdcnJTetzgqPdgahZ1rJxUOdILT3LPYlbahX9y3eFAu6e0J3+6pYvLx59i1lqsvdUy0yvQsTo6rI4nbqc1G4i2F0QQWmCNCFssIxgPInJ+8bncxz5Lzxri1ytLavEEGCNORV7GedN1e220dpuu/mo9C8cMiunDcU22xo4aj6hdtVs71nxr39JbLqVzyKr2sK72OIUcOpdJsKQ0KAKyk0q3FRYmVPot4qZTKradVS6TlFXiyaVTYvgDKhL2Q1514O58jzVnScu5hUS2LXMsZehbuDH03Ah0SJ3xmFc4TVHVsOkqxqUQ7UdyrqlqWABuYBnuBM/VaTfWOvHYnUq4ENGvsBqY/NVZ0HjIDfnzPeqGyALjOsk9wBMD6q1spJLjkNB3BWVWIM6LuYo7X8F2MlSO1xzJ5K/wu66xg4jIrK39xsN5n8C+9Gbh7ajnOJ2SIj6q+bxl5J1tkXGm8OEgyFyWznEREBERBkdvcFyBRFz12RzBQlEUJdF0JEjUZrrYQ5s590oiCvvaMZjRVThAyRFAqr6htTGqyWKW+q+IoJWZvaOa6resiLSMr7WdtcRor2xxQOhrvm3Hj3r6irYtKs2vXOZX1FRpHGEmEREu+lXIUyjcFfUVamVNpVCptJ6+IoaRLplcnCURQs6ergyP9qTRrTloviK2bVNZidTK7mlEWrFGqU9tw4BTWt2URWVSLa8cw5abxuKvrS5D2yPHkvqK+Ky8knOu5ERaMRER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320" y="3416686"/>
            <a:ext cx="3858172" cy="259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6542" y="5287508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Дети и Интернет</a:t>
            </a:r>
            <a:r>
              <a:rPr lang="ru-RU" altLang="ru-RU" sz="6000" dirty="0" smtClean="0">
                <a:solidFill>
                  <a:schemeClr val="bg1"/>
                </a:solidFill>
              </a:rPr>
              <a:t/>
            </a:r>
            <a:br>
              <a:rPr lang="ru-RU" altLang="ru-RU" sz="6000" dirty="0" smtClean="0">
                <a:solidFill>
                  <a:schemeClr val="bg1"/>
                </a:solidFill>
              </a:rPr>
            </a:br>
            <a:r>
              <a:rPr lang="ru-RU" sz="6000" b="1" dirty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100 </a:t>
            </a:r>
            <a:r>
              <a:rPr lang="ru-RU" sz="60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900" b="1" dirty="0" smtClean="0"/>
              <a:t> </a:t>
            </a:r>
            <a:r>
              <a:rPr lang="ru-RU" sz="4900" b="1" dirty="0">
                <a:solidFill>
                  <a:srgbClr val="3333CC"/>
                </a:solidFill>
              </a:rPr>
              <a:t>Как отследить, какие сайты посещает ребенок в ваше отсутствие? </a:t>
            </a:r>
            <a:r>
              <a:rPr lang="ru-RU" sz="4400" dirty="0" smtClean="0">
                <a:solidFill>
                  <a:srgbClr val="3333CC"/>
                </a:solidFill>
              </a:rPr>
              <a:t/>
            </a:r>
            <a:br>
              <a:rPr lang="ru-RU" sz="4400" dirty="0" smtClean="0">
                <a:solidFill>
                  <a:srgbClr val="3333CC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altLang="ru-RU" sz="5400" b="1" dirty="0" smtClean="0">
                <a:solidFill>
                  <a:schemeClr val="bg1"/>
                </a:solidFill>
              </a:rPr>
              <a:t/>
            </a:r>
            <a:br>
              <a:rPr lang="ru-RU" altLang="ru-RU" sz="5400" b="1" dirty="0" smtClean="0">
                <a:solidFill>
                  <a:schemeClr val="bg1"/>
                </a:solidFill>
              </a:rPr>
            </a:br>
            <a:endParaRPr lang="ru-RU" altLang="ru-RU" sz="4000" b="1" dirty="0" smtClean="0">
              <a:solidFill>
                <a:schemeClr val="bg1"/>
              </a:solidFill>
            </a:endParaRPr>
          </a:p>
        </p:txBody>
      </p:sp>
      <p:sp>
        <p:nvSpPr>
          <p:cNvPr id="1741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21075" y="5870575"/>
            <a:ext cx="2320925" cy="7064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4000" b="1" i="1" dirty="0">
                <a:solidFill>
                  <a:srgbClr val="CC3300"/>
                </a:solidFill>
                <a:hlinkClick r:id="rId2" action="ppaction://hlinksldjump"/>
              </a:rPr>
              <a:t>ответ</a:t>
            </a:r>
            <a:endParaRPr lang="ru-RU" altLang="ru-RU" sz="3200" b="1" i="1" dirty="0">
              <a:solidFill>
                <a:srgbClr val="CC3300"/>
              </a:solidFill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333500" y="2635250"/>
            <a:ext cx="6858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2171700" y="528320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2263775" y="515937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2387600" y="479425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6" name="Rectangle 11"/>
          <p:cNvSpPr>
            <a:spLocks noChangeArrowheads="1"/>
          </p:cNvSpPr>
          <p:nvPr/>
        </p:nvSpPr>
        <p:spPr bwMode="auto">
          <a:xfrm>
            <a:off x="2263775" y="471805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2292350" y="187960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17418" name="Rectangle 15"/>
          <p:cNvSpPr>
            <a:spLocks noChangeArrowheads="1"/>
          </p:cNvSpPr>
          <p:nvPr/>
        </p:nvSpPr>
        <p:spPr bwMode="auto">
          <a:xfrm>
            <a:off x="1831975" y="1882775"/>
            <a:ext cx="1841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>
                <a:solidFill>
                  <a:schemeClr val="bg1"/>
                </a:solidFill>
              </a:rPr>
              <a:t/>
            </a:r>
            <a:br>
              <a:rPr lang="ru-RU" altLang="ru-RU">
                <a:solidFill>
                  <a:schemeClr val="bg1"/>
                </a:solidFill>
              </a:rPr>
            </a:b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2"/>
          <p:cNvSpPr txBox="1">
            <a:spLocks noChangeArrowheads="1"/>
          </p:cNvSpPr>
          <p:nvPr/>
        </p:nvSpPr>
        <p:spPr bwMode="auto">
          <a:xfrm>
            <a:off x="386255" y="5957888"/>
            <a:ext cx="1376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>
                <a:hlinkClick r:id="rId2" action="ppaction://hlinksldjump"/>
              </a:rPr>
              <a:t>НАЗАД</a:t>
            </a:r>
            <a:endParaRPr lang="ru-RU" altLang="ru-RU" sz="2800" dirty="0"/>
          </a:p>
        </p:txBody>
      </p:sp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7656513" y="5862638"/>
            <a:ext cx="1487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>
                <a:hlinkClick r:id="rId3" action="ppaction://hlinksldjump"/>
              </a:rPr>
              <a:t>ВЫХОД</a:t>
            </a:r>
            <a:endParaRPr lang="ru-RU" altLang="ru-RU" sz="2800"/>
          </a:p>
        </p:txBody>
      </p:sp>
      <p:sp>
        <p:nvSpPr>
          <p:cNvPr id="45059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95400" y="6477000"/>
            <a:ext cx="64389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1434" y="276225"/>
            <a:ext cx="8261132" cy="550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Установить на компьютер специальную программу, ограничивающую доступ детей к опасным сайтам. </a:t>
            </a:r>
            <a:endParaRPr lang="ru-RU" sz="3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</a:t>
            </a:r>
            <a:r>
              <a:rPr lang="ru-RU" sz="3200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пользоваться встроенными средствами родительского контроля, которые  позволяют контролировать не только направление использования компьютера (блокируется доступ к опасным сайтам, программам, играм), но и время, которое ребенок проводит у монитора.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1" name="Rectangle 1"/>
          <p:cNvSpPr>
            <a:spLocks noChangeArrowheads="1"/>
          </p:cNvSpPr>
          <p:nvPr/>
        </p:nvSpPr>
        <p:spPr bwMode="auto">
          <a:xfrm>
            <a:off x="0" y="0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.</a:t>
            </a:r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000" b="1" i="1" smtClean="0">
                <a:solidFill>
                  <a:schemeClr val="bg1"/>
                </a:solidFill>
              </a:rPr>
              <a:t/>
            </a:r>
            <a:br>
              <a:rPr lang="ru-RU" altLang="ru-RU" sz="4000" b="1" i="1" smtClean="0">
                <a:solidFill>
                  <a:schemeClr val="bg1"/>
                </a:solidFill>
              </a:rPr>
            </a:br>
            <a:r>
              <a:rPr lang="ru-RU" altLang="ru-RU" sz="4000" b="1" smtClean="0">
                <a:solidFill>
                  <a:srgbClr val="FF9966"/>
                </a:solidFill>
              </a:rPr>
              <a:t> </a:t>
            </a:r>
            <a:r>
              <a:rPr lang="ru-RU" altLang="ru-RU" sz="4900" b="1" smtClean="0">
                <a:solidFill>
                  <a:srgbClr val="FF9966"/>
                </a:solidFill>
              </a:rPr>
              <a:t>Блиц - вопросы.</a:t>
            </a:r>
            <a:br>
              <a:rPr lang="ru-RU" altLang="ru-RU" sz="4900" b="1" smtClean="0">
                <a:solidFill>
                  <a:srgbClr val="FF9966"/>
                </a:solidFill>
              </a:rPr>
            </a:br>
            <a:r>
              <a:rPr lang="ru-RU" altLang="ru-RU" sz="4900" b="1" smtClean="0">
                <a:solidFill>
                  <a:srgbClr val="FF9966"/>
                </a:solidFill>
              </a:rPr>
              <a:t>300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>
              <a:solidFill>
                <a:schemeClr val="bg1"/>
              </a:solidFill>
            </a:endParaRPr>
          </a:p>
        </p:txBody>
      </p:sp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836736" y="5599879"/>
            <a:ext cx="1533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600" b="1" i="1" dirty="0">
                <a:hlinkClick r:id="rId2" action="ppaction://hlinksldjump"/>
              </a:rPr>
              <a:t>ответ</a:t>
            </a:r>
            <a:endParaRPr lang="ru-RU" alt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31800" y="1435100"/>
            <a:ext cx="82677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Считаете ли вы, что детям нужно показывать как можно больше советских мультфильмов?</a:t>
            </a:r>
            <a:endParaRPr lang="ru-RU" dirty="0"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834" y="3322913"/>
            <a:ext cx="4719145" cy="294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2"/>
          <p:cNvSpPr txBox="1">
            <a:spLocks noChangeArrowheads="1"/>
          </p:cNvSpPr>
          <p:nvPr/>
        </p:nvSpPr>
        <p:spPr bwMode="auto">
          <a:xfrm>
            <a:off x="417786" y="6125397"/>
            <a:ext cx="1409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>
                <a:hlinkClick r:id="rId2" action="ppaction://hlinksldjump"/>
              </a:rPr>
              <a:t>НАЗАД</a:t>
            </a:r>
            <a:endParaRPr lang="ru-RU" altLang="ru-RU" sz="2800" b="1" dirty="0"/>
          </a:p>
        </p:txBody>
      </p:sp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7656513" y="5976938"/>
            <a:ext cx="1525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>
                <a:hlinkClick r:id="rId3" action="ppaction://hlinksldjump"/>
              </a:rPr>
              <a:t>ВЫХОД</a:t>
            </a:r>
            <a:endParaRPr lang="ru-RU" altLang="ru-RU" sz="2800" b="1"/>
          </a:p>
        </p:txBody>
      </p:sp>
      <p:sp>
        <p:nvSpPr>
          <p:cNvPr id="47107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57300" y="6477000"/>
            <a:ext cx="6457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47108" name="Text Box 7"/>
          <p:cNvSpPr txBox="1">
            <a:spLocks noChangeArrowheads="1"/>
          </p:cNvSpPr>
          <p:nvPr/>
        </p:nvSpPr>
        <p:spPr bwMode="auto">
          <a:xfrm>
            <a:off x="619125" y="419100"/>
            <a:ext cx="7867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altLang="ru-RU" sz="3200"/>
              <a:t>     </a:t>
            </a:r>
            <a:endParaRPr lang="ru-RU" altLang="ru-RU" sz="3200">
              <a:solidFill>
                <a:srgbClr val="FFCCCC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9125" y="419100"/>
            <a:ext cx="8262883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539750"/>
            <a:r>
              <a:rPr lang="ru-RU" sz="40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Да. Советские мультфильмы несут высокую моральную ценность, в них не найти насилия, каждый из их учит высоким ценностям: дружбе, уважению, любви.  </a:t>
            </a:r>
            <a:endParaRPr lang="ru-RU" sz="4000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539750"/>
            <a:r>
              <a:rPr lang="ru-RU" sz="4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4000" dirty="0" err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мультгерои</a:t>
            </a:r>
            <a:r>
              <a:rPr lang="ru-RU" sz="40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тех времен выглядят привлекательно. </a:t>
            </a:r>
            <a:endParaRPr lang="ru-RU" sz="4000" dirty="0" smtClean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539750"/>
            <a:r>
              <a:rPr lang="ru-RU" sz="4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40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знакомятся с культурой того времени.</a:t>
            </a:r>
            <a:endParaRPr lang="ru-RU" sz="4000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00" y="355600"/>
            <a:ext cx="8229600" cy="1219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400" b="1" smtClean="0">
                <a:solidFill>
                  <a:srgbClr val="FF9966"/>
                </a:solidFill>
              </a:rPr>
              <a:t>Блиц - вопросы.</a:t>
            </a:r>
            <a:br>
              <a:rPr lang="ru-RU" altLang="ru-RU" sz="4400" b="1" smtClean="0">
                <a:solidFill>
                  <a:srgbClr val="FF9966"/>
                </a:solidFill>
              </a:rPr>
            </a:br>
            <a:r>
              <a:rPr lang="ru-RU" altLang="ru-RU" sz="4400" b="1" smtClean="0">
                <a:solidFill>
                  <a:srgbClr val="FF9966"/>
                </a:solidFill>
              </a:rPr>
              <a:t>400</a:t>
            </a:r>
            <a:endParaRPr lang="ru-RU" altLang="ru-RU" sz="4400" smtClean="0">
              <a:solidFill>
                <a:schemeClr val="bg1"/>
              </a:solidFill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1612900"/>
            <a:ext cx="7620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48131" name="Text Box 4"/>
          <p:cNvSpPr txBox="1">
            <a:spLocks noChangeArrowheads="1"/>
          </p:cNvSpPr>
          <p:nvPr/>
        </p:nvSpPr>
        <p:spPr bwMode="auto">
          <a:xfrm>
            <a:off x="3737591" y="5538788"/>
            <a:ext cx="15338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600" b="1" i="1" dirty="0">
                <a:hlinkClick r:id="rId3" action="ppaction://hlinksldjump"/>
              </a:rPr>
              <a:t>ответ</a:t>
            </a:r>
            <a:endParaRPr lang="ru-RU" altLang="ru-RU" sz="3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6900" y="1663700"/>
            <a:ext cx="81153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Что Вы предпримите, если узнаете, что Ваш ребенок попал в секту?</a:t>
            </a:r>
            <a:endParaRPr lang="ru-RU" dirty="0">
              <a:cs typeface="+mn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053" y="3105177"/>
            <a:ext cx="3886994" cy="230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2"/>
          <p:cNvSpPr txBox="1">
            <a:spLocks noChangeArrowheads="1"/>
          </p:cNvSpPr>
          <p:nvPr/>
        </p:nvSpPr>
        <p:spPr bwMode="auto">
          <a:xfrm>
            <a:off x="0" y="6219825"/>
            <a:ext cx="1376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>
                <a:hlinkClick r:id="rId2" action="ppaction://hlinksldjump"/>
              </a:rPr>
              <a:t>НАЗАД</a:t>
            </a:r>
            <a:endParaRPr lang="ru-RU" altLang="ru-RU" sz="2800"/>
          </a:p>
        </p:txBody>
      </p:sp>
      <p:sp>
        <p:nvSpPr>
          <p:cNvPr id="49154" name="Text Box 3"/>
          <p:cNvSpPr txBox="1">
            <a:spLocks noChangeArrowheads="1"/>
          </p:cNvSpPr>
          <p:nvPr/>
        </p:nvSpPr>
        <p:spPr bwMode="auto">
          <a:xfrm>
            <a:off x="7656513" y="6319838"/>
            <a:ext cx="1487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>
                <a:hlinkClick r:id="rId3" action="ppaction://hlinksldjump"/>
              </a:rPr>
              <a:t>ВЫХОД</a:t>
            </a:r>
            <a:endParaRPr lang="ru-RU" altLang="ru-RU" sz="2800"/>
          </a:p>
        </p:txBody>
      </p:sp>
      <p:sp>
        <p:nvSpPr>
          <p:cNvPr id="2" name="TextBox 1"/>
          <p:cNvSpPr txBox="1"/>
          <p:nvPr/>
        </p:nvSpPr>
        <p:spPr>
          <a:xfrm>
            <a:off x="660400" y="519113"/>
            <a:ext cx="8089900" cy="54476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3333CC"/>
                </a:solidFill>
              </a:rPr>
              <a:t>Не пытаться  активно разубеждать новообращенного сектанта – это испортит отношения.  Сохранять доверительные отношения.  </a:t>
            </a:r>
            <a:endParaRPr lang="ru-RU" sz="3200" dirty="0" smtClean="0">
              <a:solidFill>
                <a:srgbClr val="3333CC"/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rgbClr val="3333CC"/>
                </a:solidFill>
              </a:rPr>
              <a:t>Получить </a:t>
            </a:r>
            <a:r>
              <a:rPr lang="ru-RU" sz="3200" dirty="0">
                <a:solidFill>
                  <a:srgbClr val="3333CC"/>
                </a:solidFill>
              </a:rPr>
              <a:t>консультацию у специалиста-психолога. </a:t>
            </a:r>
            <a:endParaRPr lang="ru-RU" sz="3200" dirty="0" smtClean="0">
              <a:solidFill>
                <a:srgbClr val="3333CC"/>
              </a:solidFill>
            </a:endParaRPr>
          </a:p>
          <a:p>
            <a:pPr>
              <a:defRPr/>
            </a:pPr>
            <a:r>
              <a:rPr lang="ru-RU" sz="3200" dirty="0" smtClean="0">
                <a:solidFill>
                  <a:srgbClr val="3333CC"/>
                </a:solidFill>
              </a:rPr>
              <a:t>Немедленно </a:t>
            </a:r>
            <a:r>
              <a:rPr lang="ru-RU" sz="3200" dirty="0">
                <a:solidFill>
                  <a:srgbClr val="3333CC"/>
                </a:solidFill>
              </a:rPr>
              <a:t>обратиться в право-охранительные органы, к ответственным чиновникам, позвать  на помощь школу.</a:t>
            </a:r>
          </a:p>
          <a:p>
            <a:pPr>
              <a:buFont typeface="Wingdings" pitchFamily="2" charset="2"/>
              <a:buChar char="v"/>
              <a:defRPr/>
            </a:pPr>
            <a:endParaRPr lang="ru-RU" sz="3200" dirty="0">
              <a:solidFill>
                <a:srgbClr val="3333CC"/>
              </a:solidFill>
            </a:endParaRPr>
          </a:p>
          <a:p>
            <a:pPr algn="ctr">
              <a:defRPr/>
            </a:pPr>
            <a:endParaRPr lang="ru-RU" sz="28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3900" y="454025"/>
            <a:ext cx="7734300" cy="2667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400" b="1" i="1" smtClean="0">
                <a:solidFill>
                  <a:srgbClr val="3333CC"/>
                </a:solidFill>
              </a:rPr>
              <a:t>Лучший способ сделать детей хорошими-</a:t>
            </a:r>
            <a:br>
              <a:rPr lang="ru-RU" altLang="ru-RU" sz="4400" b="1" i="1" smtClean="0">
                <a:solidFill>
                  <a:srgbClr val="3333CC"/>
                </a:solidFill>
              </a:rPr>
            </a:br>
            <a:r>
              <a:rPr lang="ru-RU" altLang="ru-RU" sz="4400" b="1" i="1" smtClean="0">
                <a:solidFill>
                  <a:srgbClr val="3333CC"/>
                </a:solidFill>
              </a:rPr>
              <a:t>сделать их счастливыми!</a:t>
            </a:r>
          </a:p>
        </p:txBody>
      </p:sp>
      <p:pic>
        <p:nvPicPr>
          <p:cNvPr id="1027" name="Picture 3" descr="C:\Users\HOME\Desktop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8113" y="3102037"/>
            <a:ext cx="4586287" cy="3435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340225" y="2286000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altLang="ru-RU" sz="5400"/>
          </a:p>
        </p:txBody>
      </p:sp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0" y="5608638"/>
            <a:ext cx="1677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 i="1">
                <a:solidFill>
                  <a:srgbClr val="66FF33"/>
                </a:solidFill>
                <a:hlinkClick r:id="rId3" action="ppaction://hlinksldjump"/>
              </a:rPr>
              <a:t>назад</a:t>
            </a:r>
            <a:endParaRPr lang="ru-RU" altLang="ru-RU" sz="4000" b="1" i="1">
              <a:solidFill>
                <a:srgbClr val="66FF33"/>
              </a:solidFill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7429500" y="5545138"/>
            <a:ext cx="1517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4000" b="1" i="1">
                <a:solidFill>
                  <a:srgbClr val="FFFF00"/>
                </a:solidFill>
                <a:hlinkClick r:id="rId4" action="ppaction://hlinksldjump"/>
              </a:rPr>
              <a:t>выход</a:t>
            </a:r>
            <a:endParaRPr lang="ru-RU" altLang="ru-RU" sz="4000" b="1" i="1">
              <a:solidFill>
                <a:srgbClr val="FFFF00"/>
              </a:solidFill>
            </a:endParaRPr>
          </a:p>
        </p:txBody>
      </p:sp>
      <p:sp>
        <p:nvSpPr>
          <p:cNvPr id="1843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428750" y="6400800"/>
            <a:ext cx="611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2286000" y="118745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>
              <a:solidFill>
                <a:srgbClr val="FFCCFF"/>
              </a:solidFill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93700" y="516908"/>
            <a:ext cx="8553450" cy="50783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Посмотреть историю  </a:t>
            </a:r>
            <a:r>
              <a:rPr lang="ru-RU" sz="3600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браузера</a:t>
            </a:r>
          </a:p>
          <a:p>
            <a:pPr>
              <a:buFont typeface="Wingdings" pitchFamily="2" charset="2"/>
              <a:buChar char="ü"/>
            </a:pPr>
            <a:endParaRPr lang="ru-RU" sz="3600" dirty="0">
              <a:solidFill>
                <a:srgbClr val="3333CC"/>
              </a:solidFill>
              <a:latin typeface="Arial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Если история удалена, сделать  звонок провайдеру и попросить </a:t>
            </a:r>
            <a:r>
              <a:rPr lang="ru-RU" sz="3600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распечатку </a:t>
            </a:r>
            <a:r>
              <a:rPr lang="ru-RU" sz="36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всех сайтов с учетом потраченного </a:t>
            </a:r>
            <a:r>
              <a:rPr lang="ru-RU" sz="3600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трафика</a:t>
            </a:r>
          </a:p>
          <a:p>
            <a:pPr>
              <a:buFont typeface="Wingdings" pitchFamily="2" charset="2"/>
              <a:buChar char="ü"/>
            </a:pPr>
            <a:endParaRPr lang="ru-RU" sz="3600" dirty="0">
              <a:solidFill>
                <a:srgbClr val="3333CC"/>
              </a:solidFill>
              <a:latin typeface="Arial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Установить специальную </a:t>
            </a:r>
            <a:r>
              <a:rPr lang="ru-RU" sz="3600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программу</a:t>
            </a:r>
          </a:p>
          <a:p>
            <a:pPr>
              <a:buFont typeface="Wingdings" pitchFamily="2" charset="2"/>
              <a:buChar char="ü"/>
            </a:pPr>
            <a:endParaRPr lang="ru-RU" sz="3600" dirty="0">
              <a:solidFill>
                <a:srgbClr val="3333CC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742" y="511629"/>
            <a:ext cx="8229600" cy="1219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Дети и Интернет</a:t>
            </a:r>
            <a:b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200</a:t>
            </a:r>
            <a:endParaRPr lang="ru-RU" altLang="ru-RU" sz="4400" b="1" i="1" dirty="0" smtClean="0">
              <a:solidFill>
                <a:srgbClr val="FF9966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2000" y="2095500"/>
            <a:ext cx="762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/>
          </a:p>
        </p:txBody>
      </p:sp>
      <p:sp>
        <p:nvSpPr>
          <p:cNvPr id="1945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16338" y="6100763"/>
            <a:ext cx="1530350" cy="58578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altLang="ru-RU" sz="3200" b="1" i="1" dirty="0">
                <a:solidFill>
                  <a:schemeClr val="hlink"/>
                </a:solidFill>
                <a:hlinkClick r:id="rId3" action="ppaction://hlinksldjump"/>
              </a:rPr>
              <a:t>ОТВЕТ</a:t>
            </a:r>
            <a:endParaRPr lang="ru-RU" altLang="ru-RU" sz="3200" b="1" i="1" dirty="0">
              <a:solidFill>
                <a:schemeClr val="hlink"/>
              </a:solidFill>
            </a:endParaRPr>
          </a:p>
        </p:txBody>
      </p:sp>
      <p:sp>
        <p:nvSpPr>
          <p:cNvPr id="7173" name="Прямоугольник 6"/>
          <p:cNvSpPr>
            <a:spLocks noChangeArrowheads="1"/>
          </p:cNvSpPr>
          <p:nvPr/>
        </p:nvSpPr>
        <p:spPr bwMode="auto">
          <a:xfrm>
            <a:off x="431800" y="2108200"/>
            <a:ext cx="52720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Как </a:t>
            </a:r>
            <a:r>
              <a:rPr lang="ru-RU" sz="4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выявить признаки интернет-зависимости </a:t>
            </a:r>
            <a:endParaRPr lang="ru-RU" sz="44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>
              <a:defRPr/>
            </a:pPr>
            <a:r>
              <a:rPr lang="ru-RU" sz="4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 </a:t>
            </a:r>
            <a:r>
              <a:rPr lang="ru-RU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ребенка?</a:t>
            </a:r>
            <a:endParaRPr lang="ru-RU" altLang="ru-RU" sz="54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19461" name="AutoShape 3" descr="data:image/jpeg;base64,/9j/4AAQSkZJRgABAQAAAQABAAD/2wCEAAkGBhQSERQUExQWFBUVGBcZGBgWGBUVFRcXFhcXGBcXFhcXHCceFxojGRQVHy8gJCcpLCwsFR4xNTAqNSYrLCkBCQoKDgwOGg8PGiwkHyUpLCwsKSwsLCwsLCksLCwsLCksKSwsKSwsLCkpLCwsLCksKSwsLCksLCwsLCwsLCwsKf/AABEIALwA0gMBIgACEQEDEQH/xAAcAAABBQEBAQAAAAAAAAAAAAAGAAMEBQcCAQj/xABJEAACAAQEAwUFBQUDCgcBAAABAgADBBEFEiExBkFRBxMiYXEygZGhsSNCUsHRFGJykvAVguEzQ1NUc6Ky0uLxFhckNESTwgj/xAAaAQADAQEBAQAAAAAAAAAAAAACAwQBAAUG/8QALBEAAgICAgEDAgQHAAAAAAAAAAECEQMhEjFBBBNRImEFcYGRFDJCUnLB0f/aAAwDAQACEQMRAD8ADKvBlb2kB92vxioqeFkPskr8xGuV/DWgIGhvb3RRVWAkcoXTQ38zK6jh+Yu1m9ND8DECZIZdwR6xpdThJHKK2fQciI3kzOKYB5o67wwSVeCqfu29NIqp+DkbH4x3JGcWVsdZzHsyWVNjHEGAe3iwwziCopzeVNdPIE2+G0V0ehb7RxweU/aDV1ktqQylnNNFrr4W63tsYMsB7TZtEkqnqqZgJR0bVWta1rHQ/GATs6w2bKxGnZ5boDexZSL3BtvG4VVIswFXUMOjAEfOFuXBhxjHIrskSe1rD2TMZuXqGBBEAnaN2tSnlBaSYrO2gIuQgO7HTeJGK9nNLMuUzST+4br/ACnSAjEezybKYtLaXNt0IDfysYL3EzVjcT2XjOIoA1pU5fIC5+FoO+Ccam1AJeT3VtN9z5CM2kVLSSBNV5ZHRbfIEQc8E1zzXurywNt/GR5qecbKmjF+RoKCO1Oo9R9Y5Ee/qPrCwxzEHtUt/CsPzB4Jf8TRziI/9Qf4Fhxh4Jf8TQuQaO7aQskOFYVoJAs9SJdING9IihYl0Y3hkOxU+iTT7CFKHjPpHsmFL9s+kOYlDhhR1CgTaArF6Fpc5AhvLa9w2tuehiPNpFbeLzHpVlQ/hI/SKkkbxD6XI5xdlOR3srKfh6VMmhXYKDfpc+QvEfiDs7MsF5Zzp8GH6iLvBsF7yoE03snP8h79T6R3xF2h01LM7tnUkXDC+xHKF5c8ub9vf/RcE5KjOzwg77ZR8/kBEefwWiozO5OUE2C2BsNrnzIHviQ/GM9+8aQAqOSssd2S75jfS/IkwQYxK/YcNM2sbvaiapWXJ2QO5GXQfhNjFOJZO5NePH7mZvSzjFuUv9bMN4josk4AD2th74vcH7KKyfYlMgPW23WCCqwSVOmy++UkqBdrNlubX0G/peC39tUBV7yZMtYBc4lrYcrLrDpTd/TFv8jIxio1OdV+4P0PYrJl2NTUovlcX+EE+FcAYctxLDTGUXuQQvxtEump/EFlpLVjtezMTbq2sXeCS2HfKxucoJ10v0HSEx9RLkk0l9rth5MGHhKm20v0BziSX/6yjPTux8Q8XFdVrLVnY2VQST5CKvirSfTnoZP/AOoB+0TiXvZ60sskKDdzewLch7obnX1EP4XrHL/JlfxPx7OqCySry5W3RmHmd4FQrjxAk6+d/fGgcLcKCe2XQnnpGjUnZTJA1NutoSj1XVbMGlV89CCSXVfuP4lK9LGCThSfRzZ6OFaRNQhsoJyNbpf6RpmKdk8rK2RjexsDbeMdxnAp1LPzKpAU7gdIK0DXlG20lYH2iYRAvwNWCdIDr6H1G8FB2jQSXX/+4H+zH1hxl8CfxmOcSX7df9mPrDn+bT+M/SAkEjtRHoWO1WFaNRjEsS6bn6RFyRLpRv6QyHYqfQ/K5R5L9ox1L2EJPaMOYochQoUYaD2Nsz07HKUax0O4NoyThutqcRqO6lsyqPaOoCKDqx841XivEXl04KoXLMEbLug5t/XWIfCppaOldwwU2MyYWGV7G5UEdLco8zCpYItvyNk+T410d8VYwmG0WVL5rZV11ud2J6xlGA8JiunAuw7yYSdStgOpvqTFjOrGxKq75wxkA2VTe1h95rDQQU8GcOrNqTOawElri3hzN90gfdUARbhxLjb8iXklGX09lvh/DNNhUiZUT3zCWtyzAaAfdQdSdLc4ynE+IHxOes6YCEzAy05Iim6j12J8zHHa1x8cSqRR07Xp5b2uP87M2L+arrb3npFzw3ggElbLck2BvyGlrQUqWkVQcpy5SdhdwnQ52IDlSAToB03sd4Ip+CEptImsCSTMlgG1thl29YocDUI4N720NtBc6aH3wVVE8lDY9dBzube/YwcH9zMiddWZ9gk12BnhVX7QqoGY2tfUX5WggwSmmie7M9w6m9zbTlYGLOiwds4zCy69PoID+LK3NVZU0yoRppbMf0HzjFHGpclt/LJI4cs3xk6sY7Rqoy5auupCyyPUM0ZXw7h8+pn5Qpzsbk2JYknqdo27FMHD0TS2bMzpkRTrew1a3UG5vHXZtwW1MhmTdWIsumw/WEzyc2U4fSL0qau9lrwRwgaVbuQWI1/7wXWinrcWWXp3qJ/EL/nEeTxjLzhHtrtMU3Qnoean4jzgo0g5xlLZcVLWilxHDZbglkU+ovE56jMYg4tVZVMJn8j8cWtAJw9TClrJ8hdEmeNByB5iCw7GBCknGZiCEX0Rr/4wYk6QxdCpqpEzEz9rL85f5iHiPsk/jMQcVrl7yXbWyWNthtudojyeJJLAS84DB+emnrAtnJPReoNIbnTAqsx2AJPoBeO5MwEQ3XVsuWpMwgA8tyfIDnGoFgxLx6kcgB5zkm1sx1JiwQSfwTx6Mf1iZw2lJMR2kSwliMwZQLEAi48jFvRSFAy20G19Tqb7mHp7qhDRQK0nrUD+8f1hxXkjXvKlfe0Eq0629kfCPDSqbgqLEW+MECCn7ZJOoqp1jtq20KLZeDqcAABrDQeKFBcjOLIuPUyzKSartlBN77WswNvlaMx4umoUIRx48iTLnMbDawHMWHxgVru0ivdSn7QWU8iqfpA3U43UM2Ym5ve4AGo05RBPHPlp6PQxLD/NK7N34QxiWqrToFNxYLla59RaKHtg44FHKahpyBPnC89k0yIdkH7zD4D1jOcD7Q62kmGZLyliLXdM39GKCZOadOadOLO7sWYtuxJuYLFhWO2D6pxnK4LQScH8Mso79wNR4PU6D6xpEusyqkhSLKMt1+ZJ9bwCHjlP2dZKyMpQAAh7j4W8z8Y9k8VJcaN57b+VoJKTpsHAk0+Wvg13DJKqqsTYWJP+MTq7G5ZUJKtm67Ael4zyj4kpyo+2mNoNHBsPIAaWiLj/ABCJjBlYDQXK6E+sOdR8lrw8Y8rT/UOMS7RllkIuuQEMb6E2t74zPEuI2Mx5n4j8ukU2NYmzbEqq/wBaxQ1mLEjQ+6J1beiVJR2fVmDVsubISYtjnRSptyIvv63i0pdowjsKxqpd2k5iZCXY31sW0Ci+wuL6ecbxIg0vqoCe1fyDvG3DK1EpiFGYgi49r1HmID+HeE2ExQofIAA4mX1I+8D1jTa+qCgc44p6nPrlsI2VdBwbUeVAZxTxGtCVl7sRoIH5/GbTE8ctgv4hrb1G8T+JaTva2acodhJyi+pAa4OXo3nAHW0LUyTGTMirLbSZcgsNjruT89IDVD256DXhOSDMmTTtsPQc/jeC/BJqzmOh02uNDbpGf8DUlVUSbqGysPCT4Rfr52Mapw5hcyTKVZxVnAF2UWueZtyjUr0Tz+nb7JMynUDURnnFeDqZmaWNfKNHxCXdbQL43KyWIHK0BKNPQWKVrYFpjFRTqCrHJsVbWx8jygm4eppVSDMmMXYbqdh69R8oA+Isca5QKLHca/1eJ+AYn3UySbkK1g46Ei3yP1gkBJbNOepWWLCwA2A0EeUONqWIvFRiUkkaRFwfC2LmOjJqQMoriHsp7gR0N4gSphWJMmfdj6RUnZL0SYUeXhRgR8df2Y/4h84X7BM8vjF7+zGPe4MS2ysof2Wb0+ceGVNH3TF/3MIyI6zgYnTHG6n4Q3S1xvqLwRVNJcRCwjCyzHTa/wAoNS0C0WFPO8A0tcaXFoZn166g3iMHYZ1JJYbe/r0hudSqwAHLe3OF9jehqorMwt/XxipnDSJb21GxEMT9WAGuwhsNAT2jauxHDu6oZk4jWY/+6mnwuTGuLVC176RnnZxb+zZKdFIPvJMXOA4neaZEzdfZv94QtydjvbTii8GPSVb7W6dC6sFPo1rRS49PRFefSODMtrZiVP7tr2i2xQvkIUBvIxl+N0p7xQgMl762N0Ouum1o5vVDseJVyv8AQsOGMUmTHnTp4sxsNPL/ALw/h9ElfUP34DSJIu+bbMRoL9QNfKK7Fq/u1EtPE7WUW5sYPeHOFlk0ay5l2LHPMA3mMdSD5cre6BiblnxjQxhOIsEmT1UJTgCXTpazTADYMo5AnbrvBJw9XNMkgv7QJBttfe1+dr290DeP1vdlGYgTXOWTKuPBfQsQOYHwi6oq1JaIgOgsL9SdyfUwyMqZNOPKJOrZhJAGw39Ip8WkllPLSHqunnzHIYqqE2AW98v7xPM+W0U+NYrKlutNJ+4CXtsumg9Yxt2ZCKSQAYzTPLLGwub6kXt6RRUU51lkObuWzgHQhdr+nOL3iGaGYm1yPW2nlzgdwzPPnhdmd1QX5gnX5RoEjcsGpzMky2bcop+UXlDRhbm0cUFMERVGygAe4RNSOivqEyeqOHpwYgpTsJum1otI8yw+hLFlhR7CjTT5+nYERyiM2Fkco06bhytyiHMwQdIVQ+zOGobco8/Y/KDqfgXlEWbgluUZRtgf+yCIc+dLl3FwrEE+cGMzB7coDeIKRO+01KjXbeOjjcnSO5JbZQCQ0wlmG5v5kDaOJtSJZsf8Ys5af9op8QpizMT00/r0jckVB0HBuWyBUvdyRziWlEoB1u3Loeo/rpEKmpizAbDrEqdV5TlAsOZ398Z9jTTezTiDLLMpjsfrsYvsZn2YOpysuoPMRl+EVHczZb5gQbAkbEDYwdYpXCZLBGtxC2h8JaJc7tIyi01gD16/CKBuImqXPcqzsTZdDqfIdIgp2eVlScySsqnUM7BRbqBv8o13gDhCnoJYzENOI8THa/RfKCWKb3Q7JNqOkVnBvAryiKirs023hXkvugsqMVyqSLaD+hFP2j8ZpQ05ckFzoi9WMfPuIdo1bNJ+1yA8lFvnGRi30RyyJbl2bFiFciTf8oJmIVBCKB4u4QnYfh01J6xodHg0vuO7YZrrZidzpqbxjPZLhU15jVE+TMDAAI7Iyggj2rkWJ843IXVBbe0FXHsyeTklxAfiLBml+GXVT0T8Ocmw8mOtvK8CjVCSgVQ6nc7knqTBPxvTnKXZiB1F7e+MnasYzSpNx1haex0tRLyuqGCMRY3HSLPsowYTagzHQfZC4JFxmbmPMCK3AqI1tTLplPdhgxLEE3yKWtYctI1nhzBBSyhLAW49orexYbnXWDZMX8sw/LiJKaJEkxsOxUh6FChQ8WKFChRxwG97DiawD0XE17AwVYZiAYQuxzRYNKERnkAmIOPcUSqdlVrkkXFrW+Jitm8ai6qklphY6ZSDfzFo47iywxrLKkPMt7IJ/SMYrKksxJ3JJ+Malx5Mmrh4d17vvXC5SfEALnUW8oyF5tjrF+CFRbJskrdD4a7axGxRzcnQ20jiZMW2YMc19oh4mpGViDY/K3n11jz8rbkXRpRJWHywQbbm+nTSGKTxS5gYaqPa2PvjquxNAUaV7QFidr+oiFKLzXbKPa1IBsDzjEjmxYfNbMF3F/nGt9nLy5xeU+pXVfTmPcRGV0NGVnAHff3xqvZPhLNUT6kiyABAOWc2L/Cw/mjYx5zSQ/EjTFQKAOg0iJXVgRSzGwAufSHp9TblGc9oWNO5Wlp1Z3makKCTYHaw6x6WSahEvhHXJmfdovEJqqgG5yLcIPLr740LsV7K/Yr6tVKst5Ethm32msDptsPO8NcH9kOZu9r1BAHhk3O55zCP+Ee+NVp5/dZVACoLBQoACgbCwtp5C0TQxScbZ5mXDLJJyQQ+6PDaI+bQHMWB9APlHjvYHpb5xnE85yodmU6MLFQR6RnfFPZrKUtOkgWOpTax5lT+UHtOSRFdjyNMksobLpvHOFhRyyRmVfw+ZUuW63Vr8rqbW12jT6J/Ap55R58usZyK+Y1TOE4gpZZMv8K2108zzjRaQWRfID5RDuyx00TpZiVIivR4spS2g4diZ9DkKFCigUKFChRxx834edYNsBuBAoMYp1GbOl/wokxj8WsIK+HJ4mhJl2F/ukAfECB9uUVtBrPCbqLIXFlAk2ok94MyjRlvYkNcXv5GxiJg3Bgmz5ppiyCWwygEZhyNyT1Bi+4xoqdpavNbIwNg4O1+RtFdwxTTZd/2etlqD1Obz2MD/COb5HoYvxf2IcE9/dEPtPwppKSTMdmdrjX2QFA2B1v4ozCc0ap2rpN7imabOWabuLqAADYHl1t8oyadHqYIcIJHj5szzS5sjz2sLrv/AFpEeqxJ2ADNcD5Q/NW/T6RAaT4rQvPivaCx5GlRJpqEsEJ0RiRm5XHKOzO7st3ZNiLH+ukcdwQh8dl3AOxPl5w3UTVKLb2tjEDTuitNUe0pmPMRUuXJAXrcmwEfTuCUK0lKkkaso8ZHNzqx+MYP2X0y/wBp0/eW0zMP4gpK/ON9m1gvrsOn9axVhilst9JByVncimZ2u2i9Of1iTIoZctmMtFDv7TAeI+p3iGMTHW0R52KG1lOUc2O/uEPuKLZYpzf2LSprlli17mK2dUM+/hHT7x9ekVdRjciSCzzFXqzEX90UdR2jyP8ANeL96xb4KN/jAPIvISUMfb2aRg1ZdSrHaJkydc5enpGd4BxWJs/KFmFbe2yG2u5AG/S0aJQsjrdCGt01+MDa7PnvW8Xlbj0SZRirxqeRLYDfYRZk9YqcVkFrkbbnrGUSrsznHGH2UlbF+8VmIFrnUanrr8o0akY5QLbCBaqSWpfOgfPbysRvfmNbGJ/D+Py5Moy3Zib3BOoHkOdo8ySabPS5Jqwic6eYiindok5Tb9jY62vmIv8A7sXP9uS2K5bcrmJjzZLE3ysLX6wKlJboF8X2Cx7TJv8AqL/z/wDRHSdpsw//AApn8/8A0QU0YQ5rKAI8aRJtmyi56c4P3WDxXwC3/me/+pTP5/8AohQXoiWHhHwhR3uszivgxufwdLlL4SSwB8RIUXA6b7xEo8SZFsSDcctN/OC//wAPTzdQ6LYeItYWG2w/WKlOEaKU32lYZjD7slcxHvW8evHL6Vdps83LD1TpQpA5W4fUMueS7nX2Jl2AHkeUMyKGrOj9z6AWY/SNHWbJKhVkz5gA07x+7X3gamE2bKQkuXLuNMoJI9WJvEUsq5Nx0VwxOkpb+5mePYdUJK+2llFDaHMx1I/CSbfGBKaka9xjInPRuHbMEsw06Rks6LvTTco7FZYKDpEKYIgzvaHOLCaIgVY2MPl0Lj2OTKbMAL2HT+ucdDDVI0JhqXV/1+frHZqra3geEHugrl0dqTKcMpIK6gjQgjnF/K7UapRZrPbnsYHJlUpEQ3SF5opx0UYc2TH06Cud2m1B2Cj4mKus40q5m80gfu6RRwogHy9Rll3Jjk6ezG7MWPUkk/ON/wCxThunmYck2ZLVnMyZqRf2WsNI+fI+mOxGWVwmUGBB7yabEEHVtIOPZNNug4l0MtNFVQrcgAAD/jHn9nJe5BDcnU5W9GI3994lhQbgxwuvhPtD5jrBWKGnJHteMDmLBh6jY+6B/FKgg5lPoRsR0MEM3peBOtcgs33bm4/MecMitHLsHOIMcQhGta5IIvYhgPSG6Gqkvb7Ka38LIfloYh4pN7ubMsQVZVcXFxvY6HnD1LRuQGIRb7XQj6NEeRK9lkE2tBNRT5Km3dzVHPOj/XUQV0sqQy3ABHv0gJoZc8exMlj3zB+sWuarKkF5ZB00dh9UhT0ri9nOLfgIFm05NldddgH1iHUY1TIbGYb8ha9/TSByn4dZTcy0bW/+WIGv9yJ6Yc4t9hK02+1H/LC3GUn2qBdpaRY/+Kqf8Z/lMKIv7LN/0En/AO0f8kKB9h/3m8n8EGopXmXJVTm3upa/r1hUOGFL3tr+6qge4QN1nb3RD2Zc9v7qL9Wgcr+3a/8AkqY/35lvko/OGrG/gc8i8s1JrCI7TQIxWt7Y6x/YWVLH8JY/Fj+UUlXx/XTN6hx5JZP+EQagwfcRu+L1qtKdCAAykam2484xCsSxI84Hp9dMmG7uz/xMW+pi6pHzSl8tPhF3pXTomzU1Y08QqsaRLmi0RZouNBeLn0SrsrxCvDsnQ9YcI/d+sRRxOSuyhyojCPbmJiSm5A/KHO4br9P0hiwP5Mc0VxBjyLFqS+5+Ajz9hEDL0z8He4ivj6T7D8WM7DQGOZpbupPloR8jHzrOp7Rr/wD/AD1XECql35o1vUEH6CA9twdM5u1o3ANDVTcgEDUbHmI6laqD5Ryz5T1BjF2KIZqztMFuh5H/ABinm07TC2UZtTsPqNwYIXZSCrWN+R/KBnGmRDdHmqw0zAGw8mbZgPODs1dgRxdhUz/JEFcxBU/ey5hmGnkI9pOE6tmZTMKSirZGvZgSLLYeRibXSpxcmW47xrEkt4io/DfYE/SLCpkVgVAXlBdNWJve/K0QZncj2sOPhjTfkzqbW4nRTu7nzWt91tGRgOYNvlvExuP6xb2mA6c1UxK7QEsJFpgmC7X5eK3TpAfOfU+kQZJPkbxSC+l7SKorclD/AHQPpCldq9SCt0lm9+TD84EadvAYiLM1T1P0jlKR3FGljtTnf6NP979YUAwaFHc2ZSAmfIZGKsCpHIw3G44tw5RsxyU8pV/HNzFj6KDp74HqjhqgUH/On9xcqj0IOkerW6R5id9GYBbw6tKx5RoFJw7RZyofIVIzB7m2YXFmtYwVYTwrRONZqKQdmK/rHOLugk1VmQScGduUWtPhbypZzDQnncco2mn4SpEF1myv5x9Ir+J8Np3opySixm2uulgCp6jla8dilxmrOnuOjHXlEdB7v1MRJzDqT6bQ/LkF7Xvb5xIWlA5frHqkfRTSB44sNIVZh/3l36REznzgYLjaCl9W0TBaPDKHWIne+Y+cLvBzf4CCckjODJWQCGplSBDO+wY+sIU/4iBHcr6N4ryIDNqfgN4PexavyYgU9kTJZHvXUfnAMHA2uYvuAMQyYlT7AFsv8wI+toCSVBbPqSmbwKfKHioYRGol8C+ke98V5Ej5xG1vQIxNkgsRrfckHYRFq1VQAFzX0CjUk++LSXMQ7C1/cYeaWvIawXKjkjF8doklVQLtMllgb2ZQEUbBSR4gTeH8QxWk0AqZkxtPCHXf3C8anW4Ok1bTEXawuASPjGWcSscKbPMSVMLkhJpyh9SbDQXAHwiTLDyj1sXqVOKUtUAuN16zJyqgICaG5J19/OINRufQQhKJmXO7EsfUmHamT4m9B+cefNbG8hU6/Zn0/KISp4k9/wBIt5FP9mfQ/SISSPGnoY7iZyJQSFE0U8eRvAzkXtRg02a2uYjzB+rn8olU/CexfXyPi+unygynoFF7RWTKpjpe3ppF7zvwJkm+3+2hinwtJdzYAnU3tcnzjpyOvwH5wOcZ8RTKVAZYUk82BP5iMwxHiyqn3zzmt+FfCvwWA3LYDqGjXMR4mp5I8c1ARyvmb4CBbE+1GWNJUtn828K/AaxmxMeQaiLc2EFLWZyxKhMxJAGwBPK/nD7tb1iprJxTKF0sB6xYSJmYAnfL9Y9THL+kjkvI6o9/nDc+kzajeHEhyGgFPMnZTYjX3Rz+2r0i2qaZXXUe/nA4w3hOSco9DIxTJMyvvsIaad7z8oacRzE0s07oaoo7L3gh7PqYzMSpRsBMDH0XxH6QOiCHs+mlcSpiDbx29xBB+UYm32a+j6sppgC6+7eOl8UNYeubQ7ROUW0EbJ0ydbGRSquvPrEWrxaVTpmmzFlrf2nIUe4mKnj/AIgmUlL3krKWJy+IEgX5gAjX1vHzbxPjc+qm5p815h5Bj4VGuiqNF9wjOw0jWeNe3JUBShXMf9M48I/gTnz1MYhieKTKiY0yc7THbdmJJ9Ndh5Q04ygWJ1ji9/8ACAl8DYoLeFZveABtSunu5ReT6G7P6D6RScFr9mzcw/5CDKUoYOTvYfSJMkV2Wxf0oZXD/sW9D9IrpeHfap/CfyguWSP2dvQxCSQO/T+D8xAVs3wNjC4UFHcDpHkcb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9462" name="AutoShape 5" descr="data:image/jpeg;base64,/9j/4AAQSkZJRgABAQAAAQABAAD/2wCEAAkGBhQSERQUExQWFBUVGBcZGBgWGBUVFRcXFhcXGBcXFhcXHCceFxojGRQVHy8gJCcpLCwsFR4xNTAqNSYrLCkBCQoKDgwOGg8PGiwkHyUpLCwsKSwsLCwsLCksLCwsLCksKSwsKSwsLCkpLCwsLCksKSwsLCksLCwsLCwsLCwsKf/AABEIALwA0gMBIgACEQEDEQH/xAAcAAABBQEBAQAAAAAAAAAAAAAGAAMEBQcCAQj/xABJEAACAAQEAwUFBQUDCgcBAAABAgADBBEFEiExBkFRBxMiYXEygZGhsSNCUsHRFGJykvAVguEzQ1NUc6Ky0uLxFhckNESTwgj/xAAaAQADAQEBAQAAAAAAAAAAAAACAwQBAAUG/8QALBEAAgICAgEDAgQHAAAAAAAAAAECEQMhEjFBBBNRImEFcYGRFDJCUnLB0f/aAAwDAQACEQMRAD8ADKvBlb2kB92vxioqeFkPskr8xGuV/DWgIGhvb3RRVWAkcoXTQ38zK6jh+Yu1m9ND8DECZIZdwR6xpdThJHKK2fQciI3kzOKYB5o67wwSVeCqfu29NIqp+DkbH4x3JGcWVsdZzHsyWVNjHEGAe3iwwziCopzeVNdPIE2+G0V0ehb7RxweU/aDV1ktqQylnNNFrr4W63tsYMsB7TZtEkqnqqZgJR0bVWta1rHQ/GATs6w2bKxGnZ5boDexZSL3BtvG4VVIswFXUMOjAEfOFuXBhxjHIrskSe1rD2TMZuXqGBBEAnaN2tSnlBaSYrO2gIuQgO7HTeJGK9nNLMuUzST+4br/ACnSAjEezybKYtLaXNt0IDfysYL3EzVjcT2XjOIoA1pU5fIC5+FoO+Ccam1AJeT3VtN9z5CM2kVLSSBNV5ZHRbfIEQc8E1zzXurywNt/GR5qecbKmjF+RoKCO1Oo9R9Y5Ee/qPrCwxzEHtUt/CsPzB4Jf8TRziI/9Qf4Fhxh4Jf8TQuQaO7aQskOFYVoJAs9SJdING9IihYl0Y3hkOxU+iTT7CFKHjPpHsmFL9s+kOYlDhhR1CgTaArF6Fpc5AhvLa9w2tuehiPNpFbeLzHpVlQ/hI/SKkkbxD6XI5xdlOR3srKfh6VMmhXYKDfpc+QvEfiDs7MsF5Zzp8GH6iLvBsF7yoE03snP8h79T6R3xF2h01LM7tnUkXDC+xHKF5c8ub9vf/RcE5KjOzwg77ZR8/kBEefwWiozO5OUE2C2BsNrnzIHviQ/GM9+8aQAqOSssd2S75jfS/IkwQYxK/YcNM2sbvaiapWXJ2QO5GXQfhNjFOJZO5NePH7mZvSzjFuUv9bMN4josk4AD2th74vcH7KKyfYlMgPW23WCCqwSVOmy++UkqBdrNlubX0G/peC39tUBV7yZMtYBc4lrYcrLrDpTd/TFv8jIxio1OdV+4P0PYrJl2NTUovlcX+EE+FcAYctxLDTGUXuQQvxtEump/EFlpLVjtezMTbq2sXeCS2HfKxucoJ10v0HSEx9RLkk0l9rth5MGHhKm20v0BziSX/6yjPTux8Q8XFdVrLVnY2VQST5CKvirSfTnoZP/AOoB+0TiXvZ60sskKDdzewLch7obnX1EP4XrHL/JlfxPx7OqCySry5W3RmHmd4FQrjxAk6+d/fGgcLcKCe2XQnnpGjUnZTJA1NutoSj1XVbMGlV89CCSXVfuP4lK9LGCThSfRzZ6OFaRNQhsoJyNbpf6RpmKdk8rK2RjexsDbeMdxnAp1LPzKpAU7gdIK0DXlG20lYH2iYRAvwNWCdIDr6H1G8FB2jQSXX/+4H+zH1hxl8CfxmOcSX7df9mPrDn+bT+M/SAkEjtRHoWO1WFaNRjEsS6bn6RFyRLpRv6QyHYqfQ/K5R5L9ox1L2EJPaMOYochQoUYaD2Nsz07HKUax0O4NoyThutqcRqO6lsyqPaOoCKDqx841XivEXl04KoXLMEbLug5t/XWIfCppaOldwwU2MyYWGV7G5UEdLco8zCpYItvyNk+T410d8VYwmG0WVL5rZV11ud2J6xlGA8JiunAuw7yYSdStgOpvqTFjOrGxKq75wxkA2VTe1h95rDQQU8GcOrNqTOawElri3hzN90gfdUARbhxLjb8iXklGX09lvh/DNNhUiZUT3zCWtyzAaAfdQdSdLc4ynE+IHxOes6YCEzAy05Iim6j12J8zHHa1x8cSqRR07Xp5b2uP87M2L+arrb3npFzw3ggElbLck2BvyGlrQUqWkVQcpy5SdhdwnQ52IDlSAToB03sd4Ip+CEptImsCSTMlgG1thl29YocDUI4N720NtBc6aH3wVVE8lDY9dBzube/YwcH9zMiddWZ9gk12BnhVX7QqoGY2tfUX5WggwSmmie7M9w6m9zbTlYGLOiwds4zCy69PoID+LK3NVZU0yoRppbMf0HzjFHGpclt/LJI4cs3xk6sY7Rqoy5auupCyyPUM0ZXw7h8+pn5Qpzsbk2JYknqdo27FMHD0TS2bMzpkRTrew1a3UG5vHXZtwW1MhmTdWIsumw/WEzyc2U4fSL0qau9lrwRwgaVbuQWI1/7wXWinrcWWXp3qJ/EL/nEeTxjLzhHtrtMU3Qnoean4jzgo0g5xlLZcVLWilxHDZbglkU+ovE56jMYg4tVZVMJn8j8cWtAJw9TClrJ8hdEmeNByB5iCw7GBCknGZiCEX0Rr/4wYk6QxdCpqpEzEz9rL85f5iHiPsk/jMQcVrl7yXbWyWNthtudojyeJJLAS84DB+emnrAtnJPReoNIbnTAqsx2AJPoBeO5MwEQ3XVsuWpMwgA8tyfIDnGoFgxLx6kcgB5zkm1sx1JiwQSfwTx6Mf1iZw2lJMR2kSwliMwZQLEAi48jFvRSFAy20G19Tqb7mHp7qhDRQK0nrUD+8f1hxXkjXvKlfe0Eq0629kfCPDSqbgqLEW+MECCn7ZJOoqp1jtq20KLZeDqcAABrDQeKFBcjOLIuPUyzKSartlBN77WswNvlaMx4umoUIRx48iTLnMbDawHMWHxgVru0ivdSn7QWU8iqfpA3U43UM2Ym5ve4AGo05RBPHPlp6PQxLD/NK7N34QxiWqrToFNxYLla59RaKHtg44FHKahpyBPnC89k0yIdkH7zD4D1jOcD7Q62kmGZLyliLXdM39GKCZOadOadOLO7sWYtuxJuYLFhWO2D6pxnK4LQScH8Mso79wNR4PU6D6xpEusyqkhSLKMt1+ZJ9bwCHjlP2dZKyMpQAAh7j4W8z8Y9k8VJcaN57b+VoJKTpsHAk0+Wvg13DJKqqsTYWJP+MTq7G5ZUJKtm67Ael4zyj4kpyo+2mNoNHBsPIAaWiLj/ABCJjBlYDQXK6E+sOdR8lrw8Y8rT/UOMS7RllkIuuQEMb6E2t74zPEuI2Mx5n4j8ukU2NYmzbEqq/wBaxQ1mLEjQ+6J1beiVJR2fVmDVsubISYtjnRSptyIvv63i0pdowjsKxqpd2k5iZCXY31sW0Ci+wuL6ecbxIg0vqoCe1fyDvG3DK1EpiFGYgi49r1HmID+HeE2ExQofIAA4mX1I+8D1jTa+qCgc44p6nPrlsI2VdBwbUeVAZxTxGtCVl7sRoIH5/GbTE8ctgv4hrb1G8T+JaTva2acodhJyi+pAa4OXo3nAHW0LUyTGTMirLbSZcgsNjruT89IDVD256DXhOSDMmTTtsPQc/jeC/BJqzmOh02uNDbpGf8DUlVUSbqGysPCT4Rfr52Mapw5hcyTKVZxVnAF2UWueZtyjUr0Tz+nb7JMynUDURnnFeDqZmaWNfKNHxCXdbQL43KyWIHK0BKNPQWKVrYFpjFRTqCrHJsVbWx8jygm4eppVSDMmMXYbqdh69R8oA+Isca5QKLHca/1eJ+AYn3UySbkK1g46Ei3yP1gkBJbNOepWWLCwA2A0EeUONqWIvFRiUkkaRFwfC2LmOjJqQMoriHsp7gR0N4gSphWJMmfdj6RUnZL0SYUeXhRgR8df2Y/4h84X7BM8vjF7+zGPe4MS2ysof2Wb0+ceGVNH3TF/3MIyI6zgYnTHG6n4Q3S1xvqLwRVNJcRCwjCyzHTa/wAoNS0C0WFPO8A0tcaXFoZn166g3iMHYZ1JJYbe/r0hudSqwAHLe3OF9jehqorMwt/XxipnDSJb21GxEMT9WAGuwhsNAT2jauxHDu6oZk4jWY/+6mnwuTGuLVC176RnnZxb+zZKdFIPvJMXOA4neaZEzdfZv94QtydjvbTii8GPSVb7W6dC6sFPo1rRS49PRFefSODMtrZiVP7tr2i2xQvkIUBvIxl+N0p7xQgMl762N0Ouum1o5vVDseJVyv8AQsOGMUmTHnTp4sxsNPL/ALw/h9ElfUP34DSJIu+bbMRoL9QNfKK7Fq/u1EtPE7WUW5sYPeHOFlk0ay5l2LHPMA3mMdSD5cre6BiblnxjQxhOIsEmT1UJTgCXTpazTADYMo5AnbrvBJw9XNMkgv7QJBttfe1+dr290DeP1vdlGYgTXOWTKuPBfQsQOYHwi6oq1JaIgOgsL9SdyfUwyMqZNOPKJOrZhJAGw39Ip8WkllPLSHqunnzHIYqqE2AW98v7xPM+W0U+NYrKlutNJ+4CXtsumg9Yxt2ZCKSQAYzTPLLGwub6kXt6RRUU51lkObuWzgHQhdr+nOL3iGaGYm1yPW2nlzgdwzPPnhdmd1QX5gnX5RoEjcsGpzMky2bcop+UXlDRhbm0cUFMERVGygAe4RNSOivqEyeqOHpwYgpTsJum1otI8yw+hLFlhR7CjTT5+nYERyiM2Fkco06bhytyiHMwQdIVQ+zOGobco8/Y/KDqfgXlEWbgluUZRtgf+yCIc+dLl3FwrEE+cGMzB7coDeIKRO+01KjXbeOjjcnSO5JbZQCQ0wlmG5v5kDaOJtSJZsf8Ys5af9op8QpizMT00/r0jckVB0HBuWyBUvdyRziWlEoB1u3Loeo/rpEKmpizAbDrEqdV5TlAsOZ398Z9jTTezTiDLLMpjsfrsYvsZn2YOpysuoPMRl+EVHczZb5gQbAkbEDYwdYpXCZLBGtxC2h8JaJc7tIyi01gD16/CKBuImqXPcqzsTZdDqfIdIgp2eVlScySsqnUM7BRbqBv8o13gDhCnoJYzENOI8THa/RfKCWKb3Q7JNqOkVnBvAryiKirs023hXkvugsqMVyqSLaD+hFP2j8ZpQ05ckFzoi9WMfPuIdo1bNJ+1yA8lFvnGRi30RyyJbl2bFiFciTf8oJmIVBCKB4u4QnYfh01J6xodHg0vuO7YZrrZidzpqbxjPZLhU15jVE+TMDAAI7Iyggj2rkWJ843IXVBbe0FXHsyeTklxAfiLBml+GXVT0T8Ocmw8mOtvK8CjVCSgVQ6nc7knqTBPxvTnKXZiB1F7e+MnasYzSpNx1haex0tRLyuqGCMRY3HSLPsowYTagzHQfZC4JFxmbmPMCK3AqI1tTLplPdhgxLEE3yKWtYctI1nhzBBSyhLAW49orexYbnXWDZMX8sw/LiJKaJEkxsOxUh6FChQ8WKFChRxwG97DiawD0XE17AwVYZiAYQuxzRYNKERnkAmIOPcUSqdlVrkkXFrW+Jitm8ai6qklphY6ZSDfzFo47iywxrLKkPMt7IJ/SMYrKksxJ3JJ+Malx5Mmrh4d17vvXC5SfEALnUW8oyF5tjrF+CFRbJskrdD4a7axGxRzcnQ20jiZMW2YMc19oh4mpGViDY/K3n11jz8rbkXRpRJWHywQbbm+nTSGKTxS5gYaqPa2PvjquxNAUaV7QFidr+oiFKLzXbKPa1IBsDzjEjmxYfNbMF3F/nGt9nLy5xeU+pXVfTmPcRGV0NGVnAHff3xqvZPhLNUT6kiyABAOWc2L/Cw/mjYx5zSQ/EjTFQKAOg0iJXVgRSzGwAufSHp9TblGc9oWNO5Wlp1Z3makKCTYHaw6x6WSahEvhHXJmfdovEJqqgG5yLcIPLr740LsV7K/Yr6tVKst5Ethm32msDptsPO8NcH9kOZu9r1BAHhk3O55zCP+Ee+NVp5/dZVACoLBQoACgbCwtp5C0TQxScbZ5mXDLJJyQQ+6PDaI+bQHMWB9APlHjvYHpb5xnE85yodmU6MLFQR6RnfFPZrKUtOkgWOpTax5lT+UHtOSRFdjyNMksobLpvHOFhRyyRmVfw+ZUuW63Vr8rqbW12jT6J/Ap55R58usZyK+Y1TOE4gpZZMv8K2108zzjRaQWRfID5RDuyx00TpZiVIivR4spS2g4diZ9DkKFCigUKFChRxx834edYNsBuBAoMYp1GbOl/wokxj8WsIK+HJ4mhJl2F/ukAfECB9uUVtBrPCbqLIXFlAk2ok94MyjRlvYkNcXv5GxiJg3Bgmz5ppiyCWwygEZhyNyT1Bi+4xoqdpavNbIwNg4O1+RtFdwxTTZd/2etlqD1Obz2MD/COb5HoYvxf2IcE9/dEPtPwppKSTMdmdrjX2QFA2B1v4ozCc0ap2rpN7imabOWabuLqAADYHl1t8oyadHqYIcIJHj5szzS5sjz2sLrv/AFpEeqxJ2ADNcD5Q/NW/T6RAaT4rQvPivaCx5GlRJpqEsEJ0RiRm5XHKOzO7st3ZNiLH+ukcdwQh8dl3AOxPl5w3UTVKLb2tjEDTuitNUe0pmPMRUuXJAXrcmwEfTuCUK0lKkkaso8ZHNzqx+MYP2X0y/wBp0/eW0zMP4gpK/ON9m1gvrsOn9axVhilst9JByVncimZ2u2i9Of1iTIoZctmMtFDv7TAeI+p3iGMTHW0R52KG1lOUc2O/uEPuKLZYpzf2LSprlli17mK2dUM+/hHT7x9ekVdRjciSCzzFXqzEX90UdR2jyP8ANeL96xb4KN/jAPIvISUMfb2aRg1ZdSrHaJkydc5enpGd4BxWJs/KFmFbe2yG2u5AG/S0aJQsjrdCGt01+MDa7PnvW8Xlbj0SZRirxqeRLYDfYRZk9YqcVkFrkbbnrGUSrsznHGH2UlbF+8VmIFrnUanrr8o0akY5QLbCBaqSWpfOgfPbysRvfmNbGJ/D+Py5Moy3Zib3BOoHkOdo8ySabPS5Jqwic6eYiindok5Tb9jY62vmIv8A7sXP9uS2K5bcrmJjzZLE3ysLX6wKlJboF8X2Cx7TJv8AqL/z/wDRHSdpsw//AApn8/8A0QU0YQ5rKAI8aRJtmyi56c4P3WDxXwC3/me/+pTP5/8AohQXoiWHhHwhR3uszivgxufwdLlL4SSwB8RIUXA6b7xEo8SZFsSDcctN/OC//wAPTzdQ6LYeItYWG2w/WKlOEaKU32lYZjD7slcxHvW8evHL6Vdps83LD1TpQpA5W4fUMueS7nX2Jl2AHkeUMyKGrOj9z6AWY/SNHWbJKhVkz5gA07x+7X3gamE2bKQkuXLuNMoJI9WJvEUsq5Nx0VwxOkpb+5mePYdUJK+2llFDaHMx1I/CSbfGBKaka9xjInPRuHbMEsw06Rks6LvTTco7FZYKDpEKYIgzvaHOLCaIgVY2MPl0Lj2OTKbMAL2HT+ucdDDVI0JhqXV/1+frHZqra3geEHugrl0dqTKcMpIK6gjQgjnF/K7UapRZrPbnsYHJlUpEQ3SF5opx0UYc2TH06Cud2m1B2Cj4mKus40q5m80gfu6RRwogHy9Rll3Jjk6ezG7MWPUkk/ON/wCxThunmYck2ZLVnMyZqRf2WsNI+fI+mOxGWVwmUGBB7yabEEHVtIOPZNNug4l0MtNFVQrcgAAD/jHn9nJe5BDcnU5W9GI3994lhQbgxwuvhPtD5jrBWKGnJHteMDmLBh6jY+6B/FKgg5lPoRsR0MEM3peBOtcgs33bm4/MecMitHLsHOIMcQhGta5IIvYhgPSG6Gqkvb7Ka38LIfloYh4pN7ubMsQVZVcXFxvY6HnD1LRuQGIRb7XQj6NEeRK9lkE2tBNRT5Km3dzVHPOj/XUQV0sqQy3ABHv0gJoZc8exMlj3zB+sWuarKkF5ZB00dh9UhT0ri9nOLfgIFm05NldddgH1iHUY1TIbGYb8ha9/TSByn4dZTcy0bW/+WIGv9yJ6Yc4t9hK02+1H/LC3GUn2qBdpaRY/+Kqf8Z/lMKIv7LN/0En/AO0f8kKB9h/3m8n8EGopXmXJVTm3upa/r1hUOGFL3tr+6qge4QN1nb3RD2Zc9v7qL9Wgcr+3a/8AkqY/35lvko/OGrG/gc8i8s1JrCI7TQIxWt7Y6x/YWVLH8JY/Fj+UUlXx/XTN6hx5JZP+EQagwfcRu+L1qtKdCAAykam2484xCsSxI84Hp9dMmG7uz/xMW+pi6pHzSl8tPhF3pXTomzU1Y08QqsaRLmi0RZouNBeLn0SrsrxCvDsnQ9YcI/d+sRRxOSuyhyojCPbmJiSm5A/KHO4br9P0hiwP5Mc0VxBjyLFqS+5+Ajz9hEDL0z8He4ivj6T7D8WM7DQGOZpbupPloR8jHzrOp7Rr/wD/AD1XECql35o1vUEH6CA9twdM5u1o3ANDVTcgEDUbHmI6laqD5Ryz5T1BjF2KIZqztMFuh5H/ABinm07TC2UZtTsPqNwYIXZSCrWN+R/KBnGmRDdHmqw0zAGw8mbZgPODs1dgRxdhUz/JEFcxBU/ey5hmGnkI9pOE6tmZTMKSirZGvZgSLLYeRibXSpxcmW47xrEkt4io/DfYE/SLCpkVgVAXlBdNWJve/K0QZncj2sOPhjTfkzqbW4nRTu7nzWt91tGRgOYNvlvExuP6xb2mA6c1UxK7QEsJFpgmC7X5eK3TpAfOfU+kQZJPkbxSC+l7SKorclD/AHQPpCldq9SCt0lm9+TD84EadvAYiLM1T1P0jlKR3FGljtTnf6NP979YUAwaFHc2ZSAmfIZGKsCpHIw3G44tw5RsxyU8pV/HNzFj6KDp74HqjhqgUH/On9xcqj0IOkerW6R5id9GYBbw6tKx5RoFJw7RZyofIVIzB7m2YXFmtYwVYTwrRONZqKQdmK/rHOLugk1VmQScGduUWtPhbypZzDQnncco2mn4SpEF1myv5x9Ir+J8Np3opySixm2uulgCp6jla8dilxmrOnuOjHXlEdB7v1MRJzDqT6bQ/LkF7Xvb5xIWlA5frHqkfRTSB44sNIVZh/3l36REznzgYLjaCl9W0TBaPDKHWIne+Y+cLvBzf4CCckjODJWQCGplSBDO+wY+sIU/4iBHcr6N4ryIDNqfgN4PexavyYgU9kTJZHvXUfnAMHA2uYvuAMQyYlT7AFsv8wI+toCSVBbPqSmbwKfKHioYRGol8C+ke98V5Ej5xG1vQIxNkgsRrfckHYRFq1VQAFzX0CjUk++LSXMQ7C1/cYeaWvIawXKjkjF8doklVQLtMllgb2ZQEUbBSR4gTeH8QxWk0AqZkxtPCHXf3C8anW4Ok1bTEXawuASPjGWcSscKbPMSVMLkhJpyh9SbDQXAHwiTLDyj1sXqVOKUtUAuN16zJyqgICaG5J19/OINRufQQhKJmXO7EsfUmHamT4m9B+cefNbG8hU6/Zn0/KISp4k9/wBIt5FP9mfQ/SISSPGnoY7iZyJQSFE0U8eRvAzkXtRg02a2uYjzB+rn8olU/CexfXyPi+unygynoFF7RWTKpjpe3ppF7zvwJkm+3+2hinwtJdzYAnU3tcnzjpyOvwH5wOcZ8RTKVAZYUk82BP5iMwxHiyqn3zzmt+FfCvwWA3LYDqGjXMR4mp5I8c1ARyvmb4CBbE+1GWNJUtn828K/AaxmxMeQaiLc2EFLWZyxKhMxJAGwBPK/nD7tb1iprJxTKF0sB6xYSJmYAnfL9Y9THL+kjkvI6o9/nDc+kzajeHEhyGgFPMnZTYjX3Rz+2r0i2qaZXXUe/nA4w3hOSco9DIxTJMyvvsIaad7z8oacRzE0s07oaoo7L3gh7PqYzMSpRsBMDH0XxH6QOiCHs+mlcSpiDbx29xBB+UYm32a+j6sppgC6+7eOl8UNYeubQ7ROUW0EbJ0ydbGRSquvPrEWrxaVTpmmzFlrf2nIUe4mKnj/AIgmUlL3krKWJy+IEgX5gAjX1vHzbxPjc+qm5p815h5Bj4VGuiqNF9wjOw0jWeNe3JUBShXMf9M48I/gTnz1MYhieKTKiY0yc7THbdmJJ9Ndh5Q04ygWJ1ji9/8ACAl8DYoLeFZveABtSunu5ReT6G7P6D6RScFr9mzcw/5CDKUoYOTvYfSJMkV2Wxf0oZXD/sW9D9IrpeHfap/CfyguWSP2dvQxCSQO/T+D8xAVs3wNjC4UFHcDpHkcb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9463" name="AutoShape 7" descr="data:image/jpeg;base64,/9j/4AAQSkZJRgABAQAAAQABAAD/2wCEAAkGBhQSERQUExQWFBUVGBcZGBgWGBUVFRcXFhcXGBcXFhcXHCceFxojGRQVHy8gJCcpLCwsFR4xNTAqNSYrLCkBCQoKDgwOGg8PGiwkHyUpLCwsKSwsLCwsLCksLCwsLCksKSwsKSwsLCkpLCwsLCksKSwsLCksLCwsLCwsLCwsKf/AABEIALwA0gMBIgACEQEDEQH/xAAcAAABBQEBAQAAAAAAAAAAAAAGAAMEBQcCAQj/xABJEAACAAQEAwUFBQUDCgcBAAABAgADBBEFEiExBkFRBxMiYXEygZGhsSNCUsHRFGJykvAVguEzQ1NUc6Ky0uLxFhckNESTwgj/xAAaAQADAQEBAQAAAAAAAAAAAAACAwQBAAUG/8QALBEAAgICAgEDAgQHAAAAAAAAAAECEQMhEjFBBBNRImEFcYGRFDJCUnLB0f/aAAwDAQACEQMRAD8ADKvBlb2kB92vxioqeFkPskr8xGuV/DWgIGhvb3RRVWAkcoXTQ38zK6jh+Yu1m9ND8DECZIZdwR6xpdThJHKK2fQciI3kzOKYB5o67wwSVeCqfu29NIqp+DkbH4x3JGcWVsdZzHsyWVNjHEGAe3iwwziCopzeVNdPIE2+G0V0ehb7RxweU/aDV1ktqQylnNNFrr4W63tsYMsB7TZtEkqnqqZgJR0bVWta1rHQ/GATs6w2bKxGnZ5boDexZSL3BtvG4VVIswFXUMOjAEfOFuXBhxjHIrskSe1rD2TMZuXqGBBEAnaN2tSnlBaSYrO2gIuQgO7HTeJGK9nNLMuUzST+4br/ACnSAjEezybKYtLaXNt0IDfysYL3EzVjcT2XjOIoA1pU5fIC5+FoO+Ccam1AJeT3VtN9z5CM2kVLSSBNV5ZHRbfIEQc8E1zzXurywNt/GR5qecbKmjF+RoKCO1Oo9R9Y5Ee/qPrCwxzEHtUt/CsPzB4Jf8TRziI/9Qf4Fhxh4Jf8TQuQaO7aQskOFYVoJAs9SJdING9IihYl0Y3hkOxU+iTT7CFKHjPpHsmFL9s+kOYlDhhR1CgTaArF6Fpc5AhvLa9w2tuehiPNpFbeLzHpVlQ/hI/SKkkbxD6XI5xdlOR3srKfh6VMmhXYKDfpc+QvEfiDs7MsF5Zzp8GH6iLvBsF7yoE03snP8h79T6R3xF2h01LM7tnUkXDC+xHKF5c8ub9vf/RcE5KjOzwg77ZR8/kBEefwWiozO5OUE2C2BsNrnzIHviQ/GM9+8aQAqOSssd2S75jfS/IkwQYxK/YcNM2sbvaiapWXJ2QO5GXQfhNjFOJZO5NePH7mZvSzjFuUv9bMN4josk4AD2th74vcH7KKyfYlMgPW23WCCqwSVOmy++UkqBdrNlubX0G/peC39tUBV7yZMtYBc4lrYcrLrDpTd/TFv8jIxio1OdV+4P0PYrJl2NTUovlcX+EE+FcAYctxLDTGUXuQQvxtEump/EFlpLVjtezMTbq2sXeCS2HfKxucoJ10v0HSEx9RLkk0l9rth5MGHhKm20v0BziSX/6yjPTux8Q8XFdVrLVnY2VQST5CKvirSfTnoZP/AOoB+0TiXvZ60sskKDdzewLch7obnX1EP4XrHL/JlfxPx7OqCySry5W3RmHmd4FQrjxAk6+d/fGgcLcKCe2XQnnpGjUnZTJA1NutoSj1XVbMGlV89CCSXVfuP4lK9LGCThSfRzZ6OFaRNQhsoJyNbpf6RpmKdk8rK2RjexsDbeMdxnAp1LPzKpAU7gdIK0DXlG20lYH2iYRAvwNWCdIDr6H1G8FB2jQSXX/+4H+zH1hxl8CfxmOcSX7df9mPrDn+bT+M/SAkEjtRHoWO1WFaNRjEsS6bn6RFyRLpRv6QyHYqfQ/K5R5L9ox1L2EJPaMOYochQoUYaD2Nsz07HKUax0O4NoyThutqcRqO6lsyqPaOoCKDqx841XivEXl04KoXLMEbLug5t/XWIfCppaOldwwU2MyYWGV7G5UEdLco8zCpYItvyNk+T410d8VYwmG0WVL5rZV11ud2J6xlGA8JiunAuw7yYSdStgOpvqTFjOrGxKq75wxkA2VTe1h95rDQQU8GcOrNqTOawElri3hzN90gfdUARbhxLjb8iXklGX09lvh/DNNhUiZUT3zCWtyzAaAfdQdSdLc4ynE+IHxOes6YCEzAy05Iim6j12J8zHHa1x8cSqRR07Xp5b2uP87M2L+arrb3npFzw3ggElbLck2BvyGlrQUqWkVQcpy5SdhdwnQ52IDlSAToB03sd4Ip+CEptImsCSTMlgG1thl29YocDUI4N720NtBc6aH3wVVE8lDY9dBzube/YwcH9zMiddWZ9gk12BnhVX7QqoGY2tfUX5WggwSmmie7M9w6m9zbTlYGLOiwds4zCy69PoID+LK3NVZU0yoRppbMf0HzjFHGpclt/LJI4cs3xk6sY7Rqoy5auupCyyPUM0ZXw7h8+pn5Qpzsbk2JYknqdo27FMHD0TS2bMzpkRTrew1a3UG5vHXZtwW1MhmTdWIsumw/WEzyc2U4fSL0qau9lrwRwgaVbuQWI1/7wXWinrcWWXp3qJ/EL/nEeTxjLzhHtrtMU3Qnoean4jzgo0g5xlLZcVLWilxHDZbglkU+ovE56jMYg4tVZVMJn8j8cWtAJw9TClrJ8hdEmeNByB5iCw7GBCknGZiCEX0Rr/4wYk6QxdCpqpEzEz9rL85f5iHiPsk/jMQcVrl7yXbWyWNthtudojyeJJLAS84DB+emnrAtnJPReoNIbnTAqsx2AJPoBeO5MwEQ3XVsuWpMwgA8tyfIDnGoFgxLx6kcgB5zkm1sx1JiwQSfwTx6Mf1iZw2lJMR2kSwliMwZQLEAi48jFvRSFAy20G19Tqb7mHp7qhDRQK0nrUD+8f1hxXkjXvKlfe0Eq0629kfCPDSqbgqLEW+MECCn7ZJOoqp1jtq20KLZeDqcAABrDQeKFBcjOLIuPUyzKSartlBN77WswNvlaMx4umoUIRx48iTLnMbDawHMWHxgVru0ivdSn7QWU8iqfpA3U43UM2Ym5ve4AGo05RBPHPlp6PQxLD/NK7N34QxiWqrToFNxYLla59RaKHtg44FHKahpyBPnC89k0yIdkH7zD4D1jOcD7Q62kmGZLyliLXdM39GKCZOadOadOLO7sWYtuxJuYLFhWO2D6pxnK4LQScH8Mso79wNR4PU6D6xpEusyqkhSLKMt1+ZJ9bwCHjlP2dZKyMpQAAh7j4W8z8Y9k8VJcaN57b+VoJKTpsHAk0+Wvg13DJKqqsTYWJP+MTq7G5ZUJKtm67Ael4zyj4kpyo+2mNoNHBsPIAaWiLj/ABCJjBlYDQXK6E+sOdR8lrw8Y8rT/UOMS7RllkIuuQEMb6E2t74zPEuI2Mx5n4j8ukU2NYmzbEqq/wBaxQ1mLEjQ+6J1beiVJR2fVmDVsubISYtjnRSptyIvv63i0pdowjsKxqpd2k5iZCXY31sW0Ci+wuL6ecbxIg0vqoCe1fyDvG3DK1EpiFGYgi49r1HmID+HeE2ExQofIAA4mX1I+8D1jTa+qCgc44p6nPrlsI2VdBwbUeVAZxTxGtCVl7sRoIH5/GbTE8ctgv4hrb1G8T+JaTva2acodhJyi+pAa4OXo3nAHW0LUyTGTMirLbSZcgsNjruT89IDVD256DXhOSDMmTTtsPQc/jeC/BJqzmOh02uNDbpGf8DUlVUSbqGysPCT4Rfr52Mapw5hcyTKVZxVnAF2UWueZtyjUr0Tz+nb7JMynUDURnnFeDqZmaWNfKNHxCXdbQL43KyWIHK0BKNPQWKVrYFpjFRTqCrHJsVbWx8jygm4eppVSDMmMXYbqdh69R8oA+Isca5QKLHca/1eJ+AYn3UySbkK1g46Ei3yP1gkBJbNOepWWLCwA2A0EeUONqWIvFRiUkkaRFwfC2LmOjJqQMoriHsp7gR0N4gSphWJMmfdj6RUnZL0SYUeXhRgR8df2Y/4h84X7BM8vjF7+zGPe4MS2ysof2Wb0+ceGVNH3TF/3MIyI6zgYnTHG6n4Q3S1xvqLwRVNJcRCwjCyzHTa/wAoNS0C0WFPO8A0tcaXFoZn166g3iMHYZ1JJYbe/r0hudSqwAHLe3OF9jehqorMwt/XxipnDSJb21GxEMT9WAGuwhsNAT2jauxHDu6oZk4jWY/+6mnwuTGuLVC176RnnZxb+zZKdFIPvJMXOA4neaZEzdfZv94QtydjvbTii8GPSVb7W6dC6sFPo1rRS49PRFefSODMtrZiVP7tr2i2xQvkIUBvIxl+N0p7xQgMl762N0Ouum1o5vVDseJVyv8AQsOGMUmTHnTp4sxsNPL/ALw/h9ElfUP34DSJIu+bbMRoL9QNfKK7Fq/u1EtPE7WUW5sYPeHOFlk0ay5l2LHPMA3mMdSD5cre6BiblnxjQxhOIsEmT1UJTgCXTpazTADYMo5AnbrvBJw9XNMkgv7QJBttfe1+dr290DeP1vdlGYgTXOWTKuPBfQsQOYHwi6oq1JaIgOgsL9SdyfUwyMqZNOPKJOrZhJAGw39Ip8WkllPLSHqunnzHIYqqE2AW98v7xPM+W0U+NYrKlutNJ+4CXtsumg9Yxt2ZCKSQAYzTPLLGwub6kXt6RRUU51lkObuWzgHQhdr+nOL3iGaGYm1yPW2nlzgdwzPPnhdmd1QX5gnX5RoEjcsGpzMky2bcop+UXlDRhbm0cUFMERVGygAe4RNSOivqEyeqOHpwYgpTsJum1otI8yw+hLFlhR7CjTT5+nYERyiM2Fkco06bhytyiHMwQdIVQ+zOGobco8/Y/KDqfgXlEWbgluUZRtgf+yCIc+dLl3FwrEE+cGMzB7coDeIKRO+01KjXbeOjjcnSO5JbZQCQ0wlmG5v5kDaOJtSJZsf8Ys5af9op8QpizMT00/r0jckVB0HBuWyBUvdyRziWlEoB1u3Loeo/rpEKmpizAbDrEqdV5TlAsOZ398Z9jTTezTiDLLMpjsfrsYvsZn2YOpysuoPMRl+EVHczZb5gQbAkbEDYwdYpXCZLBGtxC2h8JaJc7tIyi01gD16/CKBuImqXPcqzsTZdDqfIdIgp2eVlScySsqnUM7BRbqBv8o13gDhCnoJYzENOI8THa/RfKCWKb3Q7JNqOkVnBvAryiKirs023hXkvugsqMVyqSLaD+hFP2j8ZpQ05ckFzoi9WMfPuIdo1bNJ+1yA8lFvnGRi30RyyJbl2bFiFciTf8oJmIVBCKB4u4QnYfh01J6xodHg0vuO7YZrrZidzpqbxjPZLhU15jVE+TMDAAI7Iyggj2rkWJ843IXVBbe0FXHsyeTklxAfiLBml+GXVT0T8Ocmw8mOtvK8CjVCSgVQ6nc7knqTBPxvTnKXZiB1F7e+MnasYzSpNx1haex0tRLyuqGCMRY3HSLPsowYTagzHQfZC4JFxmbmPMCK3AqI1tTLplPdhgxLEE3yKWtYctI1nhzBBSyhLAW49orexYbnXWDZMX8sw/LiJKaJEkxsOxUh6FChQ8WKFChRxwG97DiawD0XE17AwVYZiAYQuxzRYNKERnkAmIOPcUSqdlVrkkXFrW+Jitm8ai6qklphY6ZSDfzFo47iywxrLKkPMt7IJ/SMYrKksxJ3JJ+Malx5Mmrh4d17vvXC5SfEALnUW8oyF5tjrF+CFRbJskrdD4a7axGxRzcnQ20jiZMW2YMc19oh4mpGViDY/K3n11jz8rbkXRpRJWHywQbbm+nTSGKTxS5gYaqPa2PvjquxNAUaV7QFidr+oiFKLzXbKPa1IBsDzjEjmxYfNbMF3F/nGt9nLy5xeU+pXVfTmPcRGV0NGVnAHff3xqvZPhLNUT6kiyABAOWc2L/Cw/mjYx5zSQ/EjTFQKAOg0iJXVgRSzGwAufSHp9TblGc9oWNO5Wlp1Z3makKCTYHaw6x6WSahEvhHXJmfdovEJqqgG5yLcIPLr740LsV7K/Yr6tVKst5Ethm32msDptsPO8NcH9kOZu9r1BAHhk3O55zCP+Ee+NVp5/dZVACoLBQoACgbCwtp5C0TQxScbZ5mXDLJJyQQ+6PDaI+bQHMWB9APlHjvYHpb5xnE85yodmU6MLFQR6RnfFPZrKUtOkgWOpTax5lT+UHtOSRFdjyNMksobLpvHOFhRyyRmVfw+ZUuW63Vr8rqbW12jT6J/Ap55R58usZyK+Y1TOE4gpZZMv8K2108zzjRaQWRfID5RDuyx00TpZiVIivR4spS2g4diZ9DkKFCigUKFChRxx834edYNsBuBAoMYp1GbOl/wokxj8WsIK+HJ4mhJl2F/ukAfECB9uUVtBrPCbqLIXFlAk2ok94MyjRlvYkNcXv5GxiJg3Bgmz5ppiyCWwygEZhyNyT1Bi+4xoqdpavNbIwNg4O1+RtFdwxTTZd/2etlqD1Obz2MD/COb5HoYvxf2IcE9/dEPtPwppKSTMdmdrjX2QFA2B1v4ozCc0ap2rpN7imabOWabuLqAADYHl1t8oyadHqYIcIJHj5szzS5sjz2sLrv/AFpEeqxJ2ADNcD5Q/NW/T6RAaT4rQvPivaCx5GlRJpqEsEJ0RiRm5XHKOzO7st3ZNiLH+ukcdwQh8dl3AOxPl5w3UTVKLb2tjEDTuitNUe0pmPMRUuXJAXrcmwEfTuCUK0lKkkaso8ZHNzqx+MYP2X0y/wBp0/eW0zMP4gpK/ON9m1gvrsOn9axVhilst9JByVncimZ2u2i9Of1iTIoZctmMtFDv7TAeI+p3iGMTHW0R52KG1lOUc2O/uEPuKLZYpzf2LSprlli17mK2dUM+/hHT7x9ekVdRjciSCzzFXqzEX90UdR2jyP8ANeL96xb4KN/jAPIvISUMfb2aRg1ZdSrHaJkydc5enpGd4BxWJs/KFmFbe2yG2u5AG/S0aJQsjrdCGt01+MDa7PnvW8Xlbj0SZRirxqeRLYDfYRZk9YqcVkFrkbbnrGUSrsznHGH2UlbF+8VmIFrnUanrr8o0akY5QLbCBaqSWpfOgfPbysRvfmNbGJ/D+Py5Moy3Zib3BOoHkOdo8ySabPS5Jqwic6eYiindok5Tb9jY62vmIv8A7sXP9uS2K5bcrmJjzZLE3ysLX6wKlJboF8X2Cx7TJv8AqL/z/wDRHSdpsw//AApn8/8A0QU0YQ5rKAI8aRJtmyi56c4P3WDxXwC3/me/+pTP5/8AohQXoiWHhHwhR3uszivgxufwdLlL4SSwB8RIUXA6b7xEo8SZFsSDcctN/OC//wAPTzdQ6LYeItYWG2w/WKlOEaKU32lYZjD7slcxHvW8evHL6Vdps83LD1TpQpA5W4fUMueS7nX2Jl2AHkeUMyKGrOj9z6AWY/SNHWbJKhVkz5gA07x+7X3gamE2bKQkuXLuNMoJI9WJvEUsq5Nx0VwxOkpb+5mePYdUJK+2llFDaHMx1I/CSbfGBKaka9xjInPRuHbMEsw06Rks6LvTTco7FZYKDpEKYIgzvaHOLCaIgVY2MPl0Lj2OTKbMAL2HT+ucdDDVI0JhqXV/1+frHZqra3geEHugrl0dqTKcMpIK6gjQgjnF/K7UapRZrPbnsYHJlUpEQ3SF5opx0UYc2TH06Cud2m1B2Cj4mKus40q5m80gfu6RRwogHy9Rll3Jjk6ezG7MWPUkk/ON/wCxThunmYck2ZLVnMyZqRf2WsNI+fI+mOxGWVwmUGBB7yabEEHVtIOPZNNug4l0MtNFVQrcgAAD/jHn9nJe5BDcnU5W9GI3994lhQbgxwuvhPtD5jrBWKGnJHteMDmLBh6jY+6B/FKgg5lPoRsR0MEM3peBOtcgs33bm4/MecMitHLsHOIMcQhGta5IIvYhgPSG6Gqkvb7Ka38LIfloYh4pN7ubMsQVZVcXFxvY6HnD1LRuQGIRb7XQj6NEeRK9lkE2tBNRT5Km3dzVHPOj/XUQV0sqQy3ABHv0gJoZc8exMlj3zB+sWuarKkF5ZB00dh9UhT0ri9nOLfgIFm05NldddgH1iHUY1TIbGYb8ha9/TSByn4dZTcy0bW/+WIGv9yJ6Yc4t9hK02+1H/LC3GUn2qBdpaRY/+Kqf8Z/lMKIv7LN/0En/AO0f8kKB9h/3m8n8EGopXmXJVTm3upa/r1hUOGFL3tr+6qge4QN1nb3RD2Zc9v7qL9Wgcr+3a/8AkqY/35lvko/OGrG/gc8i8s1JrCI7TQIxWt7Y6x/YWVLH8JY/Fj+UUlXx/XTN6hx5JZP+EQagwfcRu+L1qtKdCAAykam2484xCsSxI84Hp9dMmG7uz/xMW+pi6pHzSl8tPhF3pXTomzU1Y08QqsaRLmi0RZouNBeLn0SrsrxCvDsnQ9YcI/d+sRRxOSuyhyojCPbmJiSm5A/KHO4br9P0hiwP5Mc0VxBjyLFqS+5+Ajz9hEDL0z8He4ivj6T7D8WM7DQGOZpbupPloR8jHzrOp7Rr/wD/AD1XECql35o1vUEH6CA9twdM5u1o3ANDVTcgEDUbHmI6laqD5Ryz5T1BjF2KIZqztMFuh5H/ABinm07TC2UZtTsPqNwYIXZSCrWN+R/KBnGmRDdHmqw0zAGw8mbZgPODs1dgRxdhUz/JEFcxBU/ey5hmGnkI9pOE6tmZTMKSirZGvZgSLLYeRibXSpxcmW47xrEkt4io/DfYE/SLCpkVgVAXlBdNWJve/K0QZncj2sOPhjTfkzqbW4nRTu7nzWt91tGRgOYNvlvExuP6xb2mA6c1UxK7QEsJFpgmC7X5eK3TpAfOfU+kQZJPkbxSC+l7SKorclD/AHQPpCldq9SCt0lm9+TD84EadvAYiLM1T1P0jlKR3FGljtTnf6NP979YUAwaFHc2ZSAmfIZGKsCpHIw3G44tw5RsxyU8pV/HNzFj6KDp74HqjhqgUH/On9xcqj0IOkerW6R5id9GYBbw6tKx5RoFJw7RZyofIVIzB7m2YXFmtYwVYTwrRONZqKQdmK/rHOLugk1VmQScGduUWtPhbypZzDQnncco2mn4SpEF1myv5x9Ir+J8Np3opySixm2uulgCp6jla8dilxmrOnuOjHXlEdB7v1MRJzDqT6bQ/LkF7Xvb5xIWlA5frHqkfRTSB44sNIVZh/3l36REznzgYLjaCl9W0TBaPDKHWIne+Y+cLvBzf4CCckjODJWQCGplSBDO+wY+sIU/4iBHcr6N4ryIDNqfgN4PexavyYgU9kTJZHvXUfnAMHA2uYvuAMQyYlT7AFsv8wI+toCSVBbPqSmbwKfKHioYRGol8C+ke98V5Ej5xG1vQIxNkgsRrfckHYRFq1VQAFzX0CjUk++LSXMQ7C1/cYeaWvIawXKjkjF8doklVQLtMllgb2ZQEUbBSR4gTeH8QxWk0AqZkxtPCHXf3C8anW4Ok1bTEXawuASPjGWcSscKbPMSVMLkhJpyh9SbDQXAHwiTLDyj1sXqVOKUtUAuN16zJyqgICaG5J19/OINRufQQhKJmXO7EsfUmHamT4m9B+cefNbG8hU6/Zn0/KISp4k9/wBIt5FP9mfQ/SISSPGnoY7iZyJQSFE0U8eRvAzkXtRg02a2uYjzB+rn8olU/CexfXyPi+unygynoFF7RWTKpjpe3ppF7zvwJkm+3+2hinwtJdzYAnU3tcnzjpyOvwH5wOcZ8RTKVAZYUk82BP5iMwxHiyqn3zzmt+FfCvwWA3LYDqGjXMR4mp5I8c1ARyvmb4CBbE+1GWNJUtn828K/AaxmxMeQaiLc2EFLWZyxKhMxJAGwBPK/nD7tb1iprJxTKF0sB6xYSJmYAnfL9Y9THL+kjkvI6o9/nDc+kzajeHEhyGgFPMnZTYjX3Rz+2r0i2qaZXXUe/nA4w3hOSco9DIxTJMyvvsIaad7z8oacRzE0s07oaoo7L3gh7PqYzMSpRsBMDH0XxH6QOiCHs+mlcSpiDbx29xBB+UYm32a+j6sppgC6+7eOl8UNYeubQ7ROUW0EbJ0ydbGRSquvPrEWrxaVTpmmzFlrf2nIUe4mKnj/AIgmUlL3krKWJy+IEgX5gAjX1vHzbxPjc+qm5p815h5Bj4VGuiqNF9wjOw0jWeNe3JUBShXMf9M48I/gTnz1MYhieKTKiY0yc7THbdmJJ9Ndh5Q04ygWJ1ji9/8ACAl8DYoLeFZveABtSunu5ReT6G7P6D6RScFr9mzcw/5CDKUoYOTvYfSJMkV2Wxf0oZXD/sW9D9IrpeHfap/CfyguWSP2dvQxCSQO/T+D8xAVs3wNjC4UFHcDpHkcb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2370534"/>
            <a:ext cx="4205287" cy="315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127635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400"/>
          </a:p>
        </p:txBody>
      </p:sp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226301" y="6083300"/>
            <a:ext cx="1585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2" action="ppaction://hlinksldjump"/>
              </a:rPr>
              <a:t>НАЗАД</a:t>
            </a:r>
            <a:endParaRPr lang="ru-RU" altLang="ru-RU" sz="3200" b="1" i="1" dirty="0"/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7296149" y="6083300"/>
            <a:ext cx="171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solidFill>
                  <a:schemeClr val="bg1"/>
                </a:solidFill>
                <a:hlinkClick r:id="rId3" action="ppaction://hlinksldjump"/>
              </a:rPr>
              <a:t>ВЫХОД</a:t>
            </a:r>
            <a:endParaRPr lang="ru-RU" altLang="ru-RU" sz="3200" b="1" i="1">
              <a:solidFill>
                <a:schemeClr val="bg1"/>
              </a:solidFill>
            </a:endParaRP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0485" name="Rectangl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644524" y="228600"/>
            <a:ext cx="8215697" cy="5940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поведение ребёнка не изменилось, успеваемость в школе не </a:t>
            </a:r>
            <a:r>
              <a:rPr lang="ru-RU" altLang="ru-RU" sz="2000" b="1" dirty="0" smtClean="0">
                <a:solidFill>
                  <a:srgbClr val="3333CC"/>
                </a:solidFill>
              </a:rPr>
              <a:t>ухудшилась</a:t>
            </a:r>
            <a:r>
              <a:rPr lang="ru-RU" altLang="ru-RU" sz="2000" b="1" dirty="0">
                <a:solidFill>
                  <a:srgbClr val="3333CC"/>
                </a:solidFill>
              </a:rPr>
              <a:t>, настроение и самочувствие хорошее – причин для тревоги, скорее всего, нет. </a:t>
            </a:r>
          </a:p>
          <a:p>
            <a:pPr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Стоит беспокоиться: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ребенок стал проводить за компьютером больше времени, чем прежде (более 6 часов в неделю);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виртуальное общение стало для него важнее, чем реальное – он пропускает школу, перестал выходить во двор и т.д.;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наблюдаются нарушения сна, аппетита, изменение привычного режима;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ребёнок стал склонен к частым перепадам настроения, неадекватно (агрессивно) реагирует на просьбу выключить компьютер;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при невозможности быть онлайн он тревожен, угнетён, постоянно вспоминает о делах "в сети";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>
                <a:solidFill>
                  <a:srgbClr val="3333CC"/>
                </a:solidFill>
              </a:rPr>
              <a:t>если ребёнок неохотно рассказывает или вообще скрывает, чем занимается в сети, что ищет, во что играет.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altLang="ru-RU" sz="2000" b="1" dirty="0" smtClean="0">
                <a:solidFill>
                  <a:srgbClr val="3333CC"/>
                </a:solidFill>
              </a:rPr>
              <a:t> 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83820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5400" dirty="0" smtClean="0">
                <a:solidFill>
                  <a:schemeClr val="bg1"/>
                </a:solidFill>
              </a:rPr>
              <a:t> </a:t>
            </a:r>
            <a:r>
              <a:rPr lang="ru-RU" sz="49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Дети и Интернет</a:t>
            </a:r>
            <a:br>
              <a:rPr lang="ru-RU" sz="49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300</a:t>
            </a:r>
            <a:endParaRPr lang="ru-RU" altLang="ru-RU" sz="5400" dirty="0" smtClean="0">
              <a:solidFill>
                <a:srgbClr val="FF9966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04850" y="182880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3640138" y="6108700"/>
            <a:ext cx="1528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3" action="ppaction://hlinksldjump"/>
              </a:rPr>
              <a:t>ОТВЕТ</a:t>
            </a:r>
            <a:endParaRPr lang="ru-RU" altLang="ru-RU" sz="3200" b="1" i="1"/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2057400" y="1790700"/>
            <a:ext cx="5448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3600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722313" y="2154238"/>
            <a:ext cx="75723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Как справиться с </a:t>
            </a:r>
            <a:r>
              <a:rPr lang="ru-RU" sz="4000" b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интернетной</a:t>
            </a:r>
            <a:r>
              <a:rPr lang="ru-RU" sz="40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зависимостью ?</a:t>
            </a:r>
            <a:endParaRPr lang="ru-RU" altLang="ru-RU" b="1" i="1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28" y="3477677"/>
            <a:ext cx="4307982" cy="236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5"/>
          <p:cNvSpPr txBox="1">
            <a:spLocks noChangeArrowheads="1"/>
          </p:cNvSpPr>
          <p:nvPr/>
        </p:nvSpPr>
        <p:spPr bwMode="auto">
          <a:xfrm>
            <a:off x="228600" y="6096000"/>
            <a:ext cx="1585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hlinkClick r:id="rId2" action="ppaction://hlinksldjump"/>
              </a:rPr>
              <a:t>НАЗАД</a:t>
            </a:r>
            <a:endParaRPr lang="ru-RU" altLang="ru-RU" sz="3200" b="1" i="1" dirty="0"/>
          </a:p>
        </p:txBody>
      </p:sp>
      <p:sp>
        <p:nvSpPr>
          <p:cNvPr id="22530" name="Text Box 6"/>
          <p:cNvSpPr txBox="1">
            <a:spLocks noChangeArrowheads="1"/>
          </p:cNvSpPr>
          <p:nvPr/>
        </p:nvSpPr>
        <p:spPr bwMode="auto">
          <a:xfrm>
            <a:off x="7259638" y="6016625"/>
            <a:ext cx="167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3" action="ppaction://hlinksldjump"/>
              </a:rPr>
              <a:t>ВЫХОД</a:t>
            </a:r>
            <a:endParaRPr lang="ru-RU" altLang="ru-RU" sz="3200" b="1" i="1"/>
          </a:p>
        </p:txBody>
      </p:sp>
      <p:sp>
        <p:nvSpPr>
          <p:cNvPr id="22531" name="Rectangle 7"/>
          <p:cNvSpPr>
            <a:spLocks noChangeArrowheads="1"/>
          </p:cNvSpPr>
          <p:nvPr/>
        </p:nvSpPr>
        <p:spPr bwMode="auto">
          <a:xfrm>
            <a:off x="0" y="228600"/>
            <a:ext cx="49530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2286000" y="1554163"/>
            <a:ext cx="52006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2286000" y="1554163"/>
            <a:ext cx="4572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>
              <a:solidFill>
                <a:srgbClr val="FFCCFF"/>
              </a:solidFill>
            </a:endParaRPr>
          </a:p>
        </p:txBody>
      </p:sp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365124" y="405726"/>
            <a:ext cx="8570913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rgbClr val="3333CC"/>
                </a:solidFill>
              </a:rPr>
              <a:t> </a:t>
            </a:r>
            <a:r>
              <a:rPr lang="ru-RU" sz="2400" b="1" dirty="0" smtClean="0">
                <a:solidFill>
                  <a:srgbClr val="3333CC"/>
                </a:solidFill>
              </a:rPr>
              <a:t>Постараться </a:t>
            </a:r>
            <a:r>
              <a:rPr lang="ru-RU" sz="2400" b="1" dirty="0">
                <a:solidFill>
                  <a:srgbClr val="3333CC"/>
                </a:solidFill>
              </a:rPr>
              <a:t>создать дома теплую и дружескую </a:t>
            </a:r>
            <a:r>
              <a:rPr lang="ru-RU" sz="2400" b="1" dirty="0" smtClean="0">
                <a:solidFill>
                  <a:srgbClr val="3333CC"/>
                </a:solidFill>
              </a:rPr>
              <a:t>атмосферу.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rgbClr val="3333CC"/>
                </a:solidFill>
              </a:rPr>
              <a:t> </a:t>
            </a:r>
            <a:r>
              <a:rPr lang="ru-RU" sz="2400" b="1" dirty="0" smtClean="0">
                <a:solidFill>
                  <a:srgbClr val="3333CC"/>
                </a:solidFill>
              </a:rPr>
              <a:t>Проводить </a:t>
            </a:r>
            <a:r>
              <a:rPr lang="ru-RU" sz="2400" b="1" dirty="0">
                <a:solidFill>
                  <a:srgbClr val="3333CC"/>
                </a:solidFill>
              </a:rPr>
              <a:t>с ребенком больше времени, играть и разговаривать на самые разные темы. </a:t>
            </a:r>
            <a:endParaRPr lang="ru-RU" sz="2400" b="1" dirty="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3333CC"/>
                </a:solidFill>
              </a:rPr>
              <a:t> Постараться </a:t>
            </a:r>
            <a:r>
              <a:rPr lang="ru-RU" sz="2400" b="1" dirty="0">
                <a:solidFill>
                  <a:srgbClr val="3333CC"/>
                </a:solidFill>
              </a:rPr>
              <a:t>ограничивать время пребывания за монитором. </a:t>
            </a:r>
            <a:endParaRPr lang="ru-RU" sz="2400" b="1" dirty="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3333CC"/>
                </a:solidFill>
              </a:rPr>
              <a:t> Если </a:t>
            </a:r>
            <a:r>
              <a:rPr lang="ru-RU" sz="2400" b="1" dirty="0">
                <a:solidFill>
                  <a:srgbClr val="3333CC"/>
                </a:solidFill>
              </a:rPr>
              <a:t>ребенок  не уверен в себе и стремится компенсировать собственные комплексы, проводя много времени в сети, следует хвалить его за любые достижения в реальной жизни.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3333CC"/>
                </a:solidFill>
              </a:rPr>
              <a:t> Возможно</a:t>
            </a:r>
            <a:r>
              <a:rPr lang="ru-RU" sz="2400" b="1" dirty="0">
                <a:solidFill>
                  <a:srgbClr val="3333CC"/>
                </a:solidFill>
              </a:rPr>
              <a:t>, увлечь ребенка активным видом спорта, развивающим </a:t>
            </a:r>
            <a:r>
              <a:rPr lang="ru-RU" sz="2400" b="1" dirty="0" smtClean="0">
                <a:solidFill>
                  <a:srgbClr val="3333CC"/>
                </a:solidFill>
              </a:rPr>
              <a:t>командный </a:t>
            </a:r>
            <a:r>
              <a:rPr lang="ru-RU" sz="2400" b="1" dirty="0">
                <a:solidFill>
                  <a:srgbClr val="3333CC"/>
                </a:solidFill>
              </a:rPr>
              <a:t>дух. </a:t>
            </a:r>
            <a:endParaRPr lang="ru-RU" sz="2400" b="1" dirty="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srgbClr val="3333CC"/>
                </a:solidFill>
              </a:rPr>
              <a:t> Позвать на </a:t>
            </a:r>
            <a:r>
              <a:rPr lang="ru-RU" sz="2400" b="1" dirty="0">
                <a:solidFill>
                  <a:srgbClr val="3333CC"/>
                </a:solidFill>
              </a:rPr>
              <a:t>помощь квалифицированного психолога. Не стоит стесняться подобной проблемы, самое главное – психическое и физическое здоровье ребенка</a:t>
            </a:r>
            <a:r>
              <a:rPr lang="ru-RU" sz="2400" b="1" dirty="0" smtClean="0">
                <a:solidFill>
                  <a:srgbClr val="3333CC"/>
                </a:solidFill>
              </a:rPr>
              <a:t>.</a:t>
            </a:r>
            <a:endParaRPr lang="ru-RU" sz="24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31371" y="674914"/>
            <a:ext cx="82296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Дети и Интернет</a:t>
            </a:r>
            <a:b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ln>
                  <a:noFill/>
                </a:ln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400 </a:t>
            </a:r>
            <a:r>
              <a:rPr lang="ru-RU" altLang="ru-RU" sz="4000" dirty="0" smtClean="0">
                <a:solidFill>
                  <a:schemeClr val="bg1"/>
                </a:solidFill>
              </a:rPr>
              <a:t/>
            </a:r>
            <a:br>
              <a:rPr lang="ru-RU" altLang="ru-RU" sz="4000" dirty="0" smtClean="0">
                <a:solidFill>
                  <a:schemeClr val="bg1"/>
                </a:solidFill>
              </a:rPr>
            </a:br>
            <a:r>
              <a:rPr lang="ru-RU" altLang="ru-RU" sz="4000" b="1" dirty="0" smtClean="0">
                <a:solidFill>
                  <a:schemeClr val="bg1"/>
                </a:solidFill>
              </a:rPr>
              <a:t> </a:t>
            </a:r>
            <a:endParaRPr lang="ru-RU" altLang="ru-RU" sz="6000" b="1" i="1" dirty="0" smtClean="0">
              <a:solidFill>
                <a:schemeClr val="bg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95350" y="241935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/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043363" y="6230938"/>
            <a:ext cx="1530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>
                <a:hlinkClick r:id="rId3" action="ppaction://hlinksldjump"/>
              </a:rPr>
              <a:t>ОТВЕТ</a:t>
            </a:r>
            <a:endParaRPr lang="ru-RU" altLang="ru-RU" sz="3200" b="1" i="1"/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669925" y="1612900"/>
            <a:ext cx="8245475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cs typeface="+mn-cs"/>
              </a:rPr>
              <a:t> </a:t>
            </a:r>
            <a:r>
              <a:rPr lang="ru-RU" sz="4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Что следует делать, если ребенок увидел в Интернете неприятные или неуместные материалы?</a:t>
            </a:r>
            <a:endParaRPr lang="ru-RU" altLang="ru-RU" sz="4400" b="1" i="1" dirty="0">
              <a:solidFill>
                <a:schemeClr val="bg1"/>
              </a:solidFill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8130"/>
            <a:ext cx="3962400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1667</Words>
  <Application>Microsoft Office PowerPoint</Application>
  <PresentationFormat>Экран (4:3)</PresentationFormat>
  <Paragraphs>195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Бумажная</vt:lpstr>
      <vt:lpstr>Игра с родителями </vt:lpstr>
      <vt:lpstr>Презентация PowerPoint</vt:lpstr>
      <vt:lpstr>Дети и Интернет 100    Как отследить, какие сайты посещает ребенок в ваше отсутствие?    </vt:lpstr>
      <vt:lpstr>Презентация PowerPoint</vt:lpstr>
      <vt:lpstr>Дети и Интернет 200</vt:lpstr>
      <vt:lpstr>Презентация PowerPoint</vt:lpstr>
      <vt:lpstr> Дети и Интернет 300</vt:lpstr>
      <vt:lpstr>Презентация PowerPoint</vt:lpstr>
      <vt:lpstr>Дети и Интернет 400   </vt:lpstr>
      <vt:lpstr>Презентация PowerPoint</vt:lpstr>
      <vt:lpstr>                            Реклама                       100 баллов Мальчик гуляет, видит  ларёк с мороженым и хочет его, но внезапно кашляет, и тут на помощь приходит господин из Германии,  который привозит с собой лекарство "Амбробене”. Мальчик тут же выпивает ложку лекарства и выздоравливает. После чего много людей танцуют и поют песню, многократно повторяя название лекарства.   Какой основной психологический  метод  воздействия выбран  рекламщиками?</vt:lpstr>
      <vt:lpstr>Презентация PowerPoint</vt:lpstr>
      <vt:lpstr>Реклама 200 баллов</vt:lpstr>
      <vt:lpstr>Презентация PowerPoint</vt:lpstr>
      <vt:lpstr>Презентация PowerPoint</vt:lpstr>
      <vt:lpstr>Презентация PowerPoint</vt:lpstr>
      <vt:lpstr> Реклама 400 баллов</vt:lpstr>
      <vt:lpstr>Презентация PowerPoint</vt:lpstr>
      <vt:lpstr>Жизненные ситуации                                                      100  </vt:lpstr>
      <vt:lpstr>Презентация PowerPoint</vt:lpstr>
      <vt:lpstr>Жизненные ситуации 200 </vt:lpstr>
      <vt:lpstr>Презентация PowerPoint</vt:lpstr>
      <vt:lpstr>Жизненные ситуации 300</vt:lpstr>
      <vt:lpstr>Презентация PowerPoint</vt:lpstr>
      <vt:lpstr>  Жизненные ситуации 400 </vt:lpstr>
      <vt:lpstr>Презентация PowerPoint</vt:lpstr>
      <vt:lpstr> Блиц - вопросы. 100  </vt:lpstr>
      <vt:lpstr>Презентация PowerPoint</vt:lpstr>
      <vt:lpstr>Презентация PowerPoint</vt:lpstr>
      <vt:lpstr>Презентация PowerPoint</vt:lpstr>
      <vt:lpstr>  Блиц - вопросы. 300  </vt:lpstr>
      <vt:lpstr>Презентация PowerPoint</vt:lpstr>
      <vt:lpstr>Блиц - вопросы. 400</vt:lpstr>
      <vt:lpstr>Презентация PowerPoint</vt:lpstr>
      <vt:lpstr>Лучший способ сделать детей хорошими- сделать их счастливыми!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Брагина</dc:creator>
  <cp:lastModifiedBy>Таисия</cp:lastModifiedBy>
  <cp:revision>55</cp:revision>
  <dcterms:created xsi:type="dcterms:W3CDTF">2014-04-10T08:42:21Z</dcterms:created>
  <dcterms:modified xsi:type="dcterms:W3CDTF">2017-09-28T07:51:12Z</dcterms:modified>
</cp:coreProperties>
</file>