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7"/>
  </p:notesMasterIdLst>
  <p:sldIdLst>
    <p:sldId id="256" r:id="rId2"/>
    <p:sldId id="259" r:id="rId3"/>
    <p:sldId id="270" r:id="rId4"/>
    <p:sldId id="271" r:id="rId5"/>
    <p:sldId id="272" r:id="rId6"/>
    <p:sldId id="273" r:id="rId7"/>
    <p:sldId id="274" r:id="rId8"/>
    <p:sldId id="275" r:id="rId9"/>
    <p:sldId id="258" r:id="rId10"/>
    <p:sldId id="276" r:id="rId11"/>
    <p:sldId id="261" r:id="rId12"/>
    <p:sldId id="277" r:id="rId13"/>
    <p:sldId id="278" r:id="rId14"/>
    <p:sldId id="262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3764"/>
    <a:srgbClr val="9A7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7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CE36EA-4382-48F6-9F7E-45F28CCBE939}" type="doc">
      <dgm:prSet loTypeId="urn:microsoft.com/office/officeart/2005/8/layout/gear1" loCatId="process" qsTypeId="urn:microsoft.com/office/officeart/2005/8/quickstyle/3d1" qsCatId="3D" csTypeId="urn:microsoft.com/office/officeart/2005/8/colors/accent1_2" csCatId="accent1" phldr="1"/>
      <dgm:spPr/>
    </dgm:pt>
    <dgm:pt modelId="{A413895F-819D-471E-AEDA-49237963601A}">
      <dgm:prSet phldrT="[Текст]"/>
      <dgm:spPr>
        <a:solidFill>
          <a:srgbClr val="00B0F0"/>
        </a:solidFill>
      </dgm:spPr>
      <dgm:t>
        <a:bodyPr/>
        <a:lstStyle/>
        <a:p>
          <a:r>
            <a:rPr lang="ru-RU" b="1" dirty="0" smtClean="0"/>
            <a:t>Я-образ (учитель)</a:t>
          </a:r>
          <a:endParaRPr lang="ru-RU" b="1" dirty="0"/>
        </a:p>
      </dgm:t>
    </dgm:pt>
    <dgm:pt modelId="{E59D1EF2-B269-474B-9E56-970FFE33D444}" type="parTrans" cxnId="{870237DD-45A2-460E-9B12-728ACB23B507}">
      <dgm:prSet/>
      <dgm:spPr/>
      <dgm:t>
        <a:bodyPr/>
        <a:lstStyle/>
        <a:p>
          <a:endParaRPr lang="ru-RU"/>
        </a:p>
      </dgm:t>
    </dgm:pt>
    <dgm:pt modelId="{6E919467-A5E4-4018-9EC6-1CB2C5E96051}" type="sibTrans" cxnId="{870237DD-45A2-460E-9B12-728ACB23B507}">
      <dgm:prSet/>
      <dgm:spPr/>
      <dgm:t>
        <a:bodyPr/>
        <a:lstStyle/>
        <a:p>
          <a:endParaRPr lang="ru-RU"/>
        </a:p>
      </dgm:t>
    </dgm:pt>
    <dgm:pt modelId="{2B8DF73B-B5F3-4DF8-B1A4-4DE3C061D868}">
      <dgm:prSet phldrT="[Текст]" custT="1"/>
      <dgm:spPr>
        <a:solidFill>
          <a:srgbClr val="F53764"/>
        </a:solidFill>
      </dgm:spPr>
      <dgm:t>
        <a:bodyPr/>
        <a:lstStyle/>
        <a:p>
          <a:r>
            <a:rPr lang="ru-RU" sz="1700" b="1" dirty="0" smtClean="0"/>
            <a:t>Я-</a:t>
          </a:r>
        </a:p>
        <a:p>
          <a:r>
            <a:rPr lang="ru-RU" sz="1700" b="1" dirty="0" smtClean="0"/>
            <a:t>идеальное</a:t>
          </a:r>
          <a:endParaRPr lang="ru-RU" sz="1700" b="1" dirty="0"/>
        </a:p>
      </dgm:t>
    </dgm:pt>
    <dgm:pt modelId="{35F497FF-0A0E-49D8-A875-003428D4887E}" type="parTrans" cxnId="{0C5E338D-67C7-4E8C-9F7D-5B9ED207DBCA}">
      <dgm:prSet/>
      <dgm:spPr/>
      <dgm:t>
        <a:bodyPr/>
        <a:lstStyle/>
        <a:p>
          <a:endParaRPr lang="ru-RU"/>
        </a:p>
      </dgm:t>
    </dgm:pt>
    <dgm:pt modelId="{A3103C15-C671-4089-8071-B4EDC0908C08}" type="sibTrans" cxnId="{0C5E338D-67C7-4E8C-9F7D-5B9ED207DBCA}">
      <dgm:prSet/>
      <dgm:spPr/>
      <dgm:t>
        <a:bodyPr/>
        <a:lstStyle/>
        <a:p>
          <a:endParaRPr lang="ru-RU"/>
        </a:p>
      </dgm:t>
    </dgm:pt>
    <dgm:pt modelId="{EEAAC179-937F-4581-935E-2C7FA38B3C3C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b="1" dirty="0" smtClean="0"/>
            <a:t>Я-</a:t>
          </a:r>
        </a:p>
        <a:p>
          <a:r>
            <a:rPr lang="ru-RU" sz="1800" b="1" dirty="0" smtClean="0"/>
            <a:t>реальное</a:t>
          </a:r>
          <a:endParaRPr lang="ru-RU" sz="1800" b="1" dirty="0"/>
        </a:p>
      </dgm:t>
    </dgm:pt>
    <dgm:pt modelId="{8608B4BA-9674-42D2-BF81-F6062E490812}" type="parTrans" cxnId="{14EE31A0-2E93-4D1A-ACBC-3AB1154E8F06}">
      <dgm:prSet/>
      <dgm:spPr/>
      <dgm:t>
        <a:bodyPr/>
        <a:lstStyle/>
        <a:p>
          <a:endParaRPr lang="ru-RU"/>
        </a:p>
      </dgm:t>
    </dgm:pt>
    <dgm:pt modelId="{41204277-7508-41A2-8B56-37C641F64CC5}" type="sibTrans" cxnId="{14EE31A0-2E93-4D1A-ACBC-3AB1154E8F06}">
      <dgm:prSet/>
      <dgm:spPr/>
      <dgm:t>
        <a:bodyPr/>
        <a:lstStyle/>
        <a:p>
          <a:endParaRPr lang="ru-RU"/>
        </a:p>
      </dgm:t>
    </dgm:pt>
    <dgm:pt modelId="{302D3B9C-8291-4373-93C5-5B94E3B46CA6}" type="pres">
      <dgm:prSet presAssocID="{55CE36EA-4382-48F6-9F7E-45F28CCBE93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F438622-298B-4AC3-818D-A3DEE37510A9}" type="pres">
      <dgm:prSet presAssocID="{A413895F-819D-471E-AEDA-49237963601A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D480A4-AE37-49D0-8324-612B972616AA}" type="pres">
      <dgm:prSet presAssocID="{A413895F-819D-471E-AEDA-49237963601A}" presName="gear1srcNode" presStyleLbl="node1" presStyleIdx="0" presStyleCnt="3"/>
      <dgm:spPr/>
      <dgm:t>
        <a:bodyPr/>
        <a:lstStyle/>
        <a:p>
          <a:endParaRPr lang="ru-RU"/>
        </a:p>
      </dgm:t>
    </dgm:pt>
    <dgm:pt modelId="{358EAA4D-F9F3-4465-B372-0AEC40BB7BD8}" type="pres">
      <dgm:prSet presAssocID="{A413895F-819D-471E-AEDA-49237963601A}" presName="gear1dstNode" presStyleLbl="node1" presStyleIdx="0" presStyleCnt="3"/>
      <dgm:spPr/>
      <dgm:t>
        <a:bodyPr/>
        <a:lstStyle/>
        <a:p>
          <a:endParaRPr lang="ru-RU"/>
        </a:p>
      </dgm:t>
    </dgm:pt>
    <dgm:pt modelId="{13D6A46B-A445-4EE4-81A6-F2A8D05D4FD3}" type="pres">
      <dgm:prSet presAssocID="{2B8DF73B-B5F3-4DF8-B1A4-4DE3C061D868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3B4684-4555-421D-9ACA-B634C5F73402}" type="pres">
      <dgm:prSet presAssocID="{2B8DF73B-B5F3-4DF8-B1A4-4DE3C061D868}" presName="gear2srcNode" presStyleLbl="node1" presStyleIdx="1" presStyleCnt="3"/>
      <dgm:spPr/>
      <dgm:t>
        <a:bodyPr/>
        <a:lstStyle/>
        <a:p>
          <a:endParaRPr lang="ru-RU"/>
        </a:p>
      </dgm:t>
    </dgm:pt>
    <dgm:pt modelId="{A03749A2-5C2B-4DDD-A097-7B70133D39C3}" type="pres">
      <dgm:prSet presAssocID="{2B8DF73B-B5F3-4DF8-B1A4-4DE3C061D868}" presName="gear2dstNode" presStyleLbl="node1" presStyleIdx="1" presStyleCnt="3"/>
      <dgm:spPr/>
      <dgm:t>
        <a:bodyPr/>
        <a:lstStyle/>
        <a:p>
          <a:endParaRPr lang="ru-RU"/>
        </a:p>
      </dgm:t>
    </dgm:pt>
    <dgm:pt modelId="{515A38BB-D16E-4A02-ABC6-8D743247AB63}" type="pres">
      <dgm:prSet presAssocID="{EEAAC179-937F-4581-935E-2C7FA38B3C3C}" presName="gear3" presStyleLbl="node1" presStyleIdx="2" presStyleCnt="3"/>
      <dgm:spPr/>
      <dgm:t>
        <a:bodyPr/>
        <a:lstStyle/>
        <a:p>
          <a:endParaRPr lang="ru-RU"/>
        </a:p>
      </dgm:t>
    </dgm:pt>
    <dgm:pt modelId="{9430F50D-F9F6-4BD8-BF02-7AB781549E78}" type="pres">
      <dgm:prSet presAssocID="{EEAAC179-937F-4581-935E-2C7FA38B3C3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E3C542-5C26-4F36-BD13-BF14BB29E7DE}" type="pres">
      <dgm:prSet presAssocID="{EEAAC179-937F-4581-935E-2C7FA38B3C3C}" presName="gear3srcNode" presStyleLbl="node1" presStyleIdx="2" presStyleCnt="3"/>
      <dgm:spPr/>
      <dgm:t>
        <a:bodyPr/>
        <a:lstStyle/>
        <a:p>
          <a:endParaRPr lang="ru-RU"/>
        </a:p>
      </dgm:t>
    </dgm:pt>
    <dgm:pt modelId="{0463E699-0813-43BC-AC82-29F675C821F2}" type="pres">
      <dgm:prSet presAssocID="{EEAAC179-937F-4581-935E-2C7FA38B3C3C}" presName="gear3dstNode" presStyleLbl="node1" presStyleIdx="2" presStyleCnt="3"/>
      <dgm:spPr/>
      <dgm:t>
        <a:bodyPr/>
        <a:lstStyle/>
        <a:p>
          <a:endParaRPr lang="ru-RU"/>
        </a:p>
      </dgm:t>
    </dgm:pt>
    <dgm:pt modelId="{F39A7C67-92B5-4021-ADE2-671B4C11D8F0}" type="pres">
      <dgm:prSet presAssocID="{6E919467-A5E4-4018-9EC6-1CB2C5E96051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2354F868-A1D3-474F-9AA2-BCF7DD19E3C0}" type="pres">
      <dgm:prSet presAssocID="{A3103C15-C671-4089-8071-B4EDC0908C08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93EBCC66-C81B-4A83-A6BE-3911C2377BAE}" type="pres">
      <dgm:prSet presAssocID="{41204277-7508-41A2-8B56-37C641F64CC5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A7A3F798-BE21-4C4A-8916-F6A3348361FC}" type="presOf" srcId="{A3103C15-C671-4089-8071-B4EDC0908C08}" destId="{2354F868-A1D3-474F-9AA2-BCF7DD19E3C0}" srcOrd="0" destOrd="0" presId="urn:microsoft.com/office/officeart/2005/8/layout/gear1"/>
    <dgm:cxn modelId="{B218F3BF-A727-4563-A98E-FCF744411303}" type="presOf" srcId="{A413895F-819D-471E-AEDA-49237963601A}" destId="{5F438622-298B-4AC3-818D-A3DEE37510A9}" srcOrd="0" destOrd="0" presId="urn:microsoft.com/office/officeart/2005/8/layout/gear1"/>
    <dgm:cxn modelId="{F28429FF-94BC-4773-86AA-C5C4E0AE1041}" type="presOf" srcId="{A413895F-819D-471E-AEDA-49237963601A}" destId="{47D480A4-AE37-49D0-8324-612B972616AA}" srcOrd="1" destOrd="0" presId="urn:microsoft.com/office/officeart/2005/8/layout/gear1"/>
    <dgm:cxn modelId="{9B66DED5-C1E5-4891-A85F-D2805E91F31F}" type="presOf" srcId="{EEAAC179-937F-4581-935E-2C7FA38B3C3C}" destId="{0463E699-0813-43BC-AC82-29F675C821F2}" srcOrd="3" destOrd="0" presId="urn:microsoft.com/office/officeart/2005/8/layout/gear1"/>
    <dgm:cxn modelId="{A19CE33C-A186-493A-8021-511143CCBCC8}" type="presOf" srcId="{2B8DF73B-B5F3-4DF8-B1A4-4DE3C061D868}" destId="{13D6A46B-A445-4EE4-81A6-F2A8D05D4FD3}" srcOrd="0" destOrd="0" presId="urn:microsoft.com/office/officeart/2005/8/layout/gear1"/>
    <dgm:cxn modelId="{0C5E338D-67C7-4E8C-9F7D-5B9ED207DBCA}" srcId="{55CE36EA-4382-48F6-9F7E-45F28CCBE939}" destId="{2B8DF73B-B5F3-4DF8-B1A4-4DE3C061D868}" srcOrd="1" destOrd="0" parTransId="{35F497FF-0A0E-49D8-A875-003428D4887E}" sibTransId="{A3103C15-C671-4089-8071-B4EDC0908C08}"/>
    <dgm:cxn modelId="{A2BB5736-3EC5-4C65-A8A8-3EB7B4EAC916}" type="presOf" srcId="{A413895F-819D-471E-AEDA-49237963601A}" destId="{358EAA4D-F9F3-4465-B372-0AEC40BB7BD8}" srcOrd="2" destOrd="0" presId="urn:microsoft.com/office/officeart/2005/8/layout/gear1"/>
    <dgm:cxn modelId="{0B4AD110-4A31-4025-BCBF-72BBBAFF33B6}" type="presOf" srcId="{EEAAC179-937F-4581-935E-2C7FA38B3C3C}" destId="{BFE3C542-5C26-4F36-BD13-BF14BB29E7DE}" srcOrd="2" destOrd="0" presId="urn:microsoft.com/office/officeart/2005/8/layout/gear1"/>
    <dgm:cxn modelId="{2763BA09-63D0-42B0-981A-057FD94DA37E}" type="presOf" srcId="{EEAAC179-937F-4581-935E-2C7FA38B3C3C}" destId="{9430F50D-F9F6-4BD8-BF02-7AB781549E78}" srcOrd="1" destOrd="0" presId="urn:microsoft.com/office/officeart/2005/8/layout/gear1"/>
    <dgm:cxn modelId="{7868FF88-4C92-4050-ADA0-8B6CD756C7D4}" type="presOf" srcId="{2B8DF73B-B5F3-4DF8-B1A4-4DE3C061D868}" destId="{DB3B4684-4555-421D-9ACA-B634C5F73402}" srcOrd="1" destOrd="0" presId="urn:microsoft.com/office/officeart/2005/8/layout/gear1"/>
    <dgm:cxn modelId="{870237DD-45A2-460E-9B12-728ACB23B507}" srcId="{55CE36EA-4382-48F6-9F7E-45F28CCBE939}" destId="{A413895F-819D-471E-AEDA-49237963601A}" srcOrd="0" destOrd="0" parTransId="{E59D1EF2-B269-474B-9E56-970FFE33D444}" sibTransId="{6E919467-A5E4-4018-9EC6-1CB2C5E96051}"/>
    <dgm:cxn modelId="{3D9A21B9-2D95-42F0-A625-5916C7E310E5}" type="presOf" srcId="{2B8DF73B-B5F3-4DF8-B1A4-4DE3C061D868}" destId="{A03749A2-5C2B-4DDD-A097-7B70133D39C3}" srcOrd="2" destOrd="0" presId="urn:microsoft.com/office/officeart/2005/8/layout/gear1"/>
    <dgm:cxn modelId="{7456BCB1-2FFB-41D5-B855-1AC4C284245B}" type="presOf" srcId="{6E919467-A5E4-4018-9EC6-1CB2C5E96051}" destId="{F39A7C67-92B5-4021-ADE2-671B4C11D8F0}" srcOrd="0" destOrd="0" presId="urn:microsoft.com/office/officeart/2005/8/layout/gear1"/>
    <dgm:cxn modelId="{488807FD-79A2-423A-9AD6-1639EBCB2737}" type="presOf" srcId="{EEAAC179-937F-4581-935E-2C7FA38B3C3C}" destId="{515A38BB-D16E-4A02-ABC6-8D743247AB63}" srcOrd="0" destOrd="0" presId="urn:microsoft.com/office/officeart/2005/8/layout/gear1"/>
    <dgm:cxn modelId="{14EE31A0-2E93-4D1A-ACBC-3AB1154E8F06}" srcId="{55CE36EA-4382-48F6-9F7E-45F28CCBE939}" destId="{EEAAC179-937F-4581-935E-2C7FA38B3C3C}" srcOrd="2" destOrd="0" parTransId="{8608B4BA-9674-42D2-BF81-F6062E490812}" sibTransId="{41204277-7508-41A2-8B56-37C641F64CC5}"/>
    <dgm:cxn modelId="{555B018D-7808-4E3E-932A-B4547BBFB738}" type="presOf" srcId="{41204277-7508-41A2-8B56-37C641F64CC5}" destId="{93EBCC66-C81B-4A83-A6BE-3911C2377BAE}" srcOrd="0" destOrd="0" presId="urn:microsoft.com/office/officeart/2005/8/layout/gear1"/>
    <dgm:cxn modelId="{743D45DA-9CA4-4E69-88A5-99252B4676D3}" type="presOf" srcId="{55CE36EA-4382-48F6-9F7E-45F28CCBE939}" destId="{302D3B9C-8291-4373-93C5-5B94E3B46CA6}" srcOrd="0" destOrd="0" presId="urn:microsoft.com/office/officeart/2005/8/layout/gear1"/>
    <dgm:cxn modelId="{73C919FA-C373-4A86-A4D8-D617B68AE532}" type="presParOf" srcId="{302D3B9C-8291-4373-93C5-5B94E3B46CA6}" destId="{5F438622-298B-4AC3-818D-A3DEE37510A9}" srcOrd="0" destOrd="0" presId="urn:microsoft.com/office/officeart/2005/8/layout/gear1"/>
    <dgm:cxn modelId="{74282B02-8A74-41D3-BB91-FAC4464E05E5}" type="presParOf" srcId="{302D3B9C-8291-4373-93C5-5B94E3B46CA6}" destId="{47D480A4-AE37-49D0-8324-612B972616AA}" srcOrd="1" destOrd="0" presId="urn:microsoft.com/office/officeart/2005/8/layout/gear1"/>
    <dgm:cxn modelId="{6547D391-C649-43B1-9907-47423AD5DB65}" type="presParOf" srcId="{302D3B9C-8291-4373-93C5-5B94E3B46CA6}" destId="{358EAA4D-F9F3-4465-B372-0AEC40BB7BD8}" srcOrd="2" destOrd="0" presId="urn:microsoft.com/office/officeart/2005/8/layout/gear1"/>
    <dgm:cxn modelId="{2B131F77-01B8-488E-8DF8-76F5E5610A7F}" type="presParOf" srcId="{302D3B9C-8291-4373-93C5-5B94E3B46CA6}" destId="{13D6A46B-A445-4EE4-81A6-F2A8D05D4FD3}" srcOrd="3" destOrd="0" presId="urn:microsoft.com/office/officeart/2005/8/layout/gear1"/>
    <dgm:cxn modelId="{24990C2C-8BAE-4D00-8FC5-CFA918EBC9C2}" type="presParOf" srcId="{302D3B9C-8291-4373-93C5-5B94E3B46CA6}" destId="{DB3B4684-4555-421D-9ACA-B634C5F73402}" srcOrd="4" destOrd="0" presId="urn:microsoft.com/office/officeart/2005/8/layout/gear1"/>
    <dgm:cxn modelId="{02037696-28F2-42CE-88E4-57CEDBD54736}" type="presParOf" srcId="{302D3B9C-8291-4373-93C5-5B94E3B46CA6}" destId="{A03749A2-5C2B-4DDD-A097-7B70133D39C3}" srcOrd="5" destOrd="0" presId="urn:microsoft.com/office/officeart/2005/8/layout/gear1"/>
    <dgm:cxn modelId="{30074333-30CF-4677-8C87-B550AF457460}" type="presParOf" srcId="{302D3B9C-8291-4373-93C5-5B94E3B46CA6}" destId="{515A38BB-D16E-4A02-ABC6-8D743247AB63}" srcOrd="6" destOrd="0" presId="urn:microsoft.com/office/officeart/2005/8/layout/gear1"/>
    <dgm:cxn modelId="{1416F7C2-B58C-43BD-92B4-AF8808B0D14D}" type="presParOf" srcId="{302D3B9C-8291-4373-93C5-5B94E3B46CA6}" destId="{9430F50D-F9F6-4BD8-BF02-7AB781549E78}" srcOrd="7" destOrd="0" presId="urn:microsoft.com/office/officeart/2005/8/layout/gear1"/>
    <dgm:cxn modelId="{48D58075-58CB-4314-9708-E6CDCD39DE09}" type="presParOf" srcId="{302D3B9C-8291-4373-93C5-5B94E3B46CA6}" destId="{BFE3C542-5C26-4F36-BD13-BF14BB29E7DE}" srcOrd="8" destOrd="0" presId="urn:microsoft.com/office/officeart/2005/8/layout/gear1"/>
    <dgm:cxn modelId="{6E631857-516B-44DC-B6F1-36DD91EF088B}" type="presParOf" srcId="{302D3B9C-8291-4373-93C5-5B94E3B46CA6}" destId="{0463E699-0813-43BC-AC82-29F675C821F2}" srcOrd="9" destOrd="0" presId="urn:microsoft.com/office/officeart/2005/8/layout/gear1"/>
    <dgm:cxn modelId="{728DEAE9-3499-42DA-8399-C4F37AD0C882}" type="presParOf" srcId="{302D3B9C-8291-4373-93C5-5B94E3B46CA6}" destId="{F39A7C67-92B5-4021-ADE2-671B4C11D8F0}" srcOrd="10" destOrd="0" presId="urn:microsoft.com/office/officeart/2005/8/layout/gear1"/>
    <dgm:cxn modelId="{01C4F730-C7B5-4D9D-B026-E2E8B0D988C1}" type="presParOf" srcId="{302D3B9C-8291-4373-93C5-5B94E3B46CA6}" destId="{2354F868-A1D3-474F-9AA2-BCF7DD19E3C0}" srcOrd="11" destOrd="0" presId="urn:microsoft.com/office/officeart/2005/8/layout/gear1"/>
    <dgm:cxn modelId="{8184B0C8-A2AB-4F96-BC4B-209FF76BEA92}" type="presParOf" srcId="{302D3B9C-8291-4373-93C5-5B94E3B46CA6}" destId="{93EBCC66-C81B-4A83-A6BE-3911C2377BAE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16496-C051-4D4D-9E77-C48AE0DB5341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AA307-C0C4-439B-B3FB-D8DB3CD0D8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491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spreadsheets/d/1E7D6nrNMDJrWq55PuO_r4qEza4ez7sA6WrpsI_ci76s/edit?usp=sharin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09601"/>
            <a:ext cx="8280920" cy="1667271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«Проектирование индивидуального маршрута профессионального роста педагога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420888"/>
            <a:ext cx="7992888" cy="2160240"/>
          </a:xfrm>
        </p:spPr>
        <p:txBody>
          <a:bodyPr anchor="ctr"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Ссылка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на опрос размещена в чате заседания 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+mn-lt"/>
            </a:endParaRPr>
          </a:p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+mn-lt"/>
                <a:hlinkClick r:id="rId2"/>
              </a:rPr>
              <a:t>https://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+mn-lt"/>
                <a:hlinkClick r:id="rId2"/>
              </a:rPr>
              <a:t>docs.google.com/spreadsheets/d/1E7D6nrNMDJrWq55PuO_r4qEza4ez7sA6WrpsI_ci76s/edit?usp=sharing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 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+mn-lt"/>
            </a:endParaRPr>
          </a:p>
          <a:p>
            <a:r>
              <a:rPr lang="ru-RU" sz="3600" b="1" dirty="0">
                <a:latin typeface="+mn-lt"/>
              </a:rPr>
              <a:t>Опрос для педагогов-наставников «Оценка профессиональных качеств педагога»</a:t>
            </a:r>
            <a:endParaRPr lang="ru-RU" sz="33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80759" y="4922409"/>
            <a:ext cx="7848872" cy="15003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13.10.2022 г.</a:t>
            </a:r>
          </a:p>
          <a:p>
            <a:endParaRPr lang="ru-RU" b="1" dirty="0" smtClean="0">
              <a:solidFill>
                <a:schemeClr val="accent6">
                  <a:lumMod val="75000"/>
                </a:schemeClr>
              </a:solidFill>
              <a:latin typeface="+mn-lt"/>
            </a:endParaRPr>
          </a:p>
          <a:p>
            <a:pPr>
              <a:lnSpc>
                <a:spcPct val="95000"/>
              </a:lnSpc>
              <a:spcBef>
                <a:spcPts val="0"/>
              </a:spcBef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Николаева Наталья Викторовна,</a:t>
            </a:r>
          </a:p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руководитель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стажировочной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 площадки наставников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22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20073" y="266700"/>
            <a:ext cx="3695328" cy="2095500"/>
          </a:xfrm>
        </p:spPr>
        <p:txBody>
          <a:bodyPr/>
          <a:lstStyle/>
          <a:p>
            <a:r>
              <a:rPr lang="ru-RU" dirty="0" smtClean="0"/>
              <a:t>Задача. </a:t>
            </a:r>
            <a:br>
              <a:rPr lang="ru-RU" dirty="0" smtClean="0"/>
            </a:br>
            <a:r>
              <a:rPr lang="ru-RU" dirty="0" smtClean="0"/>
              <a:t>Определите вид профессионального затруднения педагога.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436097" y="2438400"/>
            <a:ext cx="3479304" cy="4014936"/>
          </a:xfrm>
        </p:spPr>
        <p:txBody>
          <a:bodyPr anchor="ctr">
            <a:normAutofit/>
          </a:bodyPr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+mn-lt"/>
              </a:rPr>
              <a:t>Профессиональные компетенции: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предметные,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методические,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психолого-педагогические,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+mn-lt"/>
              </a:rPr>
              <a:t>коммуникативные. </a:t>
            </a:r>
            <a:endParaRPr lang="ru-RU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6" t="10524" r="4385" b="5339"/>
          <a:stretch/>
        </p:blipFill>
        <p:spPr bwMode="auto">
          <a:xfrm>
            <a:off x="395536" y="188640"/>
            <a:ext cx="4608512" cy="6313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524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476672"/>
            <a:ext cx="4644008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b="1" dirty="0" smtClean="0"/>
              <a:t>Эталоном определения компетенций учителя является профессиональный стандарт «Педагог»</a:t>
            </a:r>
            <a:endParaRPr lang="ru-RU" sz="2400" b="1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4032448" cy="4778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320" y="2824323"/>
            <a:ext cx="7499176" cy="3917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66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0"/>
            <a:ext cx="6408712" cy="4766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b="1" dirty="0" smtClean="0"/>
              <a:t>Из опыта работы</a:t>
            </a:r>
            <a:endParaRPr lang="ru-RU" sz="28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2390291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29021"/>
            <a:ext cx="5256584" cy="4721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5184576" cy="2885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602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08" y="4077072"/>
            <a:ext cx="4223284" cy="2559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92122"/>
            <a:ext cx="4248472" cy="12926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300" b="1" dirty="0" smtClean="0"/>
              <a:t>Вопросы для проектирования цели и мероприятий по ликвидации дефицитов: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300" dirty="0" smtClean="0"/>
              <a:t>В </a:t>
            </a:r>
            <a:r>
              <a:rPr lang="ru-RU" sz="1300" dirty="0"/>
              <a:t>овладении какими компетенциями могу помочь коллегам?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300" dirty="0"/>
              <a:t>Какие компетенции хочу осваивать (развивать)?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300" dirty="0"/>
              <a:t>Каких результатов планирую достичь?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420" y="188641"/>
            <a:ext cx="3852000" cy="4017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" t="9184" b="50704"/>
          <a:stretch/>
        </p:blipFill>
        <p:spPr bwMode="auto">
          <a:xfrm>
            <a:off x="5004048" y="4149080"/>
            <a:ext cx="3852000" cy="757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248472" cy="2003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013176"/>
            <a:ext cx="3852000" cy="1614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614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836712"/>
          </a:xfrm>
        </p:spPr>
        <p:txBody>
          <a:bodyPr/>
          <a:lstStyle/>
          <a:p>
            <a:r>
              <a:rPr lang="ru-RU" sz="4000" b="1" dirty="0" smtClean="0"/>
              <a:t>Паспорт педагога (портфолио)</a:t>
            </a:r>
            <a:endParaRPr lang="ru-RU" sz="40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2" t="16438" r="40751" b="23245"/>
          <a:stretch/>
        </p:blipFill>
        <p:spPr bwMode="auto">
          <a:xfrm>
            <a:off x="179512" y="692696"/>
            <a:ext cx="5265176" cy="3940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1" t="15765" r="40535" b="22800"/>
          <a:stretch/>
        </p:blipFill>
        <p:spPr bwMode="auto">
          <a:xfrm>
            <a:off x="3851920" y="2852936"/>
            <a:ext cx="5184576" cy="3909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866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dirty="0" smtClean="0"/>
              <a:t>Дальнейший план работы региональной </a:t>
            </a:r>
            <a:r>
              <a:rPr lang="ru-RU" sz="3200" b="1" dirty="0" err="1" smtClean="0"/>
              <a:t>стажировочной</a:t>
            </a:r>
            <a:r>
              <a:rPr lang="ru-RU" sz="3200" b="1" dirty="0" smtClean="0"/>
              <a:t> площадки наставников</a:t>
            </a:r>
            <a:endParaRPr lang="ru-RU" sz="3200" b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088785"/>
            <a:ext cx="8729168" cy="376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901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09601"/>
            <a:ext cx="8064896" cy="4267200"/>
          </a:xfrm>
        </p:spPr>
        <p:txBody>
          <a:bodyPr/>
          <a:lstStyle/>
          <a:p>
            <a:r>
              <a:rPr lang="ru-RU" sz="4800" b="1" dirty="0"/>
              <a:t>«Проектирование индивидуального маршрута профессионального роста педагога»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953000"/>
            <a:ext cx="7848872" cy="1500336"/>
          </a:xfrm>
        </p:spPr>
        <p:txBody>
          <a:bodyPr anchor="ctr">
            <a:normAutofit/>
          </a:bodyPr>
          <a:lstStyle/>
          <a:p>
            <a:r>
              <a:rPr lang="ru-RU" b="1" dirty="0">
                <a:latin typeface="+mn-lt"/>
              </a:rPr>
              <a:t>Особенности проектирования образовательного                             и социального </a:t>
            </a:r>
            <a:r>
              <a:rPr lang="ru-RU" b="1" dirty="0" smtClean="0">
                <a:latin typeface="+mn-lt"/>
              </a:rPr>
              <a:t>проекта по </a:t>
            </a:r>
            <a:r>
              <a:rPr lang="ru-RU" b="1" dirty="0">
                <a:latin typeface="+mn-lt"/>
              </a:rPr>
              <a:t>преодолению </a:t>
            </a:r>
            <a:r>
              <a:rPr lang="ru-RU" b="1" dirty="0" smtClean="0">
                <a:latin typeface="+mn-lt"/>
              </a:rPr>
              <a:t>профессиональных </a:t>
            </a:r>
            <a:r>
              <a:rPr lang="ru-RU" b="1" dirty="0">
                <a:latin typeface="+mn-lt"/>
              </a:rPr>
              <a:t>дефицитов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809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2008"/>
            <a:ext cx="8229600" cy="476672"/>
          </a:xfrm>
        </p:spPr>
        <p:txBody>
          <a:bodyPr/>
          <a:lstStyle/>
          <a:p>
            <a:r>
              <a:rPr lang="ru-RU" sz="2800" b="1" dirty="0" smtClean="0"/>
              <a:t>Проверка домашнего задания</a:t>
            </a:r>
            <a:endParaRPr lang="ru-RU" sz="2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136904" cy="626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0500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2016224" cy="1052736"/>
          </a:xfr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000" b="1" dirty="0" smtClean="0"/>
              <a:t>Чек-листы наставников</a:t>
            </a:r>
            <a:endParaRPr lang="ru-RU" sz="20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9924"/>
            <a:ext cx="6802924" cy="4439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44824"/>
            <a:ext cx="5472608" cy="4119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822" y="2217283"/>
            <a:ext cx="4522953" cy="4482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8094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 anchor="ctr"/>
          <a:lstStyle/>
          <a:p>
            <a:r>
              <a:rPr lang="ru-RU" sz="2800" b="1" dirty="0">
                <a:effectLst/>
              </a:rPr>
              <a:t>Этапы проектирования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424936" cy="5760640"/>
          </a:xfrm>
          <a:ln w="38100">
            <a:solidFill>
              <a:srgbClr val="C00000"/>
            </a:solidFill>
          </a:ln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+mn-lt"/>
              </a:rPr>
              <a:t>Анализируется идея, разрабатывается план проекта.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+mn-lt"/>
              </a:rPr>
              <a:t>Выбирается руководитель проекта.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+mn-lt"/>
              </a:rPr>
              <a:t>Четко прописываются цели проектирования с учетом всевозможных ограничений.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+mn-lt"/>
              </a:rPr>
              <a:t>Выявляются участники проектирования.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  <a:latin typeface="+mn-lt"/>
              </a:rPr>
              <a:t>Определяются возможные риски и последствия, пути их преодоления.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  <a:latin typeface="+mn-lt"/>
              </a:rPr>
              <a:t>Определяется проектные сроки работы, определяется объем работ по проекту на каждом этапе.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+mn-lt"/>
              </a:rPr>
              <a:t>Оформление технологической карты проекта.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+mn-lt"/>
              </a:rPr>
              <a:t>Идет работа над поставленной целью. Устраняются проблемы, возникшие в ходе работы.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+mn-lt"/>
              </a:rPr>
              <a:t>Результат представляется заказчику.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latin typeface="+mn-lt"/>
              </a:rPr>
              <a:t>Происходит оценка конечного результата и работы участников</a:t>
            </a:r>
            <a:r>
              <a:rPr lang="ru-RU" dirty="0" smtClean="0">
                <a:latin typeface="+mn-lt"/>
              </a:rPr>
              <a:t>.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7984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"/>
          <a:stretch/>
        </p:blipFill>
        <p:spPr bwMode="auto">
          <a:xfrm>
            <a:off x="3707904" y="332656"/>
            <a:ext cx="5260614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76672"/>
            <a:ext cx="1242138" cy="828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7504" y="-99392"/>
            <a:ext cx="3312368" cy="69865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Font typeface="Arial" panose="020B0604020202020204" pitchFamily="34" charset="0"/>
              <a:buChar char="•"/>
              <a:tabLst>
                <a:tab pos="176213" algn="l"/>
              </a:tabLst>
            </a:pPr>
            <a:r>
              <a:rPr lang="ru-RU" sz="1400" b="1" dirty="0">
                <a:solidFill>
                  <a:schemeClr val="tx2"/>
                </a:solidFill>
              </a:rPr>
              <a:t>Индивидуальный план</a:t>
            </a:r>
            <a:r>
              <a:rPr lang="ru-RU" sz="1400" dirty="0">
                <a:solidFill>
                  <a:schemeClr val="tx2"/>
                </a:solidFill>
              </a:rPr>
              <a:t> </a:t>
            </a:r>
            <a:r>
              <a:rPr lang="ru-RU" sz="1400" dirty="0"/>
              <a:t>- комплекс мероприятий, включающий описание содержания, форм организации, технологий, темпа и общего времени освоения педагогическим работником необходимых знаний, умений, практических навыков и опыта, основанный на персонифицированном подходе к организации дополнительного профессионального образования, в том числе учитывающем актуальные дефициты профессиональных компетенций педагога, его личные ресурсы, педагогический контекст образовательной организации, в которой он работает, а также возможности и ресурсы системы дополнительного профессионального образования (федерального и регионального уровня);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2"/>
                </a:solidFill>
              </a:rPr>
              <a:t>Профессиональные компетенции педагогического работника </a:t>
            </a:r>
            <a:r>
              <a:rPr lang="ru-RU" sz="1400" dirty="0"/>
              <a:t>- совокупность предметных, методических, психолого-педагогических и коммуникативных компетенций, необходимых для выполнения трудовых функций в области обучения, воспитания и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1281006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2600" b="1" dirty="0" smtClean="0"/>
              <a:t>Определение дефицитов </a:t>
            </a:r>
            <a:r>
              <a:rPr lang="ru-RU" sz="2600" b="1" dirty="0" smtClean="0">
                <a:effectLst/>
                <a:ea typeface="Calibri"/>
                <a:cs typeface="Times New Roman"/>
              </a:rPr>
              <a:t>педагогических </a:t>
            </a:r>
            <a:r>
              <a:rPr lang="ru-RU" sz="2600" b="1" dirty="0">
                <a:effectLst/>
                <a:ea typeface="Calibri"/>
                <a:cs typeface="Times New Roman"/>
              </a:rPr>
              <a:t>работников</a:t>
            </a:r>
            <a:r>
              <a:rPr lang="ru-RU" sz="2600" b="1" dirty="0" smtClean="0"/>
              <a:t>  </a:t>
            </a:r>
            <a:endParaRPr lang="ru-RU" sz="26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5496" y="731168"/>
            <a:ext cx="3816000" cy="609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b="1" dirty="0">
                <a:latin typeface="+mn-lt"/>
              </a:rPr>
              <a:t>5. Формы диагностики профессиональных дефицитов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3923928" y="731168"/>
            <a:ext cx="5184000" cy="609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800" b="1" dirty="0">
                <a:latin typeface="+mn-lt"/>
              </a:rPr>
              <a:t>6. Порядок диагностики профессиональных дефицитов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35496" y="1412776"/>
            <a:ext cx="3816000" cy="5400000"/>
          </a:xfrm>
          <a:ln w="28575">
            <a:solidFill>
              <a:schemeClr val="tx2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+mn-lt"/>
              </a:rPr>
              <a:t>5.1</a:t>
            </a:r>
            <a:r>
              <a:rPr lang="ru-RU" sz="1600" b="1" dirty="0">
                <a:solidFill>
                  <a:schemeClr val="tx1"/>
                </a:solidFill>
                <a:latin typeface="+mn-lt"/>
              </a:rPr>
              <a:t>. Формами диагностики профессиональных дефицитов являются: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+mn-lt"/>
              </a:rPr>
              <a:t>диагностика 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профессиональных дефицитов на основании стандартизированных оценочных процедур;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+mn-lt"/>
              </a:rPr>
              <a:t>самодиагностика 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профессиональных дефицитов на основании рефлексии профессиональной деятельности;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+mn-lt"/>
              </a:rPr>
              <a:t>диагностика 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профессиональных дефицитов на основании результатов профессиональной деятельности;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+mn-lt"/>
              </a:rPr>
              <a:t>диагностика 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профессиональных дефицитов на основании экспертной оценки практической (предметно-методической/управленческой) деятельности</a:t>
            </a: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.</a:t>
            </a:r>
            <a:endParaRPr lang="ru-RU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3924056" y="1412776"/>
            <a:ext cx="5184000" cy="5400000"/>
          </a:xfrm>
          <a:ln w="28575">
            <a:solidFill>
              <a:schemeClr val="tx2"/>
            </a:solidFill>
          </a:ln>
        </p:spPr>
        <p:txBody>
          <a:bodyPr anchor="ctr">
            <a:noAutofit/>
          </a:bodyPr>
          <a:lstStyle/>
          <a:p>
            <a:pPr marL="0" indent="0">
              <a:spcBef>
                <a:spcPts val="200"/>
              </a:spcBef>
              <a:buNone/>
            </a:pPr>
            <a:r>
              <a:rPr lang="ru-RU" sz="1400" b="1" dirty="0">
                <a:solidFill>
                  <a:srgbClr val="000000"/>
                </a:solidFill>
                <a:latin typeface="+mn-lt"/>
              </a:rPr>
              <a:t>6.2. Порядок самодиагностики профессиональных дефицитов на основании рефлексии профессиональной деятельности. </a:t>
            </a:r>
          </a:p>
          <a:p>
            <a:pPr marL="0" indent="265113" algn="just">
              <a:spcBef>
                <a:spcPts val="200"/>
              </a:spcBef>
              <a:buNone/>
            </a:pPr>
            <a:r>
              <a:rPr lang="ru-RU" sz="1400" dirty="0">
                <a:solidFill>
                  <a:srgbClr val="000000"/>
                </a:solidFill>
                <a:latin typeface="+mn-lt"/>
              </a:rPr>
              <a:t>Данную диагностику рекомендуется проводить в рамках обучения по ДПП ПК на добровольной основе и без ограничения по времени, что позволяет получить максимально достоверные данные. Содержание диагностических материалов определяется целью диагностики. Самодиагностика может быть проведена как с помощью бланковой технологии, так и в дистанционном режиме. 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ru-RU" sz="1400" b="1" dirty="0">
                <a:solidFill>
                  <a:srgbClr val="000000"/>
                </a:solidFill>
                <a:latin typeface="+mn-lt"/>
              </a:rPr>
              <a:t>6.3. Порядок диагностики профессиональных дефицитов на основании результатов профессиональной деятельности. 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ru-RU" sz="1400" i="1" dirty="0">
                <a:solidFill>
                  <a:srgbClr val="000000"/>
                </a:solidFill>
                <a:latin typeface="+mn-lt"/>
              </a:rPr>
              <a:t>Для педагогических кадров данный порядок включает: </a:t>
            </a:r>
          </a:p>
          <a:p>
            <a:pPr algn="just">
              <a:spcBef>
                <a:spcPts val="200"/>
              </a:spcBef>
            </a:pPr>
            <a:r>
              <a:rPr lang="ru-RU" sz="1400" dirty="0" smtClean="0">
                <a:solidFill>
                  <a:srgbClr val="000000"/>
                </a:solidFill>
                <a:latin typeface="+mn-lt"/>
              </a:rPr>
              <a:t>анализ </a:t>
            </a:r>
            <a:r>
              <a:rPr lang="ru-RU" sz="1400" dirty="0">
                <a:solidFill>
                  <a:srgbClr val="000000"/>
                </a:solidFill>
                <a:latin typeface="+mn-lt"/>
              </a:rPr>
              <a:t>результатов независимых диагностик обучающихся, результатов стандартизированных оценочных процедур в рамках внутренней системы оценки качества образования, портфолио обучающихся, динамики личностных результатов обучающихся; </a:t>
            </a:r>
          </a:p>
          <a:p>
            <a:pPr algn="just">
              <a:spcBef>
                <a:spcPts val="200"/>
              </a:spcBef>
            </a:pPr>
            <a:r>
              <a:rPr lang="ru-RU" sz="1400" dirty="0" smtClean="0">
                <a:solidFill>
                  <a:srgbClr val="000000"/>
                </a:solidFill>
                <a:latin typeface="+mn-lt"/>
              </a:rPr>
              <a:t>установление </a:t>
            </a:r>
            <a:r>
              <a:rPr lang="ru-RU" sz="1400" dirty="0">
                <a:solidFill>
                  <a:srgbClr val="000000"/>
                </a:solidFill>
                <a:latin typeface="+mn-lt"/>
              </a:rPr>
              <a:t>корреляции между результатами анализа и профессиональными дефицитами (предметными, методическими, психолого-педагогическими, коммуникативными). </a:t>
            </a:r>
            <a:endParaRPr lang="ru-RU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6197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907087" y="260648"/>
            <a:ext cx="3057401" cy="2101552"/>
          </a:xfrm>
        </p:spPr>
        <p:txBody>
          <a:bodyPr anchor="ctr"/>
          <a:lstStyle/>
          <a:p>
            <a:r>
              <a:rPr lang="ru-RU" sz="1600" dirty="0" smtClean="0">
                <a:effectLst/>
              </a:rPr>
              <a:t>"</a:t>
            </a:r>
            <a:r>
              <a:rPr lang="ru-RU" sz="1600" dirty="0">
                <a:effectLst/>
              </a:rPr>
              <a:t>Методическими рекомендациями для образовательных организаций по реализации системы (целевой модели) наставничества педагогических работников"</a:t>
            </a:r>
            <a:endParaRPr lang="ru-RU" sz="1600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23529" y="273050"/>
            <a:ext cx="5391472" cy="607376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350" b="1" dirty="0"/>
              <a:t>1.2.2. Организационно-методическое и информационно-методическое обеспечение реализации системы (целевой модели) наставничества</a:t>
            </a:r>
          </a:p>
          <a:p>
            <a:pPr marL="0" indent="180975">
              <a:buNone/>
            </a:pPr>
            <a:r>
              <a:rPr lang="ru-RU" sz="1350" dirty="0"/>
              <a:t>Организационно-методическое обеспечение реализации системы (целевой модели) наставничества в образовательной организации при наличии педагогов, которых необходимо включить в наставническую деятельность в качестве наставляемых, предполагает следующие виды деятельности:</a:t>
            </a:r>
          </a:p>
          <a:p>
            <a:r>
              <a:rPr lang="ru-RU" sz="1350" dirty="0" smtClean="0"/>
              <a:t>&lt;…&gt; разработка </a:t>
            </a:r>
            <a:r>
              <a:rPr lang="ru-RU" sz="1350" dirty="0"/>
              <a:t>материалов анкетирования для оценки реализации персонализированных программ наставничества с целью выявления профессиональных затруднений педагогических работников (в том числе молодых/начинающих педагогов) </a:t>
            </a:r>
            <a:r>
              <a:rPr lang="ru-RU" sz="1350" dirty="0" smtClean="0"/>
              <a:t>&lt;…&gt;;</a:t>
            </a:r>
          </a:p>
          <a:p>
            <a:pPr marL="0" indent="180975">
              <a:buNone/>
            </a:pPr>
            <a:r>
              <a:rPr lang="ru-RU" sz="1350" dirty="0"/>
              <a:t>Персонализированная программа наставничества включает описание форм и видов наставничества, участников наставнической деятельности, направления наставнической деятельности и перечень мероприятий, нацеленных на устранение выявленных профессиональных затруднений наставляемого и на поддержку его сильных сторон.</a:t>
            </a:r>
          </a:p>
          <a:p>
            <a:pPr marL="0" indent="180975">
              <a:buNone/>
            </a:pPr>
            <a:r>
              <a:rPr lang="ru-RU" sz="1350" dirty="0"/>
              <a:t>В пояснительной записке персонализированной программы наставничества определяются конкретные параметры взаимодействия наставника и наставляемого (на индивидуальной или групповой основе): описание проблемы, цели и задачи наставничества, описание возможного содержания деятельности наставника и наставляемого, сроки реализации программы наставничества, промежуточные и планируемые результаты, расписание встреч, режим работы (онлайн, очный, смешанный), условия обучения и т.д</a:t>
            </a:r>
            <a:r>
              <a:rPr lang="ru-RU" sz="1350" dirty="0" smtClean="0"/>
              <a:t>.</a:t>
            </a:r>
            <a:endParaRPr lang="ru-RU" sz="135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20888"/>
            <a:ext cx="3024336" cy="3925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2521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2008"/>
            <a:ext cx="8784976" cy="83671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b="1" dirty="0"/>
              <a:t>«Проектирование индивидуального маршрута профессионального роста педагога»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2529397"/>
              </p:ext>
            </p:extLst>
          </p:nvPr>
        </p:nvGraphicFramePr>
        <p:xfrm>
          <a:off x="0" y="836712"/>
          <a:ext cx="10260632" cy="602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4149080"/>
            <a:ext cx="28751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Л.В</a:t>
            </a:r>
            <a:r>
              <a:rPr lang="ru-RU" sz="1600" dirty="0" smtClean="0"/>
              <a:t>. Бороздина</a:t>
            </a:r>
            <a:r>
              <a:rPr lang="ru-RU" sz="1600" dirty="0"/>
              <a:t>, </a:t>
            </a:r>
            <a:endParaRPr lang="ru-RU" sz="1600" dirty="0" smtClean="0"/>
          </a:p>
          <a:p>
            <a:r>
              <a:rPr lang="ru-RU" sz="1600" dirty="0" smtClean="0"/>
              <a:t>Л.И. </a:t>
            </a:r>
            <a:r>
              <a:rPr lang="ru-RU" sz="1600" dirty="0" err="1" smtClean="0"/>
              <a:t>Божович</a:t>
            </a:r>
            <a:r>
              <a:rPr lang="ru-RU" sz="1600" dirty="0"/>
              <a:t>, </a:t>
            </a:r>
            <a:endParaRPr lang="ru-RU" sz="1600" dirty="0" smtClean="0"/>
          </a:p>
          <a:p>
            <a:r>
              <a:rPr lang="ru-RU" sz="1600" dirty="0" smtClean="0"/>
              <a:t>Е.А. </a:t>
            </a:r>
            <a:r>
              <a:rPr lang="ru-RU" sz="1600" dirty="0" err="1" smtClean="0"/>
              <a:t>Залученова</a:t>
            </a:r>
            <a:r>
              <a:rPr lang="ru-RU" sz="1600" dirty="0"/>
              <a:t>, </a:t>
            </a:r>
            <a:endParaRPr lang="ru-RU" sz="1600" dirty="0" smtClean="0"/>
          </a:p>
          <a:p>
            <a:r>
              <a:rPr lang="ru-RU" sz="1600" dirty="0" smtClean="0"/>
              <a:t>А.В. Захарова</a:t>
            </a:r>
            <a:r>
              <a:rPr lang="ru-RU" sz="1600" dirty="0"/>
              <a:t>, </a:t>
            </a:r>
            <a:endParaRPr lang="ru-RU" sz="1600" dirty="0" smtClean="0"/>
          </a:p>
          <a:p>
            <a:r>
              <a:rPr lang="ru-RU" sz="1600" dirty="0" smtClean="0"/>
              <a:t>И.С</a:t>
            </a:r>
            <a:r>
              <a:rPr lang="ru-RU" sz="1600" dirty="0"/>
              <a:t>. Кон</a:t>
            </a:r>
            <a:r>
              <a:rPr lang="ru-RU" sz="1600" dirty="0" smtClean="0"/>
              <a:t>,</a:t>
            </a:r>
          </a:p>
          <a:p>
            <a:r>
              <a:rPr lang="ru-RU" sz="1600" dirty="0" smtClean="0"/>
              <a:t>В.С. Мухина</a:t>
            </a:r>
            <a:r>
              <a:rPr lang="ru-RU" sz="1600" dirty="0"/>
              <a:t>, </a:t>
            </a:r>
            <a:endParaRPr lang="ru-RU" sz="1600" dirty="0" smtClean="0"/>
          </a:p>
          <a:p>
            <a:r>
              <a:rPr lang="ru-RU" sz="1600" dirty="0" smtClean="0"/>
              <a:t>О.Н. Молчанова</a:t>
            </a:r>
            <a:r>
              <a:rPr lang="ru-RU" sz="1600" dirty="0"/>
              <a:t>, </a:t>
            </a:r>
            <a:endParaRPr lang="ru-RU" sz="1600" dirty="0" smtClean="0"/>
          </a:p>
          <a:p>
            <a:r>
              <a:rPr lang="ru-RU" sz="1600" dirty="0" smtClean="0"/>
              <a:t>С.Л</a:t>
            </a:r>
            <a:r>
              <a:rPr lang="ru-RU" sz="1600" dirty="0"/>
              <a:t>. Рубинштейн, </a:t>
            </a:r>
            <a:endParaRPr lang="ru-RU" sz="1600" dirty="0" smtClean="0"/>
          </a:p>
          <a:p>
            <a:r>
              <a:rPr lang="ru-RU" sz="1600" dirty="0" smtClean="0"/>
              <a:t>В.В</a:t>
            </a:r>
            <a:r>
              <a:rPr lang="ru-RU" sz="1600" dirty="0"/>
              <a:t>. </a:t>
            </a:r>
            <a:r>
              <a:rPr lang="ru-RU" sz="1600" dirty="0" err="1"/>
              <a:t>Столин</a:t>
            </a:r>
            <a:r>
              <a:rPr lang="ru-RU" sz="1600" dirty="0"/>
              <a:t>, </a:t>
            </a:r>
            <a:endParaRPr lang="ru-RU" sz="1600" dirty="0" smtClean="0"/>
          </a:p>
          <a:p>
            <a:r>
              <a:rPr lang="ru-RU" sz="1600" dirty="0" smtClean="0"/>
              <a:t>И.И</a:t>
            </a:r>
            <a:r>
              <a:rPr lang="ru-RU" sz="1600" dirty="0"/>
              <a:t>. </a:t>
            </a:r>
            <a:r>
              <a:rPr lang="ru-RU" sz="1600" dirty="0" err="1"/>
              <a:t>Чеснокова</a:t>
            </a:r>
            <a:r>
              <a:rPr lang="ru-RU" sz="1600" dirty="0"/>
              <a:t> и др.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2" t="15663" r="27146" b="17178"/>
          <a:stretch/>
        </p:blipFill>
        <p:spPr bwMode="auto">
          <a:xfrm>
            <a:off x="239269" y="1980812"/>
            <a:ext cx="2466110" cy="568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703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1146</TotalTime>
  <Words>748</Words>
  <Application>Microsoft Office PowerPoint</Application>
  <PresentationFormat>Экран (4:3)</PresentationFormat>
  <Paragraphs>75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Исполнительная</vt:lpstr>
      <vt:lpstr>«Проектирование индивидуального маршрута профессионального роста педагога»</vt:lpstr>
      <vt:lpstr>«Проектирование индивидуального маршрута профессионального роста педагога»</vt:lpstr>
      <vt:lpstr>Проверка домашнего задания</vt:lpstr>
      <vt:lpstr>Чек-листы наставников</vt:lpstr>
      <vt:lpstr>Этапы проектирования</vt:lpstr>
      <vt:lpstr>Презентация PowerPoint</vt:lpstr>
      <vt:lpstr>Определение дефицитов педагогических работников  </vt:lpstr>
      <vt:lpstr>"Методическими рекомендациями для образовательных организаций по реализации системы (целевой модели) наставничества педагогических работников"</vt:lpstr>
      <vt:lpstr>«Проектирование индивидуального маршрута профессионального роста педагога»</vt:lpstr>
      <vt:lpstr>Задача.  Определите вид профессионального затруднения педагога.</vt:lpstr>
      <vt:lpstr>Эталоном определения компетенций учителя является профессиональный стандарт «Педагог»</vt:lpstr>
      <vt:lpstr>Из опыта работы</vt:lpstr>
      <vt:lpstr>Презентация PowerPoint</vt:lpstr>
      <vt:lpstr>Паспорт педагога (портфолио)</vt:lpstr>
      <vt:lpstr>Дальнейший план работы региональной стажировочной площадки наставников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51</cp:revision>
  <dcterms:created xsi:type="dcterms:W3CDTF">2021-03-23T08:41:34Z</dcterms:created>
  <dcterms:modified xsi:type="dcterms:W3CDTF">2022-11-19T10:01:50Z</dcterms:modified>
</cp:coreProperties>
</file>